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69" r:id="rId2"/>
    <p:sldId id="268" r:id="rId3"/>
    <p:sldId id="282" r:id="rId4"/>
    <p:sldId id="276" r:id="rId5"/>
    <p:sldId id="272" r:id="rId6"/>
    <p:sldId id="280" r:id="rId7"/>
    <p:sldId id="275" r:id="rId8"/>
    <p:sldId id="283" r:id="rId9"/>
    <p:sldId id="273" r:id="rId10"/>
    <p:sldId id="278" r:id="rId11"/>
    <p:sldId id="279" r:id="rId12"/>
    <p:sldId id="267"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82FBA-90DF-B1EA-BFB4-5A3336A30B08}" v="521" dt="2024-10-04T05:32:13.102"/>
    <p1510:client id="{287F23DA-9FFC-2C61-1CC8-2EB7B809117A}" v="799" dt="2024-10-04T05:19:34.758"/>
    <p1510:client id="{3BABE394-ABD4-4812-87B2-191A27FB88C6}" v="107" dt="2024-10-03T22:02:31.474"/>
    <p1510:client id="{46B7C0AC-FB89-4E7C-B3FE-3CED6C8CF332}" v="1633" dt="2024-10-04T00:55:12.539"/>
    <p1510:client id="{474EE34A-4E07-BC8B-817D-7491D2FB199A}" v="157" dt="2024-10-03T19:19:28.530"/>
    <p1510:client id="{550DE710-283F-B26E-D9AB-9A6FDD88EBB1}" v="591" dt="2024-10-03T21:10:28.020"/>
    <p1510:client id="{5F5CA728-9E12-89D0-B3B6-030D22A5E242}" v="614" dt="2024-10-04T03:28:48.500"/>
    <p1510:client id="{9086F818-1B87-148B-C07D-81D89F16CD16}" v="158" dt="2024-10-03T20:32:21.846"/>
    <p1510:client id="{A50589F6-B9F5-C9E1-AA3A-EFE3185477F4}" v="11" dt="2024-10-04T14:36:17.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3" autoAdjust="0"/>
    <p:restoredTop sz="82574"/>
  </p:normalViewPr>
  <p:slideViewPr>
    <p:cSldViewPr snapToGrid="0">
      <p:cViewPr varScale="1">
        <p:scale>
          <a:sx n="196" d="100"/>
          <a:sy n="196" d="100"/>
        </p:scale>
        <p:origin x="10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378800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benefit of gene-editing is that it cuts down healthcare costs.</a:t>
            </a:r>
          </a:p>
          <a:p>
            <a:endParaRPr lang="en-US"/>
          </a:p>
          <a:p>
            <a:r>
              <a:rPr lang="en-US"/>
              <a:t>Let’s continue with SCD. People with SCD are paying </a:t>
            </a:r>
            <a:r>
              <a:rPr lang="en-US" b="1"/>
              <a:t>4x more</a:t>
            </a:r>
            <a:r>
              <a:rPr lang="en-US"/>
              <a:t> out of pocket compared to those without it. We’re talking about an average of $44,000 per year.</a:t>
            </a:r>
            <a:endParaRPr lang="en-US">
              <a:ea typeface="Calibri"/>
              <a:cs typeface="Calibri"/>
            </a:endParaRPr>
          </a:p>
          <a:p>
            <a:br>
              <a:rPr lang="en-US">
                <a:cs typeface="+mn-lt"/>
              </a:rPr>
            </a:br>
            <a:r>
              <a:rPr lang="en-US"/>
              <a:t>That’s a huge burden on families, and gene-editing could help by potentially curing the disease, which means way fewer doctor visits, fewer medications, and of course, way less out-of-pocket spending.</a:t>
            </a:r>
            <a:endParaRPr lang="en-US">
              <a:ea typeface="Calibri"/>
              <a:cs typeface="Calibri"/>
            </a:endParaRPr>
          </a:p>
          <a:p>
            <a:endParaRPr lang="en-US"/>
          </a:p>
          <a:p>
            <a:r>
              <a:rPr lang="en-US"/>
              <a:t>Now, think about it from the insurer’s perspective. They’re paying around </a:t>
            </a:r>
            <a:r>
              <a:rPr lang="en-US" b="1"/>
              <a:t>$1.7 million</a:t>
            </a:r>
            <a:r>
              <a:rPr lang="en-US"/>
              <a:t> per person over the lifetime of someone with SCD.</a:t>
            </a:r>
            <a:br>
              <a:rPr lang="en-US">
                <a:cs typeface="+mn-lt"/>
              </a:rPr>
            </a:br>
            <a:r>
              <a:rPr lang="en-US"/>
              <a:t>If we could use gene-editing to eliminate SCD from future generations, that’s money saved—not just for individuals but for the healthcare system overall. We’re talking millions of dollars saved per patient.</a:t>
            </a:r>
            <a:endParaRPr lang="en-US">
              <a:ea typeface="Calibri"/>
              <a:cs typeface="Calibri"/>
            </a:endParaRPr>
          </a:p>
          <a:p>
            <a:endParaRPr lang="en-US"/>
          </a:p>
          <a:p>
            <a:r>
              <a:rPr lang="en-US"/>
              <a:t>Another example that’s more prevalent is myopia. About </a:t>
            </a:r>
            <a:r>
              <a:rPr lang="en-US" b="1"/>
              <a:t>23% of the world’s population</a:t>
            </a:r>
            <a:r>
              <a:rPr lang="en-US"/>
              <a:t> is already dealing with it, and that number is predicted to hit </a:t>
            </a:r>
            <a:r>
              <a:rPr lang="en-US" b="1"/>
              <a:t>50% by 2050</a:t>
            </a:r>
            <a:r>
              <a:rPr lang="en-US"/>
              <a:t>. That’s half the planet needing glasses or contacts if we don’t address it.</a:t>
            </a:r>
            <a:endParaRPr lang="en-US">
              <a:ea typeface="Calibri"/>
              <a:cs typeface="Calibri"/>
            </a:endParaRPr>
          </a:p>
          <a:p>
            <a:br>
              <a:rPr lang="en-US">
                <a:cs typeface="+mn-lt"/>
              </a:rPr>
            </a:br>
            <a:r>
              <a:rPr lang="en-US"/>
              <a:t>And again, gene-editing could step in here by preventing them from developing myopia or at the very least make them more resistant to it.</a:t>
            </a:r>
            <a:endParaRPr lang="en-US">
              <a:ea typeface="Calibri"/>
              <a:cs typeface="Calibri"/>
            </a:endParaRPr>
          </a:p>
          <a:p>
            <a:endParaRPr lang="en-US"/>
          </a:p>
          <a:p>
            <a:r>
              <a:rPr lang="en-US"/>
              <a:t>Some might brush off myopia as no big deal, but the global cost of </a:t>
            </a:r>
            <a:r>
              <a:rPr lang="en-US" b="1"/>
              <a:t>lost productivity</a:t>
            </a:r>
            <a:r>
              <a:rPr lang="en-US"/>
              <a:t> from uncorrected myopia? That’s a staggering </a:t>
            </a:r>
            <a:r>
              <a:rPr lang="en-US" b="1"/>
              <a:t>$244 billion</a:t>
            </a:r>
            <a:r>
              <a:rPr lang="en-US"/>
              <a:t>. Think about how much we could save if we fixed this with gene-editing technology. Not only would people be able to see better, but they’d also be more productive, cutting down on economic losses.</a:t>
            </a:r>
            <a:endParaRPr lang="en-US">
              <a:ea typeface="Calibri"/>
              <a:cs typeface="Calibri"/>
            </a:endParaRPr>
          </a:p>
          <a:p>
            <a:endParaRPr lang="en-US"/>
          </a:p>
          <a:p>
            <a:r>
              <a:rPr lang="en-US">
                <a:ea typeface="Calibri"/>
                <a:cs typeface="Calibri"/>
              </a:rPr>
              <a:t>REFERENCE TO CHART</a:t>
            </a:r>
            <a:endParaRPr lang="en-US"/>
          </a:p>
          <a:p>
            <a:endParaRPr lang="en-US"/>
          </a:p>
          <a:p>
            <a:r>
              <a:rPr lang="en-US"/>
              <a:t>So if you check out the graph, it’s showing us the productivity loss across different age groups, and you can see just how much of a hit it takes in certain key age ranges.</a:t>
            </a:r>
            <a:endParaRPr lang="en-US">
              <a:ea typeface="Calibri"/>
              <a:cs typeface="Calibri"/>
            </a:endParaRPr>
          </a:p>
          <a:p>
            <a:r>
              <a:rPr lang="en-US"/>
              <a:t>To put it simply, gene-editing has the potential to dramatically reduce both personal and system-wide healthcare costs. It saves both life and cost.</a:t>
            </a:r>
            <a:endParaRPr lang="en-US">
              <a:ea typeface="Calibri"/>
              <a:cs typeface="Calibri"/>
            </a:endParaRPr>
          </a:p>
          <a:p>
            <a:pPr marL="205740" indent="-205740"/>
            <a:endParaRPr lang="en-US">
              <a:ea typeface="Cambria"/>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46143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 indent="-205740"/>
            <a:r>
              <a:rPr lang="en-US">
                <a:ea typeface="Calibri"/>
                <a:cs typeface="Calibri"/>
              </a:rPr>
              <a:t>Illegal to discriminate on basis of genes according to the Genetic Information Nondiscrimination Act (covered in book)</a:t>
            </a:r>
          </a:p>
          <a:p>
            <a:pPr marL="205740" indent="-205740"/>
            <a:r>
              <a:rPr lang="en-US">
                <a:ea typeface="Calibri"/>
                <a:cs typeface="Calibri"/>
              </a:rPr>
              <a:t>Still important to put measures in place to protect against discrimination</a:t>
            </a:r>
          </a:p>
          <a:p>
            <a:pPr marL="205740" indent="-205740"/>
            <a:r>
              <a:rPr lang="en-US">
                <a:ea typeface="Calibri"/>
                <a:cs typeface="Calibri"/>
              </a:rPr>
              <a:t>For example, if gene editing technology, which is already expensive, were to essentially only be available to the upper class?</a:t>
            </a:r>
          </a:p>
          <a:p>
            <a:pPr marL="205740" indent="-205740"/>
            <a:r>
              <a:rPr lang="en-US">
                <a:ea typeface="Calibri"/>
                <a:cs typeface="Calibri"/>
              </a:rPr>
              <a:t>Therefore, would need to be available to everyone – likely means government would need to pay to guarantee every baby is able to get it.</a:t>
            </a:r>
          </a:p>
          <a:p>
            <a:pPr marL="205740" indent="-205740"/>
            <a:r>
              <a:rPr lang="en-US">
                <a:ea typeface="Calibri"/>
                <a:cs typeface="Calibri"/>
              </a:rPr>
              <a:t>Price for every baby in the US to get this treatment would be $100 billion yearly, assuming 5 million babies per year at $20,000 per baby</a:t>
            </a:r>
          </a:p>
          <a:p>
            <a:pPr marL="205740" indent="-205740"/>
            <a:r>
              <a:rPr lang="en-US">
                <a:ea typeface="Calibri"/>
                <a:cs typeface="Calibri"/>
              </a:rPr>
              <a:t>Sounds expensive, but amounts to just 2% of the national budget yearly. </a:t>
            </a:r>
          </a:p>
          <a:p>
            <a:pPr marL="205740" indent="-205740"/>
            <a:r>
              <a:rPr lang="en-US">
                <a:ea typeface="Calibri"/>
                <a:cs typeface="Calibri"/>
              </a:rPr>
              <a:t>When the amount of money saved in the future is considered, gene therapy seems cost effective.</a:t>
            </a:r>
          </a:p>
          <a:p>
            <a:pPr marL="205740" indent="-205740"/>
            <a:endParaRPr lang="en-US">
              <a:ea typeface="Calibri"/>
              <a:cs typeface="Calibri"/>
            </a:endParaRPr>
          </a:p>
          <a:p>
            <a:pPr marL="205740" indent="-205740"/>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64299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Rundown:</a:t>
            </a:r>
            <a:endParaRPr lang="en-US" dirty="0">
              <a:ea typeface="Calibri"/>
              <a:cs typeface="Calibri"/>
            </a:endParaRPr>
          </a:p>
          <a:p>
            <a:pPr marL="171450" indent="-171450">
              <a:buFont typeface="Arial"/>
              <a:buChar char="•"/>
            </a:pPr>
            <a:r>
              <a:rPr lang="en-US" dirty="0"/>
              <a:t>Set in the not too distant future</a:t>
            </a:r>
          </a:p>
          <a:p>
            <a:pPr marL="171450" indent="-171450">
              <a:buFont typeface="Arial"/>
              <a:buChar char="•"/>
            </a:pPr>
            <a:r>
              <a:rPr lang="en-US" dirty="0"/>
              <a:t>Genetic engineering has advanced to the point where “perfect” humans can be created</a:t>
            </a:r>
          </a:p>
          <a:p>
            <a:pPr marL="171450" indent="-171450">
              <a:buFont typeface="Arial"/>
              <a:buChar char="•"/>
            </a:pPr>
            <a:r>
              <a:rPr lang="en-US" dirty="0"/>
              <a:t>Vincent Freeman is born naturally (an "in-valid"), meaning his genes say he’s weak, sickly, and useless. Still, Vincent's dream is to space travel.</a:t>
            </a:r>
            <a:endParaRPr lang="en-US" dirty="0">
              <a:ea typeface="Calibri"/>
              <a:cs typeface="Calibri"/>
            </a:endParaRPr>
          </a:p>
          <a:p>
            <a:pPr marL="171450" indent="-171450">
              <a:buFont typeface="Arial"/>
              <a:buChar char="•"/>
            </a:pPr>
            <a:r>
              <a:rPr lang="en-US" dirty="0"/>
              <a:t>Problem? Only "</a:t>
            </a:r>
            <a:r>
              <a:rPr lang="en-US" dirty="0" err="1"/>
              <a:t>valids</a:t>
            </a:r>
            <a:r>
              <a:rPr lang="en-US" dirty="0"/>
              <a:t>" get into places like the elite </a:t>
            </a:r>
            <a:r>
              <a:rPr lang="en-US" i="1" dirty="0"/>
              <a:t>Gattaca</a:t>
            </a:r>
            <a:r>
              <a:rPr lang="en-US" dirty="0"/>
              <a:t> space program. So, what does Vincent do? He basically says screw the system and starts using Jerome Morrow’s perfect DNA to fake his way in.</a:t>
            </a:r>
            <a:endParaRPr lang="en-US" dirty="0">
              <a:ea typeface="Calibri"/>
              <a:cs typeface="Calibri"/>
            </a:endParaRPr>
          </a:p>
          <a:p>
            <a:pPr marL="171450" indent="-171450">
              <a:buFont typeface="Arial"/>
              <a:buChar char="•"/>
            </a:pPr>
            <a:r>
              <a:rPr lang="en-US" dirty="0">
                <a:ea typeface="Calibri"/>
                <a:cs typeface="Calibri"/>
              </a:rPr>
              <a:t>The movie is abouts Vincent’s journey overcoming his “shortcomings” trying achieve his dream</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Character overview</a:t>
            </a:r>
          </a:p>
          <a:p>
            <a:r>
              <a:rPr lang="en-US" dirty="0">
                <a:ea typeface="Calibri"/>
                <a:cs typeface="Calibri"/>
              </a:rPr>
              <a:t>Vincent – main character, natural genetics, dreams of going to space</a:t>
            </a:r>
          </a:p>
          <a:p>
            <a:r>
              <a:rPr lang="en-US" dirty="0">
                <a:ea typeface="Calibri"/>
                <a:cs typeface="Calibri"/>
              </a:rPr>
              <a:t>Irene – Vincent’s love interest, engineered genetics, but has heart condition</a:t>
            </a:r>
          </a:p>
          <a:p>
            <a:r>
              <a:rPr lang="en-US" dirty="0">
                <a:ea typeface="Calibri"/>
                <a:cs typeface="Calibri"/>
              </a:rPr>
              <a:t>Jerome – engineered genetics, former swimmer, lost use of legs in attempted suicide, lends identity to Vincent</a:t>
            </a:r>
          </a:p>
          <a:p>
            <a:r>
              <a:rPr lang="en-US" dirty="0">
                <a:ea typeface="Calibri"/>
                <a:cs typeface="Calibri"/>
              </a:rPr>
              <a:t>Anton – Vincent’s brother, engineered genetics, </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75762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introduction of genetic engineering has opened the door for discrimination based on genes</a:t>
            </a:r>
          </a:p>
          <a:p>
            <a:endParaRPr lang="en-US" dirty="0">
              <a:ea typeface="Calibri"/>
              <a:cs typeface="Calibri"/>
            </a:endParaRPr>
          </a:p>
          <a:p>
            <a:r>
              <a:rPr lang="en-US" dirty="0">
                <a:ea typeface="Calibri"/>
                <a:cs typeface="Calibri"/>
              </a:rPr>
              <a:t>Your social status, societal standing, life outlook completely determined by your genes</a:t>
            </a:r>
          </a:p>
          <a:p>
            <a:endParaRPr lang="en-US" dirty="0">
              <a:ea typeface="Calibri"/>
              <a:cs typeface="Calibri"/>
            </a:endParaRPr>
          </a:p>
          <a:p>
            <a:r>
              <a:rPr lang="en-US" dirty="0">
                <a:ea typeface="Calibri"/>
                <a:cs typeface="Calibri"/>
              </a:rPr>
              <a:t>In-</a:t>
            </a:r>
            <a:r>
              <a:rPr lang="en-US" dirty="0" err="1">
                <a:ea typeface="Calibri"/>
                <a:cs typeface="Calibri"/>
              </a:rPr>
              <a:t>valids</a:t>
            </a:r>
            <a:r>
              <a:rPr lang="en-US" dirty="0">
                <a:ea typeface="Calibri"/>
                <a:cs typeface="Calibri"/>
              </a:rPr>
              <a:t> face overt discrimination in several areas</a:t>
            </a:r>
          </a:p>
          <a:p>
            <a:r>
              <a:rPr lang="en-US" dirty="0">
                <a:ea typeface="Calibri"/>
                <a:cs typeface="Calibri"/>
              </a:rPr>
              <a:t>			job discrimination – genes determine employability</a:t>
            </a:r>
          </a:p>
          <a:p>
            <a:r>
              <a:rPr lang="en-US" dirty="0">
                <a:ea typeface="Calibri"/>
                <a:cs typeface="Calibri"/>
              </a:rPr>
              <a:t>						scene in movie where job interview only consists of DNA test</a:t>
            </a:r>
          </a:p>
          <a:p>
            <a:r>
              <a:rPr lang="en-US" dirty="0">
                <a:ea typeface="Calibri"/>
                <a:cs typeface="Calibri"/>
              </a:rPr>
              <a:t>			social prejudice – relationships – Irene reluctant to continue relationship with Vincent </a:t>
            </a:r>
          </a:p>
          <a:p>
            <a:r>
              <a:rPr lang="en-US" dirty="0">
                <a:ea typeface="Calibri"/>
                <a:cs typeface="Calibri"/>
              </a:rPr>
              <a:t>								after it is discovered, he is an invalid</a:t>
            </a:r>
          </a:p>
          <a:p>
            <a:r>
              <a:rPr lang="en-US" dirty="0">
                <a:ea typeface="Calibri"/>
                <a:cs typeface="Calibri"/>
              </a:rPr>
              <a:t>								</a:t>
            </a:r>
            <a:r>
              <a:rPr lang="en-US" dirty="0" err="1">
                <a:ea typeface="Calibri"/>
                <a:cs typeface="Calibri"/>
              </a:rPr>
              <a:t>valids</a:t>
            </a:r>
            <a:r>
              <a:rPr lang="en-US" dirty="0">
                <a:ea typeface="Calibri"/>
                <a:cs typeface="Calibri"/>
              </a:rPr>
              <a:t> only associate with other </a:t>
            </a:r>
            <a:r>
              <a:rPr lang="en-US" dirty="0" err="1">
                <a:ea typeface="Calibri"/>
                <a:cs typeface="Calibri"/>
              </a:rPr>
              <a:t>valids</a:t>
            </a:r>
            <a:endParaRPr lang="en-US" dirty="0">
              <a:ea typeface="Calibri"/>
              <a:cs typeface="Calibri"/>
            </a:endParaRPr>
          </a:p>
          <a:p>
            <a:r>
              <a:rPr lang="en-US" dirty="0">
                <a:ea typeface="Calibri"/>
                <a:cs typeface="Calibri"/>
              </a:rPr>
              <a:t>			Vincent’s dad does not want to give Vincent his name – he is not worthy</a:t>
            </a:r>
          </a:p>
          <a:p>
            <a:r>
              <a:rPr lang="en-US" dirty="0">
                <a:ea typeface="Calibri"/>
                <a:cs typeface="Calibri"/>
              </a:rPr>
              <a:t>Represents common types of discrimination seen in real life</a:t>
            </a:r>
          </a:p>
          <a:p>
            <a:r>
              <a:rPr lang="en-US" dirty="0">
                <a:ea typeface="Calibri"/>
                <a:cs typeface="Calibri"/>
              </a:rPr>
              <a:t>			</a:t>
            </a:r>
          </a:p>
          <a:p>
            <a:r>
              <a:rPr lang="en-US" dirty="0">
                <a:ea typeface="Calibri"/>
                <a:cs typeface="Calibri"/>
              </a:rPr>
              <a:t>In general – the societal organization of valid / invalid people is oppressive in nature</a:t>
            </a:r>
          </a:p>
          <a:p>
            <a:r>
              <a:rPr lang="en-US" dirty="0">
                <a:ea typeface="Calibri"/>
                <a:cs typeface="Calibri"/>
              </a:rPr>
              <a:t>As Vincent says – “we now have discrimination down to a science” – represents the impact of genetic engineering</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45690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Decidable qualities</a:t>
            </a:r>
          </a:p>
          <a:p>
            <a:r>
              <a:rPr lang="en-US" dirty="0"/>
              <a:t>	physical traits - eye, hair, skin color, gender, height, athleticism</a:t>
            </a:r>
          </a:p>
          <a:p>
            <a:r>
              <a:rPr lang="en-US" dirty="0"/>
              <a:t>	cognitive traits - intelligence level, mental health, emotional and behavioral stability</a:t>
            </a:r>
          </a:p>
          <a:p>
            <a:r>
              <a:rPr lang="en-US" dirty="0"/>
              <a:t>Eliminable diseases/conditions</a:t>
            </a:r>
          </a:p>
          <a:p>
            <a:r>
              <a:rPr lang="en-US" dirty="0"/>
              <a:t>	obesity, myopia (poor eyesight), alcoholism/addiction, baldness</a:t>
            </a:r>
          </a:p>
          <a:p>
            <a:r>
              <a:rPr lang="en-US" dirty="0"/>
              <a:t>Predictable life outcomes	</a:t>
            </a:r>
          </a:p>
          <a:p>
            <a:r>
              <a:rPr lang="en-US" dirty="0"/>
              <a:t>	probability of disease – neurological condition, depression, ADHD, heart disease	</a:t>
            </a:r>
          </a:p>
          <a:p>
            <a:r>
              <a:rPr lang="en-US" dirty="0"/>
              <a:t>	life expectancy – early fatal potential</a:t>
            </a:r>
          </a:p>
          <a:p>
            <a:r>
              <a:rPr lang="en-US" dirty="0"/>
              <a:t>These are the main technologies that facilitate the divide between “</a:t>
            </a:r>
            <a:r>
              <a:rPr lang="en-US" dirty="0" err="1"/>
              <a:t>valids</a:t>
            </a:r>
            <a:r>
              <a:rPr lang="en-US" dirty="0"/>
              <a:t>” and “invalids”</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98917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Humanism is an ideology that centers itself around the human perspective and the welfare of all humans</a:t>
            </a:r>
          </a:p>
          <a:p>
            <a:r>
              <a:rPr lang="en-US">
                <a:ea typeface="Calibri"/>
                <a:cs typeface="Calibri"/>
              </a:rPr>
              <a:t>Humanists want to use technology to improve the quality of life of humans, </a:t>
            </a:r>
          </a:p>
          <a:p>
            <a:r>
              <a:rPr lang="en-US">
                <a:ea typeface="Calibri"/>
                <a:cs typeface="Calibri"/>
              </a:rPr>
              <a:t>The movement limits itself, saying technology should not be used enough to eliminate the "human experience"</a:t>
            </a:r>
            <a:endParaRPr lang="en-US"/>
          </a:p>
          <a:p>
            <a:r>
              <a:rPr lang="en-US">
                <a:ea typeface="Calibri"/>
                <a:cs typeface="Calibri"/>
              </a:rPr>
              <a:t>This ideology guided us in finding our conclusion.</a:t>
            </a:r>
          </a:p>
          <a:p>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97377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Gene editing should be used to eliminate the risk of certain diseases before birth</a:t>
            </a:r>
          </a:p>
          <a:p>
            <a:r>
              <a:rPr lang="en-US"/>
              <a:t>Gene therapy -&gt; dementia, cystic fibrosis, myopia</a:t>
            </a:r>
            <a:endParaRPr lang="en-US">
              <a:ea typeface="Calibri"/>
              <a:cs typeface="Calibri"/>
            </a:endParaRPr>
          </a:p>
          <a:p>
            <a:r>
              <a:rPr lang="en-US">
                <a:ea typeface="Calibri"/>
                <a:cs typeface="Calibri"/>
              </a:rPr>
              <a:t>Gene editing should not be used to make cosmetic changes or athletic changes before birth</a:t>
            </a:r>
          </a:p>
          <a:p>
            <a:r>
              <a:rPr lang="en-US">
                <a:ea typeface="Calibri"/>
                <a:cs typeface="Calibri"/>
              </a:rPr>
              <a:t>Cosmetic changes -&gt; eye color, height, hair color</a:t>
            </a:r>
          </a:p>
          <a:p>
            <a:r>
              <a:rPr lang="en-US">
                <a:ea typeface="Calibri"/>
                <a:cs typeface="Calibri"/>
              </a:rPr>
              <a:t>Athletic changes -&gt; height, testosterone levels, lung size/capacity</a:t>
            </a:r>
          </a:p>
          <a:p>
            <a:r>
              <a:rPr lang="en-US">
                <a:ea typeface="Calibri"/>
                <a:cs typeface="Calibri"/>
              </a:rPr>
              <a:t>Cosmetic changes should be chosen by the person receiving those changes, gives more autonomy to those with edited genes</a:t>
            </a:r>
          </a:p>
          <a:p>
            <a:r>
              <a:rPr lang="en-US">
                <a:ea typeface="Calibri"/>
                <a:cs typeface="Calibri"/>
              </a:rPr>
              <a:t>The goal is to improve quality of life, not make superhumans</a:t>
            </a:r>
          </a:p>
          <a:p>
            <a:r>
              <a:rPr lang="en-US">
                <a:ea typeface="Calibri"/>
                <a:cs typeface="Calibri"/>
              </a:rPr>
              <a:t>The assumption is that this technology would be available to everyone.</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99450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First, messing with your genes to change appearances—like making yourself taller or sculpting the perfect jawline just fuels unrealistic beauty standards. This also makes it worse for people that are already struggling with the feeling that they don't measure up and can seriously mess with people's self esteem and push body dysmorphia to a whole new level. </a:t>
            </a:r>
          </a:p>
          <a:p>
            <a:endParaRPr lang="en-US">
              <a:ea typeface="Calibri"/>
              <a:cs typeface="Calibri"/>
            </a:endParaRPr>
          </a:p>
          <a:p>
            <a:r>
              <a:rPr lang="en-US">
                <a:ea typeface="Calibri"/>
                <a:cs typeface="Calibri"/>
              </a:rPr>
              <a:t>Next is sports. Genetically modifying athletes to run faster, jump higher, or be stronger would cause massive fairness problems. We already have ongoing issues with doping and this would essentially be doping 2.0. It's like, what's the purpose of hard work or even natural talent when someone can just tweak their genes and get ahead? And ultimately, it destroys the integrity of competition. Sports are supposed to be about pushing human limits and not genetically modifying them in a lab.</a:t>
            </a:r>
          </a:p>
          <a:p>
            <a:endParaRPr lang="en-US">
              <a:ea typeface="Calibri"/>
              <a:cs typeface="Calibri"/>
            </a:endParaRPr>
          </a:p>
          <a:p>
            <a:r>
              <a:rPr lang="en-US">
                <a:ea typeface="Calibri"/>
                <a:cs typeface="Calibri"/>
              </a:rPr>
              <a:t>And lastly, if everyone starts picking the same traits, like wanting to be tall, jacked, and with the same features, we're </a:t>
            </a:r>
            <a:r>
              <a:rPr lang="en-US" err="1">
                <a:ea typeface="Calibri"/>
                <a:cs typeface="Calibri"/>
              </a:rPr>
              <a:t>gonna</a:t>
            </a:r>
            <a:r>
              <a:rPr lang="en-US">
                <a:ea typeface="Calibri"/>
                <a:cs typeface="Calibri"/>
              </a:rPr>
              <a:t> lose a lot of what makes people unique. This would undermine genetic diversity and that's a problem for  both health and </a:t>
            </a:r>
            <a:r>
              <a:rPr lang="en-US" err="1">
                <a:ea typeface="Calibri"/>
                <a:cs typeface="Calibri"/>
              </a:rPr>
              <a:t>cultlure</a:t>
            </a:r>
            <a:r>
              <a:rPr lang="en-US">
                <a:ea typeface="Calibri"/>
                <a:cs typeface="Calibri"/>
              </a:rPr>
              <a:t>. Humans are meant to be different—that's what gives us our identity, and if we start narrowing on what's acceptable, we lose the diversity that makes us interesting in the first place.</a:t>
            </a:r>
            <a:br>
              <a:rPr lang="en-US">
                <a:ea typeface="Calibri"/>
                <a:cs typeface="+mn-lt"/>
              </a:rPr>
            </a:br>
            <a:br>
              <a:rPr lang="en-US">
                <a:ea typeface="Calibri"/>
                <a:cs typeface="+mn-lt"/>
              </a:rPr>
            </a:br>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92264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now let’s shift gears and talk about how gene-editing technology can actually be used for good—specifically, to improve people’s quality of life. We’re talking about tackling severe genetic diseases head-on.</a:t>
            </a:r>
          </a:p>
          <a:p>
            <a:endParaRPr lang="en-US"/>
          </a:p>
          <a:p>
            <a:r>
              <a:rPr lang="en-US"/>
              <a:t>In 2014, 42.5% of pediatric healthcare claims were tied to genetic diseases. That’s a huge chunk, especially when you’re looking at the burden it puts on healthcare systems. Think about how much gene-editing could help here. If we can prevent or even cure these diseases before they become a major issue, that number could drop dramatically. This would take a massive weight off the system and improve the lives of thousands of kids.</a:t>
            </a:r>
            <a:endParaRPr lang="en-US">
              <a:ea typeface="Calibri"/>
              <a:cs typeface="Calibri"/>
            </a:endParaRPr>
          </a:p>
          <a:p>
            <a:endParaRPr lang="en-US"/>
          </a:p>
          <a:p>
            <a:r>
              <a:rPr lang="en-US"/>
              <a:t>In addition, 21% of infant deaths are due to genetic conditions. That’s over one-fifth of babies who don’t make it because of something we might be able to fix with gene-editing. By using this tech to intervene early, we could save so many lives. These kids could go from facing almost certain death to having a chance at a healthy life.</a:t>
            </a:r>
            <a:endParaRPr lang="en-US">
              <a:ea typeface="Calibri"/>
              <a:cs typeface="Calibri"/>
            </a:endParaRPr>
          </a:p>
          <a:p>
            <a:endParaRPr lang="en-US"/>
          </a:p>
          <a:p>
            <a:r>
              <a:rPr lang="en-US"/>
              <a:t>Let’s take sickle cell disease (SCD) as a specific example. Over 100,000 people in the U.S. deal with this brutal condition, and it seriously messes with their quality of life. Think constant pain, infections, and hospitalizations.</a:t>
            </a:r>
            <a:endParaRPr lang="en-US">
              <a:ea typeface="Calibri"/>
              <a:cs typeface="Calibri"/>
            </a:endParaRPr>
          </a:p>
          <a:p>
            <a:endParaRPr lang="en-US"/>
          </a:p>
          <a:p>
            <a:r>
              <a:rPr lang="en-US"/>
              <a:t>Even worse? It cuts their lifespan by more than 20 years.. Imagine losing two decades off your life just because of a genetic mutation. And this is all with the fact that the average life expectancy in the U.S. is almost 78  years. </a:t>
            </a:r>
            <a:endParaRPr lang="en-US">
              <a:ea typeface="Calibri"/>
              <a:cs typeface="Calibri"/>
            </a:endParaRPr>
          </a:p>
          <a:p>
            <a:endParaRPr lang="en-US"/>
          </a:p>
          <a:p>
            <a:r>
              <a:rPr lang="en-US"/>
              <a:t>We’re not just talking about longer lives—we’re talking about giving people with genetic diseases a shot at living the kind of life the rest of us take for granted.</a:t>
            </a:r>
            <a:endParaRPr lang="en-US">
              <a:ea typeface="Calibri"/>
              <a:cs typeface="Calibri"/>
            </a:endParaRPr>
          </a:p>
          <a:p>
            <a:endParaRPr lang="en-US"/>
          </a:p>
          <a:p>
            <a:r>
              <a:rPr lang="en-US"/>
              <a:t>REFERENCE TO THE CHART</a:t>
            </a:r>
            <a:endParaRPr lang="en-US">
              <a:ea typeface="Calibri"/>
              <a:cs typeface="Calibri"/>
            </a:endParaRPr>
          </a:p>
          <a:p>
            <a:endParaRPr lang="en-US"/>
          </a:p>
          <a:p>
            <a:r>
              <a:rPr lang="en-US"/>
              <a:t>Now, if you look over at the chart here, you can see that despite all our medical advances, people with SCD still have high rates of hospitalization and a reduced quality of life.</a:t>
            </a:r>
            <a:endParaRPr lang="en-US">
              <a:ea typeface="Calibri"/>
              <a:cs typeface="Calibri"/>
            </a:endParaRPr>
          </a:p>
          <a:p>
            <a:endParaRPr lang="en-US"/>
          </a:p>
          <a:p>
            <a:r>
              <a:rPr lang="en-US"/>
              <a:t>The goal should be to eliminate these conditions altogether, and that’s where gene-editing comes in.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98518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Click icon to add picture</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Click icon to add picture</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visioncenter.org/resources/myopia-prevalence-statistics" TargetMode="External"/><Relationship Id="rId13" Type="http://schemas.openxmlformats.org/officeDocument/2006/relationships/hyperlink" Target="https://thebiomedicalscientist.net/2019/05/01/crisprcas9-genetic-engineering" TargetMode="External"/><Relationship Id="rId3" Type="http://schemas.openxmlformats.org/officeDocument/2006/relationships/hyperlink" Target="https://doi.org/10.1038/s41525-020-00155-8" TargetMode="External"/><Relationship Id="rId7" Type="http://schemas.openxmlformats.org/officeDocument/2006/relationships/hyperlink" Target="https://www.optometrytimes.com/view/myopia-an-epidemic-of-global-proportions" TargetMode="External"/><Relationship Id="rId12" Type="http://schemas.openxmlformats.org/officeDocument/2006/relationships/hyperlink" Target="https://www.bloomberg.com/view/articles/2018-01-25/gene-editing-needs-to-be-available-to-everyone" TargetMode="External"/><Relationship Id="rId2" Type="http://schemas.openxmlformats.org/officeDocument/2006/relationships/hyperlink" Target="https://doi.org/10.3389/fpubh.2020.00058" TargetMode="External"/><Relationship Id="rId16" Type="http://schemas.openxmlformats.org/officeDocument/2006/relationships/hyperlink" Target="https://www.leonardodavinci.net/the-vitruvian-man.jsp" TargetMode="External"/><Relationship Id="rId1" Type="http://schemas.openxmlformats.org/officeDocument/2006/relationships/slideLayout" Target="../slideLayouts/slideLayout2.xml"/><Relationship Id="rId6" Type="http://schemas.openxmlformats.org/officeDocument/2006/relationships/hyperlink" Target="https://www.nih.gov/news-events/news-releases/researchers-identify-high-costs-living-sickle-cell-disease" TargetMode="External"/><Relationship Id="rId11" Type="http://schemas.openxmlformats.org/officeDocument/2006/relationships/hyperlink" Target="https://www.cbc.ca/radio/thecurrent/the-current-for-march-23-2021-1.5960200/gene-editing-could-make-social-inequalities-worse-if-misused-warns-author-1.5960568#:~:text=Benefits%2C%20drawbacks%20of%20gene%20editing&amp;text=If%20we%20start%20using%20gene,a%20nightmare%2C%22%20Isaacson%20said" TargetMode="External"/><Relationship Id="rId5" Type="http://schemas.openxmlformats.org/officeDocument/2006/relationships/hyperlink" Target="https://www.cdc.gov/nchs/fastats/life-expectancy.htm" TargetMode="External"/><Relationship Id="rId15" Type="http://schemas.openxmlformats.org/officeDocument/2006/relationships/hyperlink" Target="https://goldcoastimplantspecialist.com.au/news/what-is-the-difference-between-plastic-and-cosmetic-surgery/" TargetMode="External"/><Relationship Id="rId10" Type="http://schemas.openxmlformats.org/officeDocument/2006/relationships/hyperlink" Target="http://dx.doi.org/10.1016/j.ophtha.2018.10.029" TargetMode="External"/><Relationship Id="rId4" Type="http://schemas.openxmlformats.org/officeDocument/2006/relationships/hyperlink" Target="https://www.cdc.gov/sickle-cell/data/index.html" TargetMode="External"/><Relationship Id="rId9" Type="http://schemas.openxmlformats.org/officeDocument/2006/relationships/hyperlink" Target="https://hcup-us.ahrq.gov/reports/statbriefs/sb251-Sickle-Cell-Disease-Stays-2016.jsp" TargetMode="External"/><Relationship Id="rId14" Type="http://schemas.openxmlformats.org/officeDocument/2006/relationships/hyperlink" Target="https://thehumanist.com/features/articles/will-humanists-embrace-emerging-technology-before-oth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Gattaca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ea typeface="Cambria"/>
              </a:rPr>
              <a:t>Benson, Bella, Colin, Michael, Vasilii</a:t>
            </a:r>
            <a:endParaRPr lang="en-US"/>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REDUCED cost of HEALTH care</a:t>
            </a:r>
          </a:p>
        </p:txBody>
      </p:sp>
      <p:sp>
        <p:nvSpPr>
          <p:cNvPr id="3" name="Content Placeholder 2"/>
          <p:cNvSpPr>
            <a:spLocks noGrp="1"/>
          </p:cNvSpPr>
          <p:nvPr>
            <p:ph sz="half" idx="1"/>
          </p:nvPr>
        </p:nvSpPr>
        <p:spPr/>
        <p:txBody>
          <a:bodyPr vert="horz" lIns="91436" tIns="45718" rIns="91436" bIns="45718" rtlCol="0" anchor="t">
            <a:normAutofit fontScale="92500"/>
          </a:bodyPr>
          <a:lstStyle/>
          <a:p>
            <a:pPr marL="205740" indent="-205740"/>
            <a:r>
              <a:rPr lang="en-US">
                <a:ea typeface="Cambria"/>
              </a:rPr>
              <a:t>People with SCD pay 4x more out of pocket with average of 44k compared to those without [5]</a:t>
            </a:r>
          </a:p>
          <a:p>
            <a:pPr marL="205740" indent="-205740"/>
            <a:r>
              <a:rPr lang="en-US">
                <a:ea typeface="Cambria"/>
              </a:rPr>
              <a:t>Insurers pay 1.7 million per person over the lifetime of someone with SCD [50]</a:t>
            </a:r>
            <a:endParaRPr lang="en-US"/>
          </a:p>
          <a:p>
            <a:pPr marL="205740" indent="-205740"/>
            <a:r>
              <a:rPr lang="en-US">
                <a:ea typeface="Cambria"/>
              </a:rPr>
              <a:t>23% of world population has myopia and predicted to increase to 50% by 2050 [6]</a:t>
            </a:r>
          </a:p>
          <a:p>
            <a:pPr marL="205740" indent="-205740"/>
            <a:r>
              <a:rPr lang="en-US">
                <a:ea typeface="Cambria"/>
              </a:rPr>
              <a:t>The global cost of productivity due to uncorrected myopia-related impairment is $244 billion [7]</a:t>
            </a: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2024 </a:t>
            </a:r>
            <a:r>
              <a:rPr lang="sk-SK" err="1"/>
              <a:t>Keith</a:t>
            </a:r>
            <a:r>
              <a:rPr lang="sk-SK"/>
              <a:t> A. </a:t>
            </a:r>
            <a:r>
              <a:rPr lang="sk-SK" err="1"/>
              <a:t>Pray</a:t>
            </a:r>
            <a:endParaRPr lang="en-US" err="1"/>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pic>
        <p:nvPicPr>
          <p:cNvPr id="10" name="Picture 9">
            <a:extLst>
              <a:ext uri="{FF2B5EF4-FFF2-40B4-BE49-F238E27FC236}">
                <a16:creationId xmlns:a16="http://schemas.microsoft.com/office/drawing/2014/main" id="{563BED97-790C-B7EF-DD3C-75983D8720DF}"/>
              </a:ext>
            </a:extLst>
          </p:cNvPr>
          <p:cNvPicPr>
            <a:picLocks noChangeAspect="1"/>
          </p:cNvPicPr>
          <p:nvPr/>
        </p:nvPicPr>
        <p:blipFill>
          <a:blip r:embed="rId3"/>
          <a:stretch>
            <a:fillRect/>
          </a:stretch>
        </p:blipFill>
        <p:spPr>
          <a:xfrm>
            <a:off x="4340099" y="965081"/>
            <a:ext cx="4717705" cy="3547615"/>
          </a:xfrm>
          <a:prstGeom prst="rect">
            <a:avLst/>
          </a:prstGeom>
        </p:spPr>
      </p:pic>
      <p:sp>
        <p:nvSpPr>
          <p:cNvPr id="8" name="Content Placeholder 2">
            <a:extLst>
              <a:ext uri="{FF2B5EF4-FFF2-40B4-BE49-F238E27FC236}">
                <a16:creationId xmlns:a16="http://schemas.microsoft.com/office/drawing/2014/main" id="{C047E69A-B63C-088A-02BE-3865EA7E0A4A}"/>
              </a:ext>
            </a:extLst>
          </p:cNvPr>
          <p:cNvSpPr txBox="1">
            <a:spLocks/>
          </p:cNvSpPr>
          <p:nvPr/>
        </p:nvSpPr>
        <p:spPr>
          <a:xfrm>
            <a:off x="4342682" y="4513413"/>
            <a:ext cx="4704271" cy="554608"/>
          </a:xfrm>
          <a:prstGeom prst="rect">
            <a:avLst/>
          </a:prstGeom>
        </p:spPr>
        <p:txBody>
          <a:bodyPr vert="horz" lIns="91436" tIns="45718" rIns="91436" bIns="45718" rtlCol="0" anchor="t">
            <a:normAutofit fontScale="850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sz="1600">
                <a:ea typeface="Cambria"/>
              </a:rPr>
              <a:t>[9] SHOWS GLOBAL PRODUCTIVITY LOSS ATTRIBUTED TO MYOPIA ACROSS VARIOUS AGE  IN 2015</a:t>
            </a:r>
          </a:p>
        </p:txBody>
      </p:sp>
    </p:spTree>
    <p:extLst>
      <p:ext uri="{BB962C8B-B14F-4D97-AF65-F5344CB8AC3E}">
        <p14:creationId xmlns:p14="http://schemas.microsoft.com/office/powerpoint/2010/main" val="16834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Ethical use of Gene Editing Technology</a:t>
            </a:r>
            <a:endParaRPr lang="en-US">
              <a:ea typeface="Cambria"/>
            </a:endParaRP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ea typeface="Cambria"/>
              </a:rPr>
              <a:t>It is illegal to discriminate based off genetic information</a:t>
            </a:r>
            <a:endParaRPr lang="en-US"/>
          </a:p>
          <a:p>
            <a:pPr marL="205740" indent="-205740"/>
            <a:r>
              <a:rPr lang="en-US" dirty="0">
                <a:ea typeface="Cambria"/>
              </a:rPr>
              <a:t>Concerns about greater class divide [10]</a:t>
            </a:r>
          </a:p>
          <a:p>
            <a:pPr marL="205740" indent="-205740"/>
            <a:r>
              <a:rPr lang="en-US" dirty="0">
                <a:ea typeface="Cambria"/>
              </a:rPr>
              <a:t>Availability to everyone would cost about $100 billion a year [11]</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pic>
        <p:nvPicPr>
          <p:cNvPr id="8" name="Picture 7">
            <a:extLst>
              <a:ext uri="{FF2B5EF4-FFF2-40B4-BE49-F238E27FC236}">
                <a16:creationId xmlns:a16="http://schemas.microsoft.com/office/drawing/2014/main" id="{6259F7A9-FE68-7465-799C-0C7CE0AFB207}"/>
              </a:ext>
            </a:extLst>
          </p:cNvPr>
          <p:cNvPicPr>
            <a:picLocks noChangeAspect="1"/>
          </p:cNvPicPr>
          <p:nvPr/>
        </p:nvPicPr>
        <p:blipFill>
          <a:blip r:embed="rId3"/>
          <a:stretch>
            <a:fillRect/>
          </a:stretch>
        </p:blipFill>
        <p:spPr>
          <a:xfrm>
            <a:off x="4428353" y="1087959"/>
            <a:ext cx="4411362" cy="3492742"/>
          </a:xfrm>
          <a:prstGeom prst="rect">
            <a:avLst/>
          </a:prstGeom>
        </p:spPr>
      </p:pic>
      <p:sp>
        <p:nvSpPr>
          <p:cNvPr id="11" name="TextBox 10">
            <a:extLst>
              <a:ext uri="{FF2B5EF4-FFF2-40B4-BE49-F238E27FC236}">
                <a16:creationId xmlns:a16="http://schemas.microsoft.com/office/drawing/2014/main" id="{51739221-E792-A530-82DA-2333989DD9AF}"/>
              </a:ext>
            </a:extLst>
          </p:cNvPr>
          <p:cNvSpPr txBox="1"/>
          <p:nvPr/>
        </p:nvSpPr>
        <p:spPr>
          <a:xfrm>
            <a:off x="5019932" y="4595168"/>
            <a:ext cx="3435556"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2800" dirty="0">
                <a:ea typeface="Cambria"/>
              </a:rPr>
              <a:t>CRISPR Machine [12]</a:t>
            </a:r>
          </a:p>
        </p:txBody>
      </p:sp>
    </p:spTree>
    <p:extLst>
      <p:ext uri="{BB962C8B-B14F-4D97-AF65-F5344CB8AC3E}">
        <p14:creationId xmlns:p14="http://schemas.microsoft.com/office/powerpoint/2010/main" val="22610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998706"/>
            <a:ext cx="9144000" cy="3998490"/>
          </a:xfrm>
        </p:spPr>
        <p:txBody>
          <a:bodyPr vert="horz" lIns="91440" tIns="45718" rIns="91436" bIns="45718" rtlCol="0" anchor="t">
            <a:normAutofit fontScale="40000" lnSpcReduction="20000"/>
          </a:bodyPr>
          <a:lstStyle/>
          <a:p>
            <a:pPr marL="0" indent="0">
              <a:lnSpc>
                <a:spcPct val="100000"/>
              </a:lnSpc>
              <a:spcBef>
                <a:spcPts val="600"/>
              </a:spcBef>
              <a:buNone/>
            </a:pPr>
            <a:r>
              <a:rPr lang="en-US" dirty="0"/>
              <a:t>[1] [Miller, K. E., Hoyt, R., Rust, S., </a:t>
            </a:r>
            <a:r>
              <a:rPr lang="en-US" dirty="0" err="1"/>
              <a:t>Doerschuk</a:t>
            </a:r>
            <a:r>
              <a:rPr lang="en-US" dirty="0"/>
              <a:t>, R., Huang, Y., &amp; Lin, S. M. (2020). The financial impact of genetic diseases in a pediatric accountable care organization. Frontiers in Public Health, 8(58). </a:t>
            </a:r>
            <a:r>
              <a:rPr lang="en-US" dirty="0">
                <a:hlinkClick r:id="rId2"/>
              </a:rPr>
              <a:t>https://doi.org/10.3389/fpubh.2020.00058</a:t>
            </a:r>
            <a:r>
              <a:rPr lang="en-US" dirty="0"/>
              <a:t>]</a:t>
            </a:r>
          </a:p>
          <a:p>
            <a:pPr marL="0" indent="0">
              <a:lnSpc>
                <a:spcPct val="100000"/>
              </a:lnSpc>
              <a:spcBef>
                <a:spcPts val="600"/>
              </a:spcBef>
              <a:buNone/>
            </a:pPr>
            <a:r>
              <a:rPr lang="en-US" dirty="0"/>
              <a:t>[2] [</a:t>
            </a:r>
            <a:r>
              <a:rPr lang="en-US" dirty="0" err="1"/>
              <a:t>Kingsmore</a:t>
            </a:r>
            <a:r>
              <a:rPr lang="en-US" dirty="0"/>
              <a:t>, S. F., Henderson, A., Owen, M. J., Clark, M. M., Hansen, C., Dimmock, D., Chambers, C. D., </a:t>
            </a:r>
            <a:r>
              <a:rPr lang="en-US" dirty="0" err="1"/>
              <a:t>Jeliffe</a:t>
            </a:r>
            <a:r>
              <a:rPr lang="en-US" dirty="0"/>
              <a:t>-Pawlowski, L. L., &amp; Hobbs, C. (2020). Measurement of genetic diseases as a cause of mortality in infants receiving whole genome sequencing. </a:t>
            </a:r>
            <a:r>
              <a:rPr lang="en-US" dirty="0" err="1"/>
              <a:t>npj</a:t>
            </a:r>
            <a:r>
              <a:rPr lang="en-US" dirty="0"/>
              <a:t> Genomic Medicine, 5(49). </a:t>
            </a:r>
            <a:r>
              <a:rPr lang="en-US" dirty="0">
                <a:hlinkClick r:id="rId3"/>
              </a:rPr>
              <a:t>https://doi.org/10.1038/s41525-020-00155-8</a:t>
            </a:r>
            <a:r>
              <a:rPr lang="en-US" dirty="0"/>
              <a:t>]</a:t>
            </a:r>
            <a:endParaRPr lang="en-US" dirty="0">
              <a:ea typeface="Cambria"/>
            </a:endParaRPr>
          </a:p>
          <a:p>
            <a:pPr marL="0" indent="0">
              <a:lnSpc>
                <a:spcPct val="100000"/>
              </a:lnSpc>
              <a:spcBef>
                <a:spcPts val="600"/>
              </a:spcBef>
              <a:buNone/>
            </a:pPr>
            <a:r>
              <a:rPr lang="en-US" dirty="0"/>
              <a:t>[3] </a:t>
            </a:r>
            <a:r>
              <a:rPr lang="en-US" dirty="0">
                <a:ea typeface="+mn-lt"/>
                <a:cs typeface="+mn-lt"/>
              </a:rPr>
              <a:t>Centers for Disease Control and Prevention, "Data and Statistics on Sickle Cell Disease," (May 15, 2024), </a:t>
            </a:r>
            <a:r>
              <a:rPr lang="en-US" dirty="0">
                <a:ea typeface="+mn-lt"/>
                <a:cs typeface="+mn-lt"/>
                <a:hlinkClick r:id="rId4"/>
              </a:rPr>
              <a:t>https://www.cdc.gov/sickle-cell/data/index.html</a:t>
            </a:r>
            <a:r>
              <a:rPr lang="en-US" dirty="0">
                <a:ea typeface="+mn-lt"/>
                <a:cs typeface="+mn-lt"/>
              </a:rPr>
              <a:t>(Accessed October 3, 2024).</a:t>
            </a:r>
            <a:endParaRPr lang="en-US" dirty="0">
              <a:ea typeface="Cambria"/>
            </a:endParaRPr>
          </a:p>
          <a:p>
            <a:pPr marL="0" indent="0">
              <a:lnSpc>
                <a:spcPct val="100000"/>
              </a:lnSpc>
              <a:spcBef>
                <a:spcPts val="600"/>
              </a:spcBef>
              <a:buNone/>
            </a:pPr>
            <a:r>
              <a:rPr lang="en-US" dirty="0"/>
              <a:t>[4] </a:t>
            </a:r>
            <a:r>
              <a:rPr lang="en-US" dirty="0">
                <a:ea typeface="+mn-lt"/>
                <a:cs typeface="+mn-lt"/>
              </a:rPr>
              <a:t>Centers for Disease Control and Prevention, "Life Expectancy," (May 2, 2024), </a:t>
            </a:r>
            <a:r>
              <a:rPr lang="en-US" dirty="0">
                <a:ea typeface="+mn-lt"/>
                <a:cs typeface="+mn-lt"/>
                <a:hlinkClick r:id="rId5"/>
              </a:rPr>
              <a:t>https://www.cdc.gov/nchs/fastats/life-expectancy.htm</a:t>
            </a:r>
            <a:r>
              <a:rPr lang="en-US" dirty="0">
                <a:ea typeface="+mn-lt"/>
                <a:cs typeface="+mn-lt"/>
              </a:rPr>
              <a:t> (Accessed October 3, 2024).</a:t>
            </a:r>
            <a:endParaRPr lang="en-US" dirty="0">
              <a:ea typeface="Cambria"/>
            </a:endParaRPr>
          </a:p>
          <a:p>
            <a:pPr marL="0" indent="0">
              <a:lnSpc>
                <a:spcPct val="100000"/>
              </a:lnSpc>
              <a:spcBef>
                <a:spcPts val="600"/>
              </a:spcBef>
              <a:buNone/>
            </a:pPr>
            <a:r>
              <a:rPr lang="en-US" dirty="0"/>
              <a:t>[5] </a:t>
            </a:r>
            <a:r>
              <a:rPr lang="en-US" dirty="0">
                <a:ea typeface="+mn-lt"/>
                <a:cs typeface="+mn-lt"/>
              </a:rPr>
              <a:t>National Institutes of Health, "Researchers identify the high costs of living with sickle cell disease," (May 16, 2022), </a:t>
            </a:r>
            <a:r>
              <a:rPr lang="en-US" dirty="0">
                <a:ea typeface="+mn-lt"/>
                <a:cs typeface="+mn-lt"/>
                <a:hlinkClick r:id="rId6"/>
              </a:rPr>
              <a:t>https://www.nih.gov/news-events/news-releases/researchers-identify-high-costs-living-sickle-cell-disease</a:t>
            </a:r>
            <a:r>
              <a:rPr lang="en-US" dirty="0">
                <a:ea typeface="+mn-lt"/>
                <a:cs typeface="+mn-lt"/>
              </a:rPr>
              <a:t> (Accessed October 3, 2024).</a:t>
            </a:r>
            <a:endParaRPr lang="en-US" dirty="0">
              <a:ea typeface="Cambria"/>
            </a:endParaRPr>
          </a:p>
          <a:p>
            <a:pPr marL="0" indent="0">
              <a:lnSpc>
                <a:spcPct val="100000"/>
              </a:lnSpc>
              <a:spcBef>
                <a:spcPts val="600"/>
              </a:spcBef>
              <a:buNone/>
            </a:pPr>
            <a:r>
              <a:rPr lang="en-US" dirty="0">
                <a:ea typeface="Cambria"/>
              </a:rPr>
              <a:t>[6]</a:t>
            </a:r>
            <a:r>
              <a:rPr lang="en-US" dirty="0">
                <a:ea typeface="+mn-lt"/>
                <a:cs typeface="+mn-lt"/>
              </a:rPr>
              <a:t> Erin Tomiyama, "Myopia: An Epidemic of Global Proportions," Optometry Times Journal, Volume 16, Issue 03, March 21, 2024, </a:t>
            </a:r>
            <a:r>
              <a:rPr lang="en-US" dirty="0">
                <a:ea typeface="+mn-lt"/>
                <a:cs typeface="+mn-lt"/>
                <a:hlinkClick r:id="rId7"/>
              </a:rPr>
              <a:t>https://www.optometrytimes.com/view/myopia-an-epidemic-of-global-proportions</a:t>
            </a:r>
            <a:r>
              <a:rPr lang="en-US" dirty="0">
                <a:ea typeface="+mn-lt"/>
                <a:cs typeface="+mn-lt"/>
              </a:rPr>
              <a:t> (Accessed October 3, 2024).</a:t>
            </a:r>
            <a:endParaRPr lang="en-US" dirty="0"/>
          </a:p>
          <a:p>
            <a:pPr marL="0" indent="0">
              <a:lnSpc>
                <a:spcPct val="100000"/>
              </a:lnSpc>
              <a:spcBef>
                <a:spcPts val="600"/>
              </a:spcBef>
              <a:buNone/>
            </a:pPr>
            <a:r>
              <a:rPr lang="en-US" dirty="0">
                <a:ea typeface="Cambria"/>
              </a:rPr>
              <a:t>[7] </a:t>
            </a:r>
            <a:r>
              <a:rPr lang="en-US" dirty="0">
                <a:ea typeface="+mn-lt"/>
                <a:cs typeface="+mn-lt"/>
              </a:rPr>
              <a:t>Mara </a:t>
            </a:r>
            <a:r>
              <a:rPr lang="en-US" dirty="0" err="1">
                <a:ea typeface="+mn-lt"/>
                <a:cs typeface="+mn-lt"/>
              </a:rPr>
              <a:t>Sugue</a:t>
            </a:r>
            <a:r>
              <a:rPr lang="en-US" dirty="0">
                <a:ea typeface="+mn-lt"/>
                <a:cs typeface="+mn-lt"/>
              </a:rPr>
              <a:t>, "Global Prevalence of Myopia (2024)," Vision Center, May 30, 2024, </a:t>
            </a:r>
            <a:r>
              <a:rPr lang="en-US" dirty="0">
                <a:ea typeface="+mn-lt"/>
                <a:cs typeface="+mn-lt"/>
                <a:hlinkClick r:id="rId8"/>
              </a:rPr>
              <a:t>https://www.visioncenter.org/resources/myopia-prevalence-statistics</a:t>
            </a:r>
            <a:r>
              <a:rPr lang="en-US" dirty="0">
                <a:ea typeface="+mn-lt"/>
                <a:cs typeface="+mn-lt"/>
              </a:rPr>
              <a:t> (Accessed October 3, 2024).</a:t>
            </a:r>
            <a:endParaRPr lang="en-US" dirty="0">
              <a:ea typeface="Cambria"/>
            </a:endParaRPr>
          </a:p>
          <a:p>
            <a:pPr marL="0" indent="0">
              <a:lnSpc>
                <a:spcPct val="100000"/>
              </a:lnSpc>
              <a:spcBef>
                <a:spcPts val="600"/>
              </a:spcBef>
              <a:buNone/>
            </a:pPr>
            <a:r>
              <a:rPr lang="en-US" dirty="0">
                <a:ea typeface="Cambria"/>
              </a:rPr>
              <a:t>[8] </a:t>
            </a:r>
            <a:r>
              <a:rPr lang="en-US" dirty="0">
                <a:ea typeface="+mn-lt"/>
                <a:cs typeface="+mn-lt"/>
              </a:rPr>
              <a:t>Here is the citation for the source you requested:  </a:t>
            </a:r>
            <a:r>
              <a:rPr lang="en-US" dirty="0" err="1">
                <a:ea typeface="+mn-lt"/>
                <a:cs typeface="+mn-lt"/>
              </a:rPr>
              <a:t>Fingar</a:t>
            </a:r>
            <a:r>
              <a:rPr lang="en-US" dirty="0">
                <a:ea typeface="+mn-lt"/>
                <a:cs typeface="+mn-lt"/>
              </a:rPr>
              <a:t> KR, Owens PL, Reid LD, Mistry KB, Barrett ML. Characteristics of Inpatient Hospital Stays Involving Sickle Cell Disease, 2000-2016. Healthcare Cost and Utilization Project (HCUP) Statistical Brief #251. September 2019. Agency for Healthcare Research and Quality, Rockville, MD. </a:t>
            </a:r>
            <a:r>
              <a:rPr lang="en-US" dirty="0">
                <a:ea typeface="+mn-lt"/>
                <a:cs typeface="+mn-lt"/>
                <a:hlinkClick r:id="rId9"/>
              </a:rPr>
              <a:t>https://hcup-us.ahrq.gov/reports/statbriefs/sb251-Sickle-Cell-Disease-Stays-2016.jsp</a:t>
            </a:r>
            <a:r>
              <a:rPr lang="en-US" dirty="0">
                <a:ea typeface="+mn-lt"/>
                <a:cs typeface="+mn-lt"/>
              </a:rPr>
              <a:t> (Accessed October 3, 2024).</a:t>
            </a:r>
          </a:p>
          <a:p>
            <a:pPr marL="0" indent="0">
              <a:lnSpc>
                <a:spcPct val="100000"/>
              </a:lnSpc>
              <a:spcBef>
                <a:spcPts val="600"/>
              </a:spcBef>
              <a:buNone/>
            </a:pPr>
            <a:r>
              <a:rPr lang="en-US" dirty="0">
                <a:ea typeface="+mn-lt"/>
                <a:cs typeface="+mn-lt"/>
              </a:rPr>
              <a:t>[9] Naidoo, K. S., Fricke, T. R., Frick, K. D., </a:t>
            </a:r>
            <a:r>
              <a:rPr lang="en-US" dirty="0" err="1">
                <a:ea typeface="+mn-lt"/>
                <a:cs typeface="+mn-lt"/>
              </a:rPr>
              <a:t>Sankaridurg</a:t>
            </a:r>
            <a:r>
              <a:rPr lang="en-US" dirty="0">
                <a:ea typeface="+mn-lt"/>
                <a:cs typeface="+mn-lt"/>
              </a:rPr>
              <a:t>, P., </a:t>
            </a:r>
            <a:r>
              <a:rPr lang="en-US" dirty="0" err="1">
                <a:ea typeface="+mn-lt"/>
                <a:cs typeface="+mn-lt"/>
              </a:rPr>
              <a:t>Naduvilath</a:t>
            </a:r>
            <a:r>
              <a:rPr lang="en-US" dirty="0">
                <a:ea typeface="+mn-lt"/>
                <a:cs typeface="+mn-lt"/>
              </a:rPr>
              <a:t>, T. J., </a:t>
            </a:r>
            <a:r>
              <a:rPr lang="en-US" dirty="0" err="1">
                <a:ea typeface="+mn-lt"/>
                <a:cs typeface="+mn-lt"/>
              </a:rPr>
              <a:t>Resnikoff</a:t>
            </a:r>
            <a:r>
              <a:rPr lang="en-US" dirty="0">
                <a:ea typeface="+mn-lt"/>
                <a:cs typeface="+mn-lt"/>
              </a:rPr>
              <a:t>, S., &amp; Jong, M. (2018). Potential lost productivity resulting from the global burden of myopia: Systematic review, meta-analysis, and modeling. Ophthalmology, 126(3), 338-346. DOI: </a:t>
            </a:r>
            <a:r>
              <a:rPr lang="en-US" dirty="0">
                <a:ea typeface="+mn-lt"/>
                <a:cs typeface="+mn-lt"/>
                <a:hlinkClick r:id="rId10"/>
              </a:rPr>
              <a:t>10.1016/j.ophtha.2018.10.029</a:t>
            </a:r>
            <a:r>
              <a:rPr lang="en-US" dirty="0">
                <a:ea typeface="+mn-lt"/>
                <a:cs typeface="+mn-lt"/>
              </a:rPr>
              <a:t> (Accessed October 3, 2024).</a:t>
            </a:r>
          </a:p>
          <a:p>
            <a:pPr marL="0" indent="0">
              <a:lnSpc>
                <a:spcPct val="100000"/>
              </a:lnSpc>
              <a:spcBef>
                <a:spcPts val="600"/>
              </a:spcBef>
              <a:buNone/>
            </a:pPr>
            <a:r>
              <a:rPr lang="en-US" dirty="0"/>
              <a:t>[10] Fenn, Kirsten, "Gene editing could make social inequalities worse if misused, warns author", (CBC Mar 23, 2021), </a:t>
            </a:r>
            <a:r>
              <a:rPr lang="en-US" dirty="0">
                <a:ea typeface="+mn-lt"/>
                <a:cs typeface="+mn-lt"/>
                <a:hlinkClick r:id="rId11"/>
              </a:rPr>
              <a:t>https://www.cbc.ca/radio/thecurrent/the-current-for-march-23-2021-1.5960200/gene-editing-could-make-social-inequalities-worse-if-misused-warns-author-1.5960568#:~:text=Benefits%2C%20drawbacks%20of%20gene%20editing&amp;text=If%20we%20start%20using%20gene,a%20nightmare%2C%22%20Isaacson%20said</a:t>
            </a:r>
            <a:r>
              <a:rPr lang="en-US" dirty="0">
                <a:ea typeface="+mn-lt"/>
                <a:cs typeface="+mn-lt"/>
              </a:rPr>
              <a:t>, (Accessed Oct 3, 2024).</a:t>
            </a:r>
            <a:endParaRPr lang="en-US" dirty="0">
              <a:ea typeface="Cambria"/>
            </a:endParaRPr>
          </a:p>
          <a:p>
            <a:pPr marL="0" indent="0">
              <a:lnSpc>
                <a:spcPct val="100000"/>
              </a:lnSpc>
              <a:spcBef>
                <a:spcPts val="600"/>
              </a:spcBef>
              <a:buNone/>
            </a:pPr>
            <a:r>
              <a:rPr lang="en-US" dirty="0">
                <a:solidFill>
                  <a:srgbClr val="FFFFFF"/>
                </a:solidFill>
                <a:latin typeface="Cambria"/>
                <a:ea typeface="Cambria"/>
                <a:cs typeface="Calibri"/>
              </a:rPr>
              <a:t>[11] Smith, Noah, "Gene Editing Needs to Be Available to Everyone", (Bloomberg Jan 25, 2018), </a:t>
            </a:r>
            <a:r>
              <a:rPr lang="en-US" dirty="0">
                <a:solidFill>
                  <a:srgbClr val="FFFFFF"/>
                </a:solidFill>
                <a:ea typeface="+mn-lt"/>
                <a:cs typeface="+mn-lt"/>
                <a:hlinkClick r:id="rId12"/>
              </a:rPr>
              <a:t>https://www.bloomberg.com/view/articles/2018-01-25/gene-editing-needs-to-be-available-to-everyone</a:t>
            </a:r>
            <a:r>
              <a:rPr lang="en-US" dirty="0">
                <a:solidFill>
                  <a:srgbClr val="FFFFFF"/>
                </a:solidFill>
                <a:ea typeface="+mn-lt"/>
                <a:cs typeface="+mn-lt"/>
              </a:rPr>
              <a:t>, (Accessed Oct 3, 2024).</a:t>
            </a:r>
            <a:endParaRPr lang="en-US" dirty="0">
              <a:solidFill>
                <a:srgbClr val="FFFFFF"/>
              </a:solidFill>
              <a:latin typeface="Cambria"/>
              <a:ea typeface="Cambria"/>
              <a:cs typeface="Calibri"/>
            </a:endParaRPr>
          </a:p>
          <a:p>
            <a:pPr marL="0" indent="0">
              <a:lnSpc>
                <a:spcPct val="100000"/>
              </a:lnSpc>
              <a:spcBef>
                <a:spcPts val="600"/>
              </a:spcBef>
              <a:buNone/>
            </a:pPr>
            <a:r>
              <a:rPr lang="en-US" dirty="0">
                <a:solidFill>
                  <a:srgbClr val="FFFFFF"/>
                </a:solidFill>
                <a:latin typeface="Cambria"/>
                <a:ea typeface="Cambria"/>
                <a:cs typeface="Calibri"/>
              </a:rPr>
              <a:t>[12] "CRISPR/CAS9 Genetic Engineering", (Biomedical Scientist May 24, 2024), </a:t>
            </a:r>
            <a:r>
              <a:rPr lang="en-US" dirty="0">
                <a:solidFill>
                  <a:srgbClr val="FFFFFF"/>
                </a:solidFill>
                <a:ea typeface="+mn-lt"/>
                <a:cs typeface="+mn-lt"/>
                <a:hlinkClick r:id="rId13"/>
              </a:rPr>
              <a:t>https://thebiomedicalscientist.net/2019/05/01/crisprcas9-genetic-engineering</a:t>
            </a:r>
            <a:r>
              <a:rPr lang="en-US" dirty="0">
                <a:solidFill>
                  <a:srgbClr val="FFFFFF"/>
                </a:solidFill>
                <a:ea typeface="+mn-lt"/>
                <a:cs typeface="+mn-lt"/>
              </a:rPr>
              <a:t>, (Accessed Oct 3, 2024).</a:t>
            </a:r>
          </a:p>
          <a:p>
            <a:pPr marL="0" indent="0">
              <a:lnSpc>
                <a:spcPct val="100000"/>
              </a:lnSpc>
              <a:spcBef>
                <a:spcPts val="600"/>
              </a:spcBef>
              <a:buNone/>
            </a:pPr>
            <a:r>
              <a:rPr lang="en-US" dirty="0">
                <a:solidFill>
                  <a:srgbClr val="FFFFFF"/>
                </a:solidFill>
                <a:latin typeface="Cambria"/>
                <a:ea typeface="Cambria"/>
                <a:cs typeface="Calibri"/>
              </a:rPr>
              <a:t>[13] Bulger, Matthew, "Will Humanists Embrace Emerging Technology before Others?", (The Humanist May 19, 2014), </a:t>
            </a:r>
            <a:r>
              <a:rPr lang="en-US" dirty="0">
                <a:solidFill>
                  <a:srgbClr val="FFFFFF"/>
                </a:solidFill>
                <a:ea typeface="+mn-lt"/>
                <a:cs typeface="+mn-lt"/>
                <a:hlinkClick r:id="rId14"/>
              </a:rPr>
              <a:t>https://thehumanist.com/features/articles/will-humanists-embrace-emerging-technology-before-others/</a:t>
            </a:r>
            <a:r>
              <a:rPr lang="en-US" dirty="0">
                <a:solidFill>
                  <a:srgbClr val="FFFFFF"/>
                </a:solidFill>
                <a:ea typeface="+mn-lt"/>
                <a:cs typeface="+mn-lt"/>
              </a:rPr>
              <a:t>, (Accessed Oct 3, 2024).</a:t>
            </a:r>
          </a:p>
          <a:p>
            <a:pPr marL="0" indent="0">
              <a:lnSpc>
                <a:spcPct val="100000"/>
              </a:lnSpc>
              <a:spcBef>
                <a:spcPts val="600"/>
              </a:spcBef>
              <a:buNone/>
            </a:pPr>
            <a:r>
              <a:rPr lang="en-US" dirty="0">
                <a:solidFill>
                  <a:srgbClr val="FFFFFF"/>
                </a:solidFill>
                <a:latin typeface="Cambria"/>
                <a:ea typeface="Cambria"/>
                <a:cs typeface="Calibri"/>
              </a:rPr>
              <a:t>[14] "The Biggest Differences Between Plastic and Cosmetic Surgery", (Dental Implant 2021), </a:t>
            </a:r>
            <a:r>
              <a:rPr lang="en-US" dirty="0">
                <a:solidFill>
                  <a:srgbClr val="FFFFFF"/>
                </a:solidFill>
                <a:ea typeface="+mn-lt"/>
                <a:cs typeface="+mn-lt"/>
                <a:hlinkClick r:id="rId15"/>
              </a:rPr>
              <a:t>https://goldcoastimplantspecialist.com.au/news/what-is-the-difference-between-plastic-and-cosmetic-surgery/</a:t>
            </a:r>
            <a:r>
              <a:rPr lang="en-US" dirty="0">
                <a:solidFill>
                  <a:srgbClr val="FFFFFF"/>
                </a:solidFill>
                <a:ea typeface="+mn-lt"/>
                <a:cs typeface="+mn-lt"/>
              </a:rPr>
              <a:t>, (Accessed Oct 3, 2024). </a:t>
            </a:r>
          </a:p>
          <a:p>
            <a:pPr marL="0" indent="0">
              <a:lnSpc>
                <a:spcPct val="100000"/>
              </a:lnSpc>
              <a:spcBef>
                <a:spcPts val="600"/>
              </a:spcBef>
              <a:buNone/>
            </a:pPr>
            <a:r>
              <a:rPr lang="en-US" dirty="0">
                <a:solidFill>
                  <a:srgbClr val="FFFFFF"/>
                </a:solidFill>
                <a:latin typeface="Cambria"/>
                <a:ea typeface="Cambria"/>
                <a:cs typeface="Calibri"/>
              </a:rPr>
              <a:t>[15] "The Vitruvian Man – by Leonardo da Vinci", (</a:t>
            </a:r>
            <a:r>
              <a:rPr lang="en-US" dirty="0" err="1">
                <a:solidFill>
                  <a:srgbClr val="FFFFFF"/>
                </a:solidFill>
                <a:latin typeface="Cambria"/>
                <a:ea typeface="Cambria"/>
                <a:cs typeface="Calibri"/>
              </a:rPr>
              <a:t>LeonardodaVinci.net</a:t>
            </a:r>
            <a:r>
              <a:rPr lang="en-US" dirty="0">
                <a:solidFill>
                  <a:srgbClr val="FFFFFF"/>
                </a:solidFill>
                <a:latin typeface="Cambria"/>
                <a:ea typeface="Cambria"/>
                <a:cs typeface="Calibri"/>
              </a:rPr>
              <a:t>), </a:t>
            </a:r>
            <a:r>
              <a:rPr lang="en-US" dirty="0">
                <a:solidFill>
                  <a:srgbClr val="FFFFFF"/>
                </a:solidFill>
                <a:ea typeface="+mn-lt"/>
                <a:cs typeface="+mn-lt"/>
                <a:hlinkClick r:id="rId16"/>
              </a:rPr>
              <a:t>https://www.leonardodavinci.net/the-vitruvian-man.jsp</a:t>
            </a:r>
            <a:r>
              <a:rPr lang="en-US" dirty="0">
                <a:solidFill>
                  <a:srgbClr val="FFFFFF"/>
                </a:solidFill>
                <a:ea typeface="+mn-lt"/>
                <a:cs typeface="+mn-lt"/>
              </a:rPr>
              <a:t>, (Accessed Oct 3, 2024).</a:t>
            </a:r>
            <a:endParaRPr lang="en-US" dirty="0">
              <a:solidFill>
                <a:srgbClr val="FFFFFF"/>
              </a:solidFill>
              <a:latin typeface="Cambria"/>
              <a:ea typeface="Cambria"/>
              <a:cs typeface="Calibri"/>
            </a:endParaRP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synopsis</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ea typeface="Cambria"/>
                <a:cs typeface="Open Sans"/>
              </a:rPr>
              <a:t>“Not too distant future”</a:t>
            </a:r>
          </a:p>
          <a:p>
            <a:pPr marL="205740" indent="-205740"/>
            <a:r>
              <a:rPr lang="en-US">
                <a:ea typeface="Cambria"/>
                <a:cs typeface="Open Sans"/>
              </a:rPr>
              <a:t>Society Split: "valid" (genetically engineered) and "invalids" (naturally born). </a:t>
            </a:r>
          </a:p>
          <a:p>
            <a:pPr marL="205740" indent="-205740"/>
            <a:r>
              <a:rPr lang="en-US">
                <a:ea typeface="Cambria"/>
                <a:cs typeface="Open Sans"/>
              </a:rPr>
              <a:t>Vincent Freeman: born naturally, is labeled an "invalid" due to his perceived genetic inferiority</a:t>
            </a:r>
          </a:p>
          <a:p>
            <a:pPr marL="205740" indent="-205740"/>
            <a:r>
              <a:rPr lang="en-US">
                <a:ea typeface="Cambria"/>
                <a:cs typeface="Open Sans"/>
              </a:rPr>
              <a:t>Problem? Only "</a:t>
            </a:r>
            <a:r>
              <a:rPr lang="en-US" err="1">
                <a:ea typeface="Cambria"/>
                <a:cs typeface="Open Sans"/>
              </a:rPr>
              <a:t>valids</a:t>
            </a:r>
            <a:r>
              <a:rPr lang="en-US">
                <a:ea typeface="Cambria"/>
                <a:cs typeface="Open Sans"/>
              </a:rPr>
              <a:t>" get into places like elite Gattaca space program.</a:t>
            </a:r>
          </a:p>
          <a:p>
            <a:pPr marL="205740" indent="-205740"/>
            <a:endParaRPr lang="en-US">
              <a:ea typeface="Cambria"/>
              <a:cs typeface="Open Sans"/>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pic>
        <p:nvPicPr>
          <p:cNvPr id="8" name="Picture 7" descr="Vincent Anton Freeman | Gattaca Wiki | Fandom">
            <a:extLst>
              <a:ext uri="{FF2B5EF4-FFF2-40B4-BE49-F238E27FC236}">
                <a16:creationId xmlns:a16="http://schemas.microsoft.com/office/drawing/2014/main" id="{9247C194-8159-10CA-5469-BA6529068FAE}"/>
              </a:ext>
            </a:extLst>
          </p:cNvPr>
          <p:cNvPicPr>
            <a:picLocks noChangeAspect="1"/>
          </p:cNvPicPr>
          <p:nvPr/>
        </p:nvPicPr>
        <p:blipFill>
          <a:blip r:embed="rId3"/>
          <a:stretch>
            <a:fillRect/>
          </a:stretch>
        </p:blipFill>
        <p:spPr>
          <a:xfrm>
            <a:off x="5215689" y="819714"/>
            <a:ext cx="3299660" cy="4000373"/>
          </a:xfrm>
          <a:prstGeom prst="rect">
            <a:avLst/>
          </a:prstGeom>
        </p:spPr>
      </p:pic>
    </p:spTree>
    <p:extLst>
      <p:ext uri="{BB962C8B-B14F-4D97-AF65-F5344CB8AC3E}">
        <p14:creationId xmlns:p14="http://schemas.microsoft.com/office/powerpoint/2010/main" val="207572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Characters</a:t>
            </a:r>
          </a:p>
        </p:txBody>
      </p:sp>
      <p:sp>
        <p:nvSpPr>
          <p:cNvPr id="3" name="Content Placeholder 2"/>
          <p:cNvSpPr>
            <a:spLocks noGrp="1"/>
          </p:cNvSpPr>
          <p:nvPr>
            <p:ph sz="half" idx="1"/>
          </p:nvPr>
        </p:nvSpPr>
        <p:spPr/>
        <p:txBody>
          <a:bodyPr vert="horz" lIns="91436" tIns="45718" rIns="91436" bIns="45718" rtlCol="0" anchor="t">
            <a:normAutofit/>
          </a:bodyPr>
          <a:lstStyle/>
          <a:p>
            <a:pPr marL="0" indent="0">
              <a:buNone/>
            </a:pPr>
            <a:endParaRPr lang="en-US">
              <a:ea typeface="Cambria"/>
              <a:cs typeface="Open Sans"/>
            </a:endParaRPr>
          </a:p>
          <a:p>
            <a:pPr marL="205740" indent="-205740"/>
            <a:endParaRPr lang="en-US">
              <a:ea typeface="Cambria"/>
              <a:cs typeface="Open Sans"/>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pic>
        <p:nvPicPr>
          <p:cNvPr id="7" name="Picture 6" descr="A person in a suit&#10;&#10;Description automatically generated">
            <a:extLst>
              <a:ext uri="{FF2B5EF4-FFF2-40B4-BE49-F238E27FC236}">
                <a16:creationId xmlns:a16="http://schemas.microsoft.com/office/drawing/2014/main" id="{BC0E7079-F30F-FC96-389E-3DD44869C295}"/>
              </a:ext>
            </a:extLst>
          </p:cNvPr>
          <p:cNvPicPr>
            <a:picLocks noChangeAspect="1"/>
          </p:cNvPicPr>
          <p:nvPr/>
        </p:nvPicPr>
        <p:blipFill>
          <a:blip r:embed="rId3"/>
          <a:srcRect l="26559" t="-382" r="16430" b="382"/>
          <a:stretch/>
        </p:blipFill>
        <p:spPr>
          <a:xfrm>
            <a:off x="1245685" y="1110922"/>
            <a:ext cx="2034171" cy="2008233"/>
          </a:xfrm>
          <a:prstGeom prst="rect">
            <a:avLst/>
          </a:prstGeom>
        </p:spPr>
      </p:pic>
      <p:pic>
        <p:nvPicPr>
          <p:cNvPr id="10" name="Picture 9" descr="A person in a black jacket&#10;&#10;Description automatically generated">
            <a:extLst>
              <a:ext uri="{FF2B5EF4-FFF2-40B4-BE49-F238E27FC236}">
                <a16:creationId xmlns:a16="http://schemas.microsoft.com/office/drawing/2014/main" id="{DFC4CEF5-6E18-DD1D-1516-BAC191033A8B}"/>
              </a:ext>
            </a:extLst>
          </p:cNvPr>
          <p:cNvPicPr>
            <a:picLocks noChangeAspect="1"/>
          </p:cNvPicPr>
          <p:nvPr/>
        </p:nvPicPr>
        <p:blipFill>
          <a:blip r:embed="rId4"/>
          <a:stretch>
            <a:fillRect/>
          </a:stretch>
        </p:blipFill>
        <p:spPr>
          <a:xfrm>
            <a:off x="6152642" y="1110921"/>
            <a:ext cx="1745673" cy="2008233"/>
          </a:xfrm>
          <a:prstGeom prst="rect">
            <a:avLst/>
          </a:prstGeom>
        </p:spPr>
      </p:pic>
      <p:pic>
        <p:nvPicPr>
          <p:cNvPr id="14" name="Picture 13" descr="A person smoking a cigarette&#10;&#10;Description automatically generated">
            <a:extLst>
              <a:ext uri="{FF2B5EF4-FFF2-40B4-BE49-F238E27FC236}">
                <a16:creationId xmlns:a16="http://schemas.microsoft.com/office/drawing/2014/main" id="{AB15254E-0D9D-8E14-B20B-E75CA5A7A50A}"/>
              </a:ext>
            </a:extLst>
          </p:cNvPr>
          <p:cNvPicPr>
            <a:picLocks noChangeAspect="1"/>
          </p:cNvPicPr>
          <p:nvPr/>
        </p:nvPicPr>
        <p:blipFill>
          <a:blip r:embed="rId5"/>
          <a:srcRect l="41782"/>
          <a:stretch/>
        </p:blipFill>
        <p:spPr>
          <a:xfrm>
            <a:off x="1133626" y="3157256"/>
            <a:ext cx="2258291" cy="1814866"/>
          </a:xfrm>
          <a:prstGeom prst="rect">
            <a:avLst/>
          </a:prstGeom>
        </p:spPr>
      </p:pic>
      <p:sp>
        <p:nvSpPr>
          <p:cNvPr id="17" name="TextBox 16">
            <a:extLst>
              <a:ext uri="{FF2B5EF4-FFF2-40B4-BE49-F238E27FC236}">
                <a16:creationId xmlns:a16="http://schemas.microsoft.com/office/drawing/2014/main" id="{AD852985-E9F0-D846-D29A-98526197298D}"/>
              </a:ext>
            </a:extLst>
          </p:cNvPr>
          <p:cNvSpPr txBox="1"/>
          <p:nvPr/>
        </p:nvSpPr>
        <p:spPr>
          <a:xfrm>
            <a:off x="3251428" y="2600924"/>
            <a:ext cx="1356462" cy="480131"/>
          </a:xfrm>
          <a:prstGeom prst="rect">
            <a:avLst/>
          </a:prstGeom>
          <a:noFill/>
        </p:spPr>
        <p:txBody>
          <a:bodyPr wrap="none" rtlCol="0">
            <a:spAutoFit/>
          </a:bodyPr>
          <a:lstStyle/>
          <a:p>
            <a:pPr>
              <a:lnSpc>
                <a:spcPct val="90000"/>
              </a:lnSpc>
            </a:pPr>
            <a:r>
              <a:rPr lang="en-US" sz="2800"/>
              <a:t>Vincent</a:t>
            </a:r>
          </a:p>
        </p:txBody>
      </p:sp>
      <p:sp>
        <p:nvSpPr>
          <p:cNvPr id="18" name="TextBox 17">
            <a:extLst>
              <a:ext uri="{FF2B5EF4-FFF2-40B4-BE49-F238E27FC236}">
                <a16:creationId xmlns:a16="http://schemas.microsoft.com/office/drawing/2014/main" id="{74282FED-D39F-42A9-7AB3-D2D13E05DE22}"/>
              </a:ext>
            </a:extLst>
          </p:cNvPr>
          <p:cNvSpPr txBox="1"/>
          <p:nvPr/>
        </p:nvSpPr>
        <p:spPr>
          <a:xfrm>
            <a:off x="5198869" y="2600924"/>
            <a:ext cx="995337" cy="480131"/>
          </a:xfrm>
          <a:prstGeom prst="rect">
            <a:avLst/>
          </a:prstGeom>
          <a:noFill/>
        </p:spPr>
        <p:txBody>
          <a:bodyPr wrap="none" rtlCol="0">
            <a:spAutoFit/>
          </a:bodyPr>
          <a:lstStyle/>
          <a:p>
            <a:pPr>
              <a:lnSpc>
                <a:spcPct val="90000"/>
              </a:lnSpc>
            </a:pPr>
            <a:r>
              <a:rPr lang="en-US" sz="2800"/>
              <a:t>Irene</a:t>
            </a:r>
          </a:p>
        </p:txBody>
      </p:sp>
      <p:sp>
        <p:nvSpPr>
          <p:cNvPr id="19" name="TextBox 18">
            <a:extLst>
              <a:ext uri="{FF2B5EF4-FFF2-40B4-BE49-F238E27FC236}">
                <a16:creationId xmlns:a16="http://schemas.microsoft.com/office/drawing/2014/main" id="{1CAF4787-9245-BBD7-6C65-7597AE74C8F5}"/>
              </a:ext>
            </a:extLst>
          </p:cNvPr>
          <p:cNvSpPr txBox="1"/>
          <p:nvPr/>
        </p:nvSpPr>
        <p:spPr>
          <a:xfrm>
            <a:off x="3390704" y="4465285"/>
            <a:ext cx="1277466" cy="480131"/>
          </a:xfrm>
          <a:prstGeom prst="rect">
            <a:avLst/>
          </a:prstGeom>
          <a:noFill/>
        </p:spPr>
        <p:txBody>
          <a:bodyPr wrap="none" rtlCol="0">
            <a:spAutoFit/>
          </a:bodyPr>
          <a:lstStyle/>
          <a:p>
            <a:pPr>
              <a:lnSpc>
                <a:spcPct val="90000"/>
              </a:lnSpc>
            </a:pPr>
            <a:r>
              <a:rPr lang="en-US" sz="2800"/>
              <a:t>Jerome</a:t>
            </a:r>
          </a:p>
        </p:txBody>
      </p:sp>
      <p:sp>
        <p:nvSpPr>
          <p:cNvPr id="20" name="TextBox 19">
            <a:extLst>
              <a:ext uri="{FF2B5EF4-FFF2-40B4-BE49-F238E27FC236}">
                <a16:creationId xmlns:a16="http://schemas.microsoft.com/office/drawing/2014/main" id="{471CAFDE-0C72-819A-255C-077D1336F54A}"/>
              </a:ext>
            </a:extLst>
          </p:cNvPr>
          <p:cNvSpPr txBox="1"/>
          <p:nvPr/>
        </p:nvSpPr>
        <p:spPr>
          <a:xfrm>
            <a:off x="4867426" y="4504528"/>
            <a:ext cx="1119281" cy="480131"/>
          </a:xfrm>
          <a:prstGeom prst="rect">
            <a:avLst/>
          </a:prstGeom>
          <a:noFill/>
        </p:spPr>
        <p:txBody>
          <a:bodyPr wrap="none" rtlCol="0">
            <a:spAutoFit/>
          </a:bodyPr>
          <a:lstStyle/>
          <a:p>
            <a:pPr>
              <a:lnSpc>
                <a:spcPct val="90000"/>
              </a:lnSpc>
            </a:pPr>
            <a:r>
              <a:rPr lang="en-US" sz="2800"/>
              <a:t>Anton</a:t>
            </a:r>
          </a:p>
        </p:txBody>
      </p:sp>
      <p:pic>
        <p:nvPicPr>
          <p:cNvPr id="24" name="Picture 23" descr="A person in a suit&#10;&#10;Description automatically generated">
            <a:extLst>
              <a:ext uri="{FF2B5EF4-FFF2-40B4-BE49-F238E27FC236}">
                <a16:creationId xmlns:a16="http://schemas.microsoft.com/office/drawing/2014/main" id="{9E90EDEC-BD5D-4F61-90BD-30891EAA680D}"/>
              </a:ext>
            </a:extLst>
          </p:cNvPr>
          <p:cNvPicPr>
            <a:picLocks noChangeAspect="1"/>
          </p:cNvPicPr>
          <p:nvPr/>
        </p:nvPicPr>
        <p:blipFill>
          <a:blip r:embed="rId6"/>
          <a:srcRect l="17595"/>
          <a:stretch/>
        </p:blipFill>
        <p:spPr>
          <a:xfrm>
            <a:off x="5973756" y="3241682"/>
            <a:ext cx="2036618" cy="1646014"/>
          </a:xfrm>
          <a:prstGeom prst="rect">
            <a:avLst/>
          </a:prstGeom>
        </p:spPr>
      </p:pic>
    </p:spTree>
    <p:extLst>
      <p:ext uri="{BB962C8B-B14F-4D97-AF65-F5344CB8AC3E}">
        <p14:creationId xmlns:p14="http://schemas.microsoft.com/office/powerpoint/2010/main" val="871515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Themes</a:t>
            </a:r>
          </a:p>
        </p:txBody>
      </p:sp>
      <p:sp>
        <p:nvSpPr>
          <p:cNvPr id="3" name="Content Placeholder 2"/>
          <p:cNvSpPr>
            <a:spLocks noGrp="1"/>
          </p:cNvSpPr>
          <p:nvPr>
            <p:ph sz="half" idx="1"/>
          </p:nvPr>
        </p:nvSpPr>
        <p:spPr>
          <a:xfrm>
            <a:off x="685800" y="1352551"/>
            <a:ext cx="3884762" cy="3352800"/>
          </a:xfrm>
        </p:spPr>
        <p:txBody>
          <a:bodyPr vert="horz" lIns="91436" tIns="45718" rIns="91436" bIns="45718" rtlCol="0" anchor="t">
            <a:normAutofit/>
          </a:bodyPr>
          <a:lstStyle/>
          <a:p>
            <a:pPr marL="205740" indent="-205740"/>
            <a:r>
              <a:rPr lang="en-US">
                <a:ea typeface="Cambria"/>
                <a:cs typeface="Open Sans"/>
              </a:rPr>
              <a:t>Genetic discrimination</a:t>
            </a:r>
          </a:p>
          <a:p>
            <a:pPr marL="205740" indent="-205740"/>
            <a:r>
              <a:rPr lang="en-US">
                <a:ea typeface="Cambria"/>
                <a:cs typeface="Open Sans"/>
              </a:rPr>
              <a:t>DNA is like your resume, good genes = good life. Bad genes = stay in your lane</a:t>
            </a:r>
          </a:p>
          <a:p>
            <a:pPr marL="205740" indent="-205740"/>
            <a:r>
              <a:rPr lang="en-US">
                <a:ea typeface="Cambria"/>
                <a:cs typeface="Open Sans"/>
              </a:rPr>
              <a:t>“Discrimination down to a science”</a:t>
            </a:r>
            <a:endParaRPr lang="en-US"/>
          </a:p>
          <a:p>
            <a:pPr marL="0" indent="0">
              <a:buNone/>
            </a:pPr>
            <a:endParaRPr lang="en-US">
              <a:ea typeface="Cambria"/>
              <a:cs typeface="Open Sans"/>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pic>
        <p:nvPicPr>
          <p:cNvPr id="8" name="Picture 7" descr="A person putting a needle on his arm&#10;&#10;Description automatically generated">
            <a:extLst>
              <a:ext uri="{FF2B5EF4-FFF2-40B4-BE49-F238E27FC236}">
                <a16:creationId xmlns:a16="http://schemas.microsoft.com/office/drawing/2014/main" id="{B767896C-C9FF-7D08-293D-C79D42D2465A}"/>
              </a:ext>
            </a:extLst>
          </p:cNvPr>
          <p:cNvPicPr>
            <a:picLocks noChangeAspect="1"/>
          </p:cNvPicPr>
          <p:nvPr/>
        </p:nvPicPr>
        <p:blipFill>
          <a:blip r:embed="rId3"/>
          <a:srcRect l="31286" t="-260" r="6398" b="-238"/>
          <a:stretch/>
        </p:blipFill>
        <p:spPr>
          <a:xfrm>
            <a:off x="4640987" y="1094509"/>
            <a:ext cx="4268046" cy="2813633"/>
          </a:xfrm>
          <a:prstGeom prst="rect">
            <a:avLst/>
          </a:prstGeom>
        </p:spPr>
      </p:pic>
    </p:spTree>
    <p:extLst>
      <p:ext uri="{BB962C8B-B14F-4D97-AF65-F5344CB8AC3E}">
        <p14:creationId xmlns:p14="http://schemas.microsoft.com/office/powerpoint/2010/main" val="250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Computing Technology</a:t>
            </a:r>
          </a:p>
        </p:txBody>
      </p:sp>
      <p:sp>
        <p:nvSpPr>
          <p:cNvPr id="3" name="Content Placeholder 2"/>
          <p:cNvSpPr>
            <a:spLocks noGrp="1"/>
          </p:cNvSpPr>
          <p:nvPr>
            <p:ph sz="half" idx="1"/>
          </p:nvPr>
        </p:nvSpPr>
        <p:spPr/>
        <p:txBody>
          <a:bodyPr/>
          <a:lstStyle/>
          <a:p>
            <a:r>
              <a:rPr lang="en-US"/>
              <a:t>Genetic Engineering</a:t>
            </a:r>
          </a:p>
          <a:p>
            <a:pPr lvl="1"/>
            <a:r>
              <a:rPr lang="en-US"/>
              <a:t>Hand select traits and qualities</a:t>
            </a:r>
          </a:p>
          <a:p>
            <a:pPr lvl="1"/>
            <a:r>
              <a:rPr lang="en-US"/>
              <a:t>Eliminate defects and diseases</a:t>
            </a:r>
          </a:p>
          <a:p>
            <a:r>
              <a:rPr lang="en-US"/>
              <a:t>Life Prognosis Analyzer</a:t>
            </a:r>
          </a:p>
          <a:p>
            <a:pPr lvl="1"/>
            <a:r>
              <a:rPr lang="en-US"/>
              <a:t>Predicts likelihood of disease, disability</a:t>
            </a:r>
          </a:p>
          <a:p>
            <a:pPr lvl="1"/>
            <a:r>
              <a:rPr lang="en-US"/>
              <a:t>Life expectancy</a:t>
            </a:r>
          </a:p>
          <a:p>
            <a:pPr lvl="1"/>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pic>
        <p:nvPicPr>
          <p:cNvPr id="11" name="Picture 10" descr="A person sitting in front of a computer&#10;&#10;Description automatically generated">
            <a:extLst>
              <a:ext uri="{FF2B5EF4-FFF2-40B4-BE49-F238E27FC236}">
                <a16:creationId xmlns:a16="http://schemas.microsoft.com/office/drawing/2014/main" id="{463CC1F8-6283-6AF5-360B-4FF847901D86}"/>
              </a:ext>
            </a:extLst>
          </p:cNvPr>
          <p:cNvPicPr>
            <a:picLocks noChangeAspect="1"/>
          </p:cNvPicPr>
          <p:nvPr/>
        </p:nvPicPr>
        <p:blipFill>
          <a:blip r:embed="rId3"/>
          <a:srcRect l="9563"/>
          <a:stretch/>
        </p:blipFill>
        <p:spPr>
          <a:xfrm>
            <a:off x="3855061" y="1276350"/>
            <a:ext cx="5053412" cy="2393956"/>
          </a:xfrm>
          <a:prstGeom prst="rect">
            <a:avLst/>
          </a:prstGeom>
        </p:spPr>
      </p:pic>
    </p:spTree>
    <p:extLst>
      <p:ext uri="{BB962C8B-B14F-4D97-AF65-F5344CB8AC3E}">
        <p14:creationId xmlns:p14="http://schemas.microsoft.com/office/powerpoint/2010/main" val="370297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Humanistic arguments</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t>For the technology that improves life quality [13]</a:t>
            </a:r>
          </a:p>
          <a:p>
            <a:pPr marL="205740" indent="-205740"/>
            <a:r>
              <a:rPr lang="en-US"/>
              <a:t>Against the change of human nature [13]</a:t>
            </a:r>
            <a:endParaRPr lang="en-US">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pic>
        <p:nvPicPr>
          <p:cNvPr id="4" name="Picture 3" descr="A drawing of a person&#10;&#10;Description automatically generated">
            <a:extLst>
              <a:ext uri="{FF2B5EF4-FFF2-40B4-BE49-F238E27FC236}">
                <a16:creationId xmlns:a16="http://schemas.microsoft.com/office/drawing/2014/main" id="{4AB9F275-D677-2467-A449-36CD67F7968A}"/>
              </a:ext>
            </a:extLst>
          </p:cNvPr>
          <p:cNvPicPr>
            <a:picLocks noChangeAspect="1"/>
          </p:cNvPicPr>
          <p:nvPr/>
        </p:nvPicPr>
        <p:blipFill>
          <a:blip r:embed="rId3"/>
          <a:stretch>
            <a:fillRect/>
          </a:stretch>
        </p:blipFill>
        <p:spPr>
          <a:xfrm>
            <a:off x="5367409" y="678902"/>
            <a:ext cx="2767937" cy="3794221"/>
          </a:xfrm>
          <a:prstGeom prst="rect">
            <a:avLst/>
          </a:prstGeom>
        </p:spPr>
      </p:pic>
      <p:sp>
        <p:nvSpPr>
          <p:cNvPr id="7" name="TextBox 6">
            <a:extLst>
              <a:ext uri="{FF2B5EF4-FFF2-40B4-BE49-F238E27FC236}">
                <a16:creationId xmlns:a16="http://schemas.microsoft.com/office/drawing/2014/main" id="{A8B102F3-FC24-DB59-1465-DDCFAF91D5EE}"/>
              </a:ext>
            </a:extLst>
          </p:cNvPr>
          <p:cNvSpPr txBox="1"/>
          <p:nvPr/>
        </p:nvSpPr>
        <p:spPr>
          <a:xfrm>
            <a:off x="5314989" y="4528294"/>
            <a:ext cx="3091744"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2800">
                <a:ea typeface="Cambria"/>
              </a:rPr>
              <a:t>Vitruvian Man [15]</a:t>
            </a:r>
            <a:endParaRPr lang="en-US" sz="2800"/>
          </a:p>
        </p:txBody>
      </p:sp>
    </p:spTree>
    <p:extLst>
      <p:ext uri="{BB962C8B-B14F-4D97-AF65-F5344CB8AC3E}">
        <p14:creationId xmlns:p14="http://schemas.microsoft.com/office/powerpoint/2010/main" val="219272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292229"/>
            <a:ext cx="9019309" cy="914400"/>
          </a:xfrm>
        </p:spPr>
        <p:txBody>
          <a:bodyPr>
            <a:normAutofit/>
          </a:bodyPr>
          <a:lstStyle/>
          <a:p>
            <a:pPr marL="205740" indent="-205740"/>
            <a:r>
              <a:rPr lang="en-US">
                <a:latin typeface="Cambria"/>
                <a:ea typeface="Cambria"/>
                <a:cs typeface="Arial"/>
              </a:rPr>
              <a:t>Genetic Editing should be used with restrictions</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latin typeface="Cambria"/>
                <a:ea typeface="Cambria"/>
                <a:cs typeface="Arial"/>
              </a:rPr>
              <a:t>Gene therapy should be used to diagnose potential future diseases, or cure potential </a:t>
            </a:r>
            <a:r>
              <a:rPr lang="en-US" b="1">
                <a:latin typeface="Cambria"/>
                <a:ea typeface="Cambria"/>
                <a:cs typeface="Arial"/>
              </a:rPr>
              <a:t>hereditary diseases </a:t>
            </a:r>
            <a:endParaRPr lang="en-US">
              <a:latin typeface="Cambria"/>
              <a:ea typeface="Cambria"/>
              <a:cs typeface="Arial"/>
            </a:endParaRPr>
          </a:p>
          <a:p>
            <a:pPr marL="205740" indent="-205740"/>
            <a:r>
              <a:rPr lang="en-US">
                <a:latin typeface="Cambria"/>
                <a:ea typeface="Cambria"/>
                <a:cs typeface="Arial"/>
              </a:rPr>
              <a:t>Draw the line at cosmetic changes, athletic changes</a:t>
            </a:r>
          </a:p>
          <a:p>
            <a:pPr marL="205740" indent="-205740"/>
            <a:endParaRPr lang="en-US">
              <a:ea typeface="Cambria"/>
              <a:cs typeface="Arial"/>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pic>
        <p:nvPicPr>
          <p:cNvPr id="4" name="Picture 3" descr="What Is The Difference Between Plastic And Cosmetic Surgery?">
            <a:extLst>
              <a:ext uri="{FF2B5EF4-FFF2-40B4-BE49-F238E27FC236}">
                <a16:creationId xmlns:a16="http://schemas.microsoft.com/office/drawing/2014/main" id="{1166D0AA-5A3E-CF0E-C0AB-216C502C7F9D}"/>
              </a:ext>
            </a:extLst>
          </p:cNvPr>
          <p:cNvPicPr>
            <a:picLocks noChangeAspect="1"/>
          </p:cNvPicPr>
          <p:nvPr/>
        </p:nvPicPr>
        <p:blipFill>
          <a:blip r:embed="rId3"/>
          <a:stretch>
            <a:fillRect/>
          </a:stretch>
        </p:blipFill>
        <p:spPr>
          <a:xfrm>
            <a:off x="4292220" y="1290109"/>
            <a:ext cx="4380930" cy="2921534"/>
          </a:xfrm>
          <a:prstGeom prst="rect">
            <a:avLst/>
          </a:prstGeom>
        </p:spPr>
      </p:pic>
      <p:sp>
        <p:nvSpPr>
          <p:cNvPr id="7" name="TextBox 6">
            <a:extLst>
              <a:ext uri="{FF2B5EF4-FFF2-40B4-BE49-F238E27FC236}">
                <a16:creationId xmlns:a16="http://schemas.microsoft.com/office/drawing/2014/main" id="{21F7AB11-2A9A-F674-C442-12E540A1724F}"/>
              </a:ext>
            </a:extLst>
          </p:cNvPr>
          <p:cNvSpPr txBox="1"/>
          <p:nvPr/>
        </p:nvSpPr>
        <p:spPr>
          <a:xfrm>
            <a:off x="4423800" y="4332159"/>
            <a:ext cx="2491632"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a:ea typeface="Cambria"/>
              </a:rPr>
              <a:t>Cosmetic surgery should be optional [14]</a:t>
            </a:r>
          </a:p>
        </p:txBody>
      </p:sp>
    </p:spTree>
    <p:extLst>
      <p:ext uri="{BB962C8B-B14F-4D97-AF65-F5344CB8AC3E}">
        <p14:creationId xmlns:p14="http://schemas.microsoft.com/office/powerpoint/2010/main" val="162644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WHY NO COSMETIC/ATHLETIC MODIFICATION</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ea typeface="Cambria"/>
              </a:rPr>
              <a:t>Altering height/appearances promotes unrealistic beauty standards and could deepen social divide</a:t>
            </a:r>
          </a:p>
          <a:p>
            <a:pPr marL="205740" indent="-205740"/>
            <a:r>
              <a:rPr lang="en-US">
                <a:ea typeface="Cambria"/>
              </a:rPr>
              <a:t>Genetically modifying athletic changes undermines fairness in competition</a:t>
            </a:r>
            <a:endParaRPr lang="en-US"/>
          </a:p>
          <a:p>
            <a:pPr marL="205740" indent="-205740"/>
            <a:r>
              <a:rPr lang="en-US">
                <a:ea typeface="Cambria"/>
              </a:rPr>
              <a:t>Reduced genetic diversity and compromises on features that makes people unique</a:t>
            </a: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pic>
        <p:nvPicPr>
          <p:cNvPr id="9" name="Picture 8" descr="You can never stand up to society's unrealistic beauty standards | by Palak  Madan | ILLUMINATION | Medium">
            <a:extLst>
              <a:ext uri="{FF2B5EF4-FFF2-40B4-BE49-F238E27FC236}">
                <a16:creationId xmlns:a16="http://schemas.microsoft.com/office/drawing/2014/main" id="{72936490-6A74-8907-9B9D-BCB55F2BF19E}"/>
              </a:ext>
            </a:extLst>
          </p:cNvPr>
          <p:cNvPicPr>
            <a:picLocks noChangeAspect="1"/>
          </p:cNvPicPr>
          <p:nvPr/>
        </p:nvPicPr>
        <p:blipFill>
          <a:blip r:embed="rId3"/>
          <a:stretch>
            <a:fillRect/>
          </a:stretch>
        </p:blipFill>
        <p:spPr>
          <a:xfrm>
            <a:off x="4424149" y="1503289"/>
            <a:ext cx="4168665" cy="2801007"/>
          </a:xfrm>
          <a:prstGeom prst="rect">
            <a:avLst/>
          </a:prstGeom>
        </p:spPr>
      </p:pic>
    </p:spTree>
    <p:extLst>
      <p:ext uri="{BB962C8B-B14F-4D97-AF65-F5344CB8AC3E}">
        <p14:creationId xmlns:p14="http://schemas.microsoft.com/office/powerpoint/2010/main" val="293443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IMPROVING QUALITY OF LIFE</a:t>
            </a:r>
          </a:p>
        </p:txBody>
      </p:sp>
      <p:sp>
        <p:nvSpPr>
          <p:cNvPr id="3" name="Content Placeholder 2"/>
          <p:cNvSpPr>
            <a:spLocks noGrp="1"/>
          </p:cNvSpPr>
          <p:nvPr>
            <p:ph sz="half" idx="1"/>
          </p:nvPr>
        </p:nvSpPr>
        <p:spPr/>
        <p:txBody>
          <a:bodyPr vert="horz" lIns="91436" tIns="45718" rIns="91436" bIns="45718" rtlCol="0" anchor="t">
            <a:normAutofit fontScale="92500" lnSpcReduction="10000"/>
          </a:bodyPr>
          <a:lstStyle/>
          <a:p>
            <a:pPr marL="205740" indent="-205740"/>
            <a:r>
              <a:rPr lang="en-US" sz="1600"/>
              <a:t>42.5% of healthcare paid claims in 2014 for a pediatric population in an Accountable Care Organization (ACO) were attributed to patients with genetic diseases [1]</a:t>
            </a:r>
            <a:endParaRPr lang="en-US" sz="1600">
              <a:ea typeface="Cambria"/>
            </a:endParaRPr>
          </a:p>
          <a:p>
            <a:pPr marL="205740" indent="-205740"/>
            <a:r>
              <a:rPr lang="en-US" sz="1600"/>
              <a:t> 21% of infant deaths are attributable to genetic diseases [2]</a:t>
            </a:r>
            <a:endParaRPr lang="en-US" sz="1600">
              <a:ea typeface="Cambria"/>
            </a:endParaRPr>
          </a:p>
          <a:p>
            <a:pPr marL="205740" indent="-205740"/>
            <a:r>
              <a:rPr lang="en-US" sz="1600">
                <a:ea typeface="Cambria"/>
              </a:rPr>
              <a:t>Sickle cells disease affect around 100,000 in USA and millions globally [3]</a:t>
            </a:r>
          </a:p>
          <a:p>
            <a:pPr marL="205740" indent="-205740"/>
            <a:r>
              <a:rPr lang="en-US" sz="1600">
                <a:ea typeface="Cambria"/>
              </a:rPr>
              <a:t>SCD reduces lifespan by more than 20 years [3]</a:t>
            </a:r>
          </a:p>
          <a:p>
            <a:pPr marL="205740" indent="-205740"/>
            <a:r>
              <a:rPr lang="en-US" sz="1600">
                <a:ea typeface="Cambria"/>
              </a:rPr>
              <a:t>The average life expectancy is 77.5 years [4]</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pic>
        <p:nvPicPr>
          <p:cNvPr id="10" name="Content Placeholder 9" descr="A graph of the number of people in the number of years&#10;&#10;Description automatically generated">
            <a:extLst>
              <a:ext uri="{FF2B5EF4-FFF2-40B4-BE49-F238E27FC236}">
                <a16:creationId xmlns:a16="http://schemas.microsoft.com/office/drawing/2014/main" id="{8D533494-CC1A-F13D-84ED-1BF83DE881FE}"/>
              </a:ext>
            </a:extLst>
          </p:cNvPr>
          <p:cNvPicPr>
            <a:picLocks noGrp="1" noChangeAspect="1"/>
          </p:cNvPicPr>
          <p:nvPr>
            <p:ph sz="half" idx="2"/>
          </p:nvPr>
        </p:nvPicPr>
        <p:blipFill>
          <a:blip r:embed="rId3"/>
          <a:stretch>
            <a:fillRect/>
          </a:stretch>
        </p:blipFill>
        <p:spPr>
          <a:xfrm>
            <a:off x="4573438" y="1351417"/>
            <a:ext cx="4353823" cy="3177144"/>
          </a:xfrm>
        </p:spPr>
      </p:pic>
      <p:sp>
        <p:nvSpPr>
          <p:cNvPr id="12" name="Content Placeholder 2">
            <a:extLst>
              <a:ext uri="{FF2B5EF4-FFF2-40B4-BE49-F238E27FC236}">
                <a16:creationId xmlns:a16="http://schemas.microsoft.com/office/drawing/2014/main" id="{BD296E5C-F1AC-7D13-9184-9A97F990B172}"/>
              </a:ext>
            </a:extLst>
          </p:cNvPr>
          <p:cNvSpPr txBox="1">
            <a:spLocks/>
          </p:cNvSpPr>
          <p:nvPr/>
        </p:nvSpPr>
        <p:spPr>
          <a:xfrm>
            <a:off x="4579909" y="4588894"/>
            <a:ext cx="4348431" cy="554608"/>
          </a:xfrm>
          <a:prstGeom prst="rect">
            <a:avLst/>
          </a:prstGeom>
        </p:spPr>
        <p:txBody>
          <a:bodyPr vert="horz" lIns="91436" tIns="45718" rIns="91436" bIns="45718" rtlCol="0" anchor="t">
            <a:normAutofit fontScale="8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sz="1600">
                <a:ea typeface="Cambria"/>
              </a:rPr>
              <a:t>[8] DESPITE SIGNIFICANT MEDICAL ADVANCES, MANY PEOPLE WITH SCD STILL SUFFER FROM HOPSITIALIZATION</a:t>
            </a:r>
          </a:p>
        </p:txBody>
      </p:sp>
    </p:spTree>
    <p:extLst>
      <p:ext uri="{BB962C8B-B14F-4D97-AF65-F5344CB8AC3E}">
        <p14:creationId xmlns:p14="http://schemas.microsoft.com/office/powerpoint/2010/main" val="4006832988"/>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Gattaca Analysis</Template>
  <TotalTime>32</TotalTime>
  <Words>3101</Words>
  <Application>Microsoft Macintosh PowerPoint</Application>
  <PresentationFormat>On-screen Show (16:9)</PresentationFormat>
  <Paragraphs>196</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Red Radial 16x9</vt:lpstr>
      <vt:lpstr>Gattaca</vt:lpstr>
      <vt:lpstr>synopsis</vt:lpstr>
      <vt:lpstr>Characters</vt:lpstr>
      <vt:lpstr>Themes</vt:lpstr>
      <vt:lpstr>Computing Technology</vt:lpstr>
      <vt:lpstr>Humanistic arguments</vt:lpstr>
      <vt:lpstr>Genetic Editing should be used with restrictions</vt:lpstr>
      <vt:lpstr>WHY NO COSMETIC/ATHLETIC MODIFICATION</vt:lpstr>
      <vt:lpstr>IMPROVING QUALITY OF LIFE</vt:lpstr>
      <vt:lpstr>REDUCED cost of HEALTH care</vt:lpstr>
      <vt:lpstr>Ethical use of Gene Editing Technology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Elkinson, Michael</dc:creator>
  <cp:lastModifiedBy>Keith A. Pray</cp:lastModifiedBy>
  <cp:revision>3</cp:revision>
  <dcterms:created xsi:type="dcterms:W3CDTF">2024-10-04T19:34:29Z</dcterms:created>
  <dcterms:modified xsi:type="dcterms:W3CDTF">2024-10-13T00:07:09Z</dcterms:modified>
</cp:coreProperties>
</file>