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69" r:id="rId2"/>
    <p:sldId id="268" r:id="rId3"/>
    <p:sldId id="272" r:id="rId4"/>
    <p:sldId id="273" r:id="rId5"/>
    <p:sldId id="274" r:id="rId6"/>
    <p:sldId id="277" r:id="rId7"/>
    <p:sldId id="281" r:id="rId8"/>
    <p:sldId id="278" r:id="rId9"/>
    <p:sldId id="280" r:id="rId10"/>
    <p:sldId id="270" r:id="rId11"/>
    <p:sldId id="282" r:id="rId12"/>
    <p:sldId id="283" r:id="rId13"/>
    <p:sldId id="284" r:id="rId14"/>
    <p:sldId id="285" r:id="rId15"/>
    <p:sldId id="26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2" autoAdjust="0"/>
    <p:restoredTop sz="65708" autoAdjust="0"/>
  </p:normalViewPr>
  <p:slideViewPr>
    <p:cSldViewPr snapToGrid="0" snapToObjects="1">
      <p:cViewPr varScale="1">
        <p:scale>
          <a:sx n="101" d="100"/>
          <a:sy n="101" d="100"/>
        </p:scale>
        <p:origin x="1770"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rospect.org/article/stark-reality-defense-contracting-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wiftfilm.com/wp-content/uploads/2012/05/Screen-Shot-2012-05-01-at-5.06.48-PM.p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efensenews.com/article/20140120/DEFREG02/301200035/US-Army-Studying-Replacing-Thousands-Grunts-Robot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4.symantec.com/mktginfo/whitepaper/ISTR/21347932_GA-internet-security-threat-report-volume-20-2015-social_v2.pdf" TargetMode="External"/><Relationship Id="rId4" Type="http://schemas.openxmlformats.org/officeDocument/2006/relationships/hyperlink" Target="http://www.xiamenair.com/servicecenter/details?guid=c5c55ddb-91fc-4803-aae0-740617e538a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After watching Iron Man 2, we discovered two main themes of the movie that we felt matched the issues we have been learning about in this class: The ethics of disrespecting the privacy and intellectual property rights of others, and the dangers from technical errors and security issues by putting too much trust in technology.</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One of the main themes of the movie is distinguishing the line between actions that are ethical and justified and actions that are unethical. Two of the most debatable pieces of property are the Iron Man Suit and the Arc Reactor. Some of the questions we explored are “Should the government have altered the suit even though it did not have the permissions to?” and “Do those with power have the right to spy on others, even if they believe it is for ‘the greater good’”?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When we put too much trust in technology including automation and AI, it would be easily put us endanger of technical error and cyber attack. The movie reflects this danger in treating people when Drones flying over people’s head and firing over Tony, while all these Drones was controlled by bad guy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The movie also showed the unreliable side of the technology by the failure of ex-wife missile during the combat.  </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9947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begin, we consider how intellectual property is handled in the world of Iron Man 2. The Iron Man suit could be considered as a “Trade Secret” of Tony Stark. He has not patented or protected the technology in any way, the only projection is Tony’s refusal to share the information with others. When the government demands Tony hand over the Iron Man technology, they are asking Stark to hand over his Trade Secret for use by the U.S. military. While the government has the right under the 5th amendment to appropriate technologies, it does not give them the right to just take the technology without compensation. The act of doing so is illegal, and immoral, as it infringes on Tony Stark’s rights, making it unethical. However, the situation changes when Tony Stark allows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to take the Iron Man mk. II suit. By doing so he is sharing his trade secret with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and therefore giving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the right to use that information how he wants. When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decides to share that technology with the U.S. govt. he is again sharing that trade secret with them, giving the government the right to use it how they want. For that reason, when the government rebuilt the Iron Man mk. II suit into War Machine, they had the legal justification to do so, and were not infringing on Stark’s right’s by doing so, making their actions ethical.</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PIC: http://moviecultists.com/wp-content/uploads/2009/12/iron-man-2-war-machine-suit.jpg</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intellectual property rights real world examples</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http://prospect.org/article/stark-reality-defense-contracting-0</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-we can talk about Kalashnikov and the AK-47 and Tetris as examples of inventors not getting proper compensation</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Should the government be allowed to completely take the Iron Man suit from Tony Stark by claiming that the suit is too dangerous of a “weapon” to be privately owned?</a:t>
            </a:r>
            <a:endParaRPr lang="en-US" b="0" dirty="0" smtClean="0">
              <a:effectLst/>
            </a:endParaRPr>
          </a:p>
          <a:p>
            <a:pPr rtl="0"/>
            <a:r>
              <a:rPr lang="en-US" sz="1200" b="0" i="0" u="none" strike="noStrike" kern="1200" dirty="0" smtClean="0">
                <a:solidFill>
                  <a:schemeClr val="tx1"/>
                </a:solidFill>
                <a:effectLst/>
                <a:latin typeface="+mn-lt"/>
                <a:ea typeface="+mn-ea"/>
                <a:cs typeface="+mn-cs"/>
              </a:rPr>
              <a:t>In a case when a privately owned “weapon” is more powerful and advanced than current military technology, should the government be given the right to ignore IP laws and take away such a weapon?</a:t>
            </a:r>
            <a:endParaRPr lang="en-US" b="0" dirty="0" smtClean="0">
              <a:effectLst/>
            </a:endParaRPr>
          </a:p>
          <a:p>
            <a:pPr rtl="0" fontAlgn="base"/>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Senate hearing</a:t>
            </a:r>
          </a:p>
          <a:p>
            <a:pPr lvl="1" rtl="0" fontAlgn="base"/>
            <a:r>
              <a:rPr lang="en-US" sz="1200" b="0" i="0" u="none" strike="noStrike" kern="1200" dirty="0" smtClean="0">
                <a:solidFill>
                  <a:schemeClr val="tx1"/>
                </a:solidFill>
                <a:effectLst/>
                <a:latin typeface="+mn-lt"/>
                <a:ea typeface="+mn-ea"/>
                <a:cs typeface="+mn-cs"/>
              </a:rPr>
              <a:t>Is it ethical for the government to take the Iron Man Tech from Stark to “protect the people”?</a:t>
            </a:r>
          </a:p>
          <a:p>
            <a:pPr lvl="1" rtl="0" fontAlgn="base"/>
            <a:r>
              <a:rPr lang="en-US" sz="1200" b="0" i="0" u="none" strike="noStrike" kern="1200" dirty="0" smtClean="0">
                <a:solidFill>
                  <a:schemeClr val="tx1"/>
                </a:solidFill>
                <a:effectLst/>
                <a:latin typeface="+mn-lt"/>
                <a:ea typeface="+mn-ea"/>
                <a:cs typeface="+mn-cs"/>
              </a:rPr>
              <a:t>Iron man suit is a powerful weapon, but the technology is the property of Stark.</a:t>
            </a:r>
          </a:p>
          <a:p>
            <a:pPr lvl="1" rtl="0" fontAlgn="base"/>
            <a:r>
              <a:rPr lang="en-US" sz="1200" b="0" i="0" u="none" strike="noStrike" kern="1200" dirty="0" smtClean="0">
                <a:solidFill>
                  <a:schemeClr val="tx1"/>
                </a:solidFill>
                <a:effectLst/>
                <a:latin typeface="+mn-lt"/>
                <a:ea typeface="+mn-ea"/>
                <a:cs typeface="+mn-cs"/>
              </a:rPr>
              <a:t>conclusion</a:t>
            </a:r>
          </a:p>
          <a:p>
            <a:pPr rtl="0" fontAlgn="base"/>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taking the Iron Man prototype and allowing modification by the government</a:t>
            </a:r>
          </a:p>
          <a:p>
            <a:pPr lvl="1" rtl="0" fontAlgn="base"/>
            <a:r>
              <a:rPr lang="en-US" sz="1200" b="0" i="0" u="none" strike="noStrike" kern="1200" dirty="0" smtClean="0">
                <a:solidFill>
                  <a:schemeClr val="tx1"/>
                </a:solidFill>
                <a:effectLst/>
                <a:latin typeface="+mn-lt"/>
                <a:ea typeface="+mn-ea"/>
                <a:cs typeface="+mn-cs"/>
              </a:rPr>
              <a:t>Is it ethical of the government to hand over the suit to Hammer Industries, and is it ethical of Hammer Industries to modify that suit?</a:t>
            </a:r>
          </a:p>
          <a:p>
            <a:pPr lvl="2" rtl="0" fontAlgn="base"/>
            <a:r>
              <a:rPr lang="en-US" sz="1200" b="0" i="0" u="none" strike="noStrike" kern="1200" dirty="0" smtClean="0">
                <a:solidFill>
                  <a:schemeClr val="tx1"/>
                </a:solidFill>
                <a:effectLst/>
                <a:latin typeface="+mn-lt"/>
                <a:ea typeface="+mn-ea"/>
                <a:cs typeface="+mn-cs"/>
              </a:rPr>
              <a:t>Taking the suit from Tony and using that technology without his explicit permission is violating “Trade Secret” laws.</a:t>
            </a:r>
          </a:p>
          <a:p>
            <a:pPr lvl="2" rtl="0" fontAlgn="base"/>
            <a:r>
              <a:rPr lang="en-US" sz="1200" b="0" i="0" u="none" strike="noStrike" kern="1200" dirty="0" smtClean="0">
                <a:solidFill>
                  <a:schemeClr val="tx1"/>
                </a:solidFill>
                <a:effectLst/>
                <a:latin typeface="+mn-lt"/>
                <a:ea typeface="+mn-ea"/>
                <a:cs typeface="+mn-cs"/>
              </a:rPr>
              <a:t>Does this count as fair use?</a:t>
            </a:r>
          </a:p>
          <a:p>
            <a:pPr lvl="1" rtl="0" fontAlgn="base"/>
            <a:r>
              <a:rPr lang="en-US" sz="1200" b="0" i="0" u="none" strike="noStrike" kern="1200" dirty="0" smtClean="0">
                <a:solidFill>
                  <a:schemeClr val="tx1"/>
                </a:solidFill>
                <a:effectLst/>
                <a:latin typeface="+mn-lt"/>
                <a:ea typeface="+mn-ea"/>
                <a:cs typeface="+mn-cs"/>
              </a:rPr>
              <a:t>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4954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Another issue in the movie is who gets the credit for the creation of the ARC Reactor. Though both Howard Stark and Anton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worked together to develop the ARC Reactor, only Howard Stark was publicly credited with the creation of the device</a:t>
            </a:r>
            <a:r>
              <a:rPr lang="en-US" sz="1200" b="0" i="0" u="none" strike="noStrike" kern="1200" baseline="0" dirty="0" smtClean="0">
                <a:solidFill>
                  <a:schemeClr val="tx1"/>
                </a:solidFill>
                <a:effectLst/>
                <a:latin typeface="+mn-lt"/>
                <a:ea typeface="+mn-ea"/>
                <a:cs typeface="+mn-cs"/>
              </a:rPr>
              <a:t> while Anton was deported to Siberia</a:t>
            </a:r>
            <a:r>
              <a:rPr lang="en-US" sz="1200" b="0" i="0" u="none" strike="noStrike" kern="1200" dirty="0" smtClean="0">
                <a:solidFill>
                  <a:schemeClr val="tx1"/>
                </a:solidFill>
                <a:effectLst/>
                <a:latin typeface="+mn-lt"/>
                <a:ea typeface="+mn-ea"/>
                <a:cs typeface="+mn-cs"/>
              </a:rPr>
              <a:t>. This left us to consider if it is ethical for the government to have the power to control who can be credited with the creation of a device, and if the government has the right to control the monetary rewards for doing so. This is not a fictional concern, as similar events have happened in real life one example being Alexey </a:t>
            </a:r>
            <a:r>
              <a:rPr lang="en-US" sz="1200" b="0" i="0" u="none" strike="noStrike" kern="1200" dirty="0" err="1" smtClean="0">
                <a:solidFill>
                  <a:schemeClr val="tx1"/>
                </a:solidFill>
                <a:effectLst/>
                <a:latin typeface="+mn-lt"/>
                <a:ea typeface="+mn-ea"/>
                <a:cs typeface="+mn-cs"/>
              </a:rPr>
              <a:t>Pazhitnov</a:t>
            </a:r>
            <a:r>
              <a:rPr lang="en-US" sz="1200" b="0" i="0" u="none" strike="noStrike" kern="1200" dirty="0" smtClean="0">
                <a:solidFill>
                  <a:schemeClr val="tx1"/>
                </a:solidFill>
                <a:effectLst/>
                <a:latin typeface="+mn-lt"/>
                <a:ea typeface="+mn-ea"/>
                <a:cs typeface="+mn-cs"/>
              </a:rPr>
              <a:t>, the Inventor of Tetris, who had his game sold by the Soviet Government to Nintendo and did not receive any money for his work until much later in his life. When considering a situation like this, we must conclude that this is unethical, as governments, (and Howard Stark) taking away the results of someone else’s work, and taking the additional benefits that come with it, goes against the second formulation of the Categorical Imperative of Kantianism, as it is using a person, the inventor, to reach a goal, the invention and its monetary value, and is therefore unethical. </a:t>
            </a:r>
            <a:endParaRPr lang="en-US" b="0" dirty="0" smtClean="0">
              <a:effectLst/>
            </a:endParaRPr>
          </a:p>
          <a:p>
            <a:pPr rtl="0"/>
            <a:r>
              <a:rPr lang="en-US" sz="1200" b="0" i="0" u="none" strike="noStrike" kern="1200" dirty="0" smtClean="0">
                <a:solidFill>
                  <a:schemeClr val="tx1"/>
                </a:solidFill>
                <a:effectLst/>
                <a:latin typeface="+mn-lt"/>
                <a:ea typeface="+mn-ea"/>
                <a:cs typeface="+mn-cs"/>
              </a:rPr>
              <a:t>PIC:  </a:t>
            </a:r>
            <a:r>
              <a:rPr lang="en-US" sz="1200" b="0" i="0" u="sng" strike="noStrike" kern="1200" dirty="0" smtClean="0">
                <a:solidFill>
                  <a:schemeClr val="tx1"/>
                </a:solidFill>
                <a:effectLst/>
                <a:latin typeface="+mn-lt"/>
                <a:ea typeface="+mn-ea"/>
                <a:cs typeface="+mn-cs"/>
                <a:hlinkClick r:id="rId3"/>
              </a:rPr>
              <a:t>http://www.swiftfilm.com/wp-content/uploads/2012/05/Screen-Shot-2012-05-01-at-5.06.48-PM.png</a:t>
            </a:r>
            <a:endParaRPr lang="en-US" b="0" dirty="0" smtClean="0">
              <a:effectLst/>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2410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US Army is about shrink the brigade combat team from 4000 soldiers to 3000, by replacing lost soldiers by robot. In the movie changing suits to robot drones was a reflection of automation and employment in the book. However, using automation robot instead of employing human beings will arise issues and threats. The main threat comes from errors of omission and errors of commission.</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http://www.defensenews.com/article/20140120/DEFREG02/301200035/US-Army-Studying-Replacing-Thousands-Grunts-Robots</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For Errors of omission: The ex-wife missile from hammer technology  fails after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eject it, this is the identical case that shows user put trust and expect on technology and failed. However, two character in the movie are lucky because of the overpowered suit. In real life, the explosion of the Challenger on January 28th, 1986,  killed seven astronauts and potentially lost 1.4 Billion Dollars in which, 1.2 Billion Dollars are count to the space shuttle. If the failure of the ex-wife happens in the real life, this failure will cause accident which will let people die, and the Patriot Missile in the textbook is a good example. </a:t>
            </a:r>
            <a:r>
              <a:rPr lang="en-US" sz="1200" b="0" i="0" u="sng" strike="noStrike" kern="1200" dirty="0" smtClean="0">
                <a:solidFill>
                  <a:schemeClr val="tx1"/>
                </a:solidFill>
                <a:effectLst/>
                <a:latin typeface="+mn-lt"/>
                <a:ea typeface="+mn-ea"/>
                <a:cs typeface="+mn-cs"/>
                <a:hlinkClick r:id="rId4"/>
              </a:rPr>
              <a:t>http://www.xiamenair.com/servicecenter/details?guid=c5c55ddb-91fc-4803-aae0-740617e538a5</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For Errors of Commission: The automation in the movie using network, the movie shows that’s easy for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to break into the network and control the drones as a cyber hack.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aimed at leaving a backdoor to control the drones killing Tony. The error of commission also reflected at the end of the movie, when all the broken Drones trying to explode and hurt people. This scene portrayed Zombie software virus, which is program that allow hackers using affected computer to do criminals. We are live under large amount of threat from internet. This year, 2015 317 million malware were generated this year, compared to last year 252 million, increased by 25.8%.The data is provided by Symantec Internet Security Threat Report. </a:t>
            </a:r>
            <a:r>
              <a:rPr lang="en-US" sz="1200" b="0" i="0" u="sng" strike="noStrike" kern="1200" dirty="0" smtClean="0">
                <a:solidFill>
                  <a:schemeClr val="tx1"/>
                </a:solidFill>
                <a:effectLst/>
                <a:latin typeface="+mn-lt"/>
                <a:ea typeface="+mn-ea"/>
                <a:cs typeface="+mn-cs"/>
                <a:hlinkClick r:id="rId5"/>
              </a:rPr>
              <a:t>https://www4.symantec.com/mktginfo/whitepaper/ISTR/21347932_GA-internet-security-threat-report-volume-20-2015-social_v2.pdf</a:t>
            </a:r>
            <a:r>
              <a:rPr lang="en-US" sz="1200" b="0" i="0" u="none" strike="noStrike" kern="1200" dirty="0" smtClean="0">
                <a:solidFill>
                  <a:schemeClr val="tx1"/>
                </a:solidFill>
                <a:effectLst/>
                <a:latin typeface="+mn-lt"/>
                <a:ea typeface="+mn-ea"/>
                <a:cs typeface="+mn-cs"/>
              </a:rPr>
              <a:t> </a:t>
            </a:r>
            <a:endParaRPr lang="en-US" b="0" dirty="0" smtClean="0">
              <a:effectLst/>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8226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Hammer and the U.S. government were so focused on their goal of an advanced robotic weapon system that could rival Iron Man that they didn’t consider the potential consequences of what these weapons could do if it ended up in the wrong hands. Hammer knowingly hired a criminal to build and program the Drones. </a:t>
            </a:r>
            <a:endParaRPr lang="en-US" b="0" dirty="0" smtClean="0">
              <a:effectLst/>
            </a:endParaRPr>
          </a:p>
          <a:p>
            <a:pPr rtl="0"/>
            <a:r>
              <a:rPr lang="en-US" sz="1200" b="0" i="0" u="none" strike="noStrike" kern="1200" dirty="0" smtClean="0">
                <a:solidFill>
                  <a:schemeClr val="tx1"/>
                </a:solidFill>
                <a:effectLst/>
                <a:latin typeface="+mn-lt"/>
                <a:ea typeface="+mn-ea"/>
                <a:cs typeface="+mn-cs"/>
              </a:rPr>
              <a:t>In 2014, KMPG conducted research that found “52 percent [of businesses] said they wouldn’t be dissuaded from hiring a hacker [to improve their IT security] even if they had a criminal record. The UK government has also said that it isn’t averse to using the expertise of criminal hackers…[launching] a new £500m initiative known as a Joint Cyber Reserve Unit”. </a:t>
            </a:r>
            <a:endParaRPr lang="en-US" b="0" dirty="0" smtClean="0">
              <a:effectLst/>
            </a:endParaRPr>
          </a:p>
          <a:p>
            <a:pPr rtl="0"/>
            <a:r>
              <a:rPr lang="en-US" sz="1200" b="0" i="0" u="none" strike="noStrike" kern="1200" dirty="0" smtClean="0">
                <a:solidFill>
                  <a:schemeClr val="tx1"/>
                </a:solidFill>
                <a:effectLst/>
                <a:latin typeface="+mn-lt"/>
                <a:ea typeface="+mn-ea"/>
                <a:cs typeface="+mn-cs"/>
              </a:rPr>
              <a:t>Even though it was being developed by a criminal, Hammer trusted the technology to be safe and secure. As a result, the Drones created were a fully armored robotic weapons system capable of mass destruction. The consequence was the Drones were hacked via a backdoor implanted by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and used to attack the civilians that the government sought to protect.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 drone is a not humane. When it was hacked and commanded to destroy, it did not question whether or not what it was about to do was moral. The problem with technology is that it is only reliable when it is doing what it is intended to do. Once the technology is repurposed maliciously by someone else such as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then it can be easily used against whoever is trusting that technology.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Should Hammer have hired and trusted a criminal? Furthermore, referring back to the KPMG research, should consumers trust businesses that hire criminal hackers to improve IT security when those same hackers could secretly put backdoors that would directly hurt consumers as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did?</a:t>
            </a:r>
            <a:endParaRPr lang="en-US" b="0" dirty="0" smtClean="0">
              <a:effectLst/>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7499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When trying to use another person’s IP, it’s important to follow the</a:t>
            </a:r>
            <a:r>
              <a:rPr lang="en-US" sz="1200" b="0" i="0" u="none" strike="noStrike" kern="1200" baseline="0" dirty="0" smtClean="0">
                <a:solidFill>
                  <a:schemeClr val="tx1"/>
                </a:solidFill>
                <a:effectLst/>
                <a:latin typeface="+mn-lt"/>
                <a:ea typeface="+mn-ea"/>
                <a:cs typeface="+mn-cs"/>
              </a:rPr>
              <a:t> right protocols in order to make sure you’re using it ethically. </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It is unethical to take away the rights and benefits of someone else’s work. Inventors should have ownership of what they created. </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Due to the errors of omission and commission, the technology can be unreliable, especially for those under development. </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There is always a possibility that technology can be hacked and used in immoral ways that it wasn’t intended for. So it is a dangerous idea to heavily rely on technology without factoring the potential consequences.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7712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movie opens with the death of Anton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a prominent Russian physicist who had worked with Tony Stark’s father, Howard Stark, on the original ARC reactor. When Anton wanted to sell it to the </a:t>
            </a:r>
            <a:r>
              <a:rPr lang="en-US" sz="1200" b="0" i="0" u="none" strike="noStrike" kern="1200" dirty="0" smtClean="0">
                <a:solidFill>
                  <a:schemeClr val="tx1"/>
                </a:solidFill>
                <a:effectLst/>
                <a:latin typeface="+mn-lt"/>
                <a:ea typeface="+mn-ea"/>
                <a:cs typeface="+mn-cs"/>
              </a:rPr>
              <a:t>Russians</a:t>
            </a:r>
            <a:r>
              <a:rPr lang="en-US" sz="1200" b="0" i="0" u="none" strike="noStrike" kern="1200" dirty="0" smtClean="0">
                <a:solidFill>
                  <a:schemeClr val="tx1"/>
                </a:solidFill>
                <a:effectLst/>
                <a:latin typeface="+mn-lt"/>
                <a:ea typeface="+mn-ea"/>
                <a:cs typeface="+mn-cs"/>
              </a:rPr>
              <a:t>, Howard responded by having him deported to Siberia. Ivan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his son, vows revenge on Stark.</a:t>
            </a: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However, the U.S. government has become nervous over the idea of the Iron Man technology being in private hands, and the threat of foreign nations building their own, and holds a senate hearing to try to make Stark give them the armor. Stark claims that it is his intellectual property, and they have no justification to make him hand it over.</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33923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While racing in the Monaco Historic Grand Prix, Tony is attacked by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who is using an ARC Reactor powered suit with plasma-whips. Tony is able to beat him as Iron Man, but </a:t>
            </a:r>
            <a:r>
              <a:rPr lang="en-US" sz="1200" b="0" i="0" u="none" strike="noStrike" kern="1200" dirty="0" err="1" smtClean="0">
                <a:solidFill>
                  <a:schemeClr val="tx1"/>
                </a:solidFill>
                <a:effectLst/>
                <a:latin typeface="+mn-lt"/>
                <a:ea typeface="+mn-ea"/>
                <a:cs typeface="+mn-cs"/>
              </a:rPr>
              <a:t>Vanko’s</a:t>
            </a:r>
            <a:r>
              <a:rPr lang="en-US" sz="1200" b="0" i="0" u="none" strike="noStrike" kern="1200" dirty="0" smtClean="0">
                <a:solidFill>
                  <a:schemeClr val="tx1"/>
                </a:solidFill>
                <a:effectLst/>
                <a:latin typeface="+mn-lt"/>
                <a:ea typeface="+mn-ea"/>
                <a:cs typeface="+mn-cs"/>
              </a:rPr>
              <a:t> copycat ARC Reactor proves the U.S. government’s fears about Iron Man copycats to be more real than Tony thought.</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06772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Tony Stark’s rival, Justin Hammer, breaks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out of jail under the condition that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builds Hammer a suit that would outclass Iron Man and destroy Stark Industries.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has another take on this, as he changes the Hammer Suits into Hammer Drones, as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claims “People cause problem”.</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9806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Aware he doesn’t have much time to live left, Tony gets drunk at his birthday party and begins using his suit recklessly. Lt. Rhodes, worried about Stark’s actions hurting Iron Man’s image, suits up in the Iron Man Mk. II armor and attempts to restrain Stark. After they fight to a draw, Rhodes leaves with the Mk. II armor and delivers it to the U.S. military.</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31982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Stark receives a startling call from Hammer Industries H.Q.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reveals himself to be alive, and taunts Stark over the phone just long enough for Stark to trace the call to the area of the Expo. Worried that something is seriously wrong, Stark suits up into Iron Man, and heads out to the Expo.</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6058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At the same time, Hammer is introducing his products at the Stark Expo. He reveals the Hammer Drones as military robots that could replace human troops, and the War Machine, a joint redesign of the Iron Man mk. II suit between Hammer and the U.S. Government. As Iron Man arrives at the Expo,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hacks into War Machine and the Hammer Drones, and remotely order them to attack Iron Man and the crowd. </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20386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Iron Man attempts to buy time to figure out a way to free </a:t>
            </a:r>
            <a:r>
              <a:rPr lang="en-US" sz="1200" b="0" i="0" u="none" strike="noStrike" kern="1200" dirty="0" err="1" smtClean="0">
                <a:solidFill>
                  <a:schemeClr val="tx1"/>
                </a:solidFill>
                <a:effectLst/>
                <a:latin typeface="+mn-lt"/>
                <a:ea typeface="+mn-ea"/>
                <a:cs typeface="+mn-cs"/>
              </a:rPr>
              <a:t>Rhodey</a:t>
            </a:r>
            <a:r>
              <a:rPr lang="en-US" sz="1200" b="0" i="0" u="none" strike="noStrike" kern="1200" dirty="0" smtClean="0">
                <a:solidFill>
                  <a:schemeClr val="tx1"/>
                </a:solidFill>
                <a:effectLst/>
                <a:latin typeface="+mn-lt"/>
                <a:ea typeface="+mn-ea"/>
                <a:cs typeface="+mn-cs"/>
              </a:rPr>
              <a:t> from the hacked War Machine while stopping the Hammer Drones from killing civilians fleeing the Expo. During this fight, a S.H.I.E.L.D. agent infiltrates Hammer Headquarters and makes it to the control room.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 has disappeared, but the agent is able to restart the War Machine suit, giving control back to Rhodes. Iron Man and War Machine beat Hammer drones and </a:t>
            </a:r>
            <a:r>
              <a:rPr lang="en-US" sz="1200" b="0" i="0" u="none" strike="noStrike" kern="1200" dirty="0" err="1" smtClean="0">
                <a:solidFill>
                  <a:schemeClr val="tx1"/>
                </a:solidFill>
                <a:effectLst/>
                <a:latin typeface="+mn-lt"/>
                <a:ea typeface="+mn-ea"/>
                <a:cs typeface="+mn-cs"/>
              </a:rPr>
              <a:t>Vanko</a:t>
            </a:r>
            <a:r>
              <a:rPr lang="en-US" sz="1200" b="0" i="0" u="none" strike="noStrike" kern="1200" dirty="0" smtClean="0">
                <a:solidFill>
                  <a:schemeClr val="tx1"/>
                </a:solidFill>
                <a:effectLst/>
                <a:latin typeface="+mn-lt"/>
                <a:ea typeface="+mn-ea"/>
                <a:cs typeface="+mn-cs"/>
              </a:rPr>
              <a:t>.</a:t>
            </a:r>
            <a:endParaRPr lang="en-US" b="0" dirty="0" smtClean="0">
              <a:effectLst/>
            </a:endParaRPr>
          </a:p>
          <a:p>
            <a:r>
              <a:rPr lang="en-US" b="0" dirty="0" smtClean="0">
                <a:effectLst/>
              </a:rPr>
              <a:t/>
            </a:r>
            <a:br>
              <a:rPr lang="en-US" b="0" dirty="0" smtClean="0">
                <a:effectLst/>
              </a:rPr>
            </a:br>
            <a:endParaRPr lang="en-US" b="0" dirty="0" smtClean="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6375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defensenews.com/article/20140120/DEFREG02/301200035/US-Army-Studying-Replacing-Thousands-Grunts-Robots" TargetMode="External"/><Relationship Id="rId2" Type="http://schemas.openxmlformats.org/officeDocument/2006/relationships/hyperlink" Target="http://www.xiamenair.com/servicecenter/details?guid=c5c55ddb-91fc-4803-aae0-740617e538a5" TargetMode="External"/><Relationship Id="rId1" Type="http://schemas.openxmlformats.org/officeDocument/2006/relationships/slideLayout" Target="../slideLayouts/slideLayout2.xml"/><Relationship Id="rId4" Type="http://schemas.openxmlformats.org/officeDocument/2006/relationships/hyperlink" Target="https://www4.symantec.com/mktginfo/whitepaper/ISTR/21347932_GA-internet-security-threat-report-volume-20-2015-social_v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MAN 2 Themes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10" name="Rectangle 2"/>
          <p:cNvSpPr>
            <a:spLocks noGrp="1" noChangeArrowheads="1"/>
          </p:cNvSpPr>
          <p:nvPr>
            <p:ph sz="half" idx="1"/>
          </p:nvPr>
        </p:nvSpPr>
        <p:spPr bwMode="auto">
          <a:xfrm>
            <a:off x="685800" y="1383204"/>
            <a:ext cx="751874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t>The ethics of disrespecting the intellectual property rights of others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
            </a:r>
            <a:br>
              <a:rPr lang="en-US" altLang="en-US" sz="2400" dirty="0"/>
            </a:br>
            <a:endParaRPr lang="en-US" altLang="en-US" sz="2400" dirty="0"/>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t>The side-effects and potential threats of putting too much trust in technology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r>
            <a:br>
              <a:rPr lang="en-US" altLang="en-US" dirty="0"/>
            </a:br>
            <a:endParaRPr lang="en-US" altLang="en-US" dirty="0"/>
          </a:p>
        </p:txBody>
      </p:sp>
    </p:spTree>
    <p:extLst>
      <p:ext uri="{BB962C8B-B14F-4D97-AF65-F5344CB8AC3E}">
        <p14:creationId xmlns:p14="http://schemas.microsoft.com/office/powerpoint/2010/main" val="22801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disrespecting the IP of </a:t>
            </a:r>
            <a:r>
              <a:rPr lang="en-US" dirty="0" smtClean="0"/>
              <a:t>others</a:t>
            </a:r>
            <a:endParaRPr lang="en-US" dirty="0"/>
          </a:p>
        </p:txBody>
      </p:sp>
      <p:sp>
        <p:nvSpPr>
          <p:cNvPr id="3" name="Content Placeholder 2"/>
          <p:cNvSpPr>
            <a:spLocks noGrp="1"/>
          </p:cNvSpPr>
          <p:nvPr>
            <p:ph sz="half" idx="1"/>
          </p:nvPr>
        </p:nvSpPr>
        <p:spPr>
          <a:xfrm>
            <a:off x="685800" y="1019096"/>
            <a:ext cx="5464479" cy="4083809"/>
          </a:xfrm>
        </p:spPr>
        <p:txBody>
          <a:bodyPr>
            <a:normAutofit/>
          </a:bodyPr>
          <a:lstStyle/>
          <a:p>
            <a:pPr marL="0" indent="0">
              <a:buNone/>
            </a:pPr>
            <a:r>
              <a:rPr lang="en-US" sz="2000" dirty="0"/>
              <a:t>Intellectual Property: </a:t>
            </a:r>
            <a:r>
              <a:rPr lang="en-US" sz="2000" b="1" dirty="0"/>
              <a:t>Iron Man Suit</a:t>
            </a:r>
          </a:p>
          <a:p>
            <a:pPr fontAlgn="base"/>
            <a:r>
              <a:rPr lang="en-US" sz="2000" dirty="0" smtClean="0"/>
              <a:t>Suit is a “Trade </a:t>
            </a:r>
            <a:r>
              <a:rPr lang="en-US" sz="2000" dirty="0"/>
              <a:t>Secret” of Tony Stark</a:t>
            </a:r>
          </a:p>
          <a:p>
            <a:pPr fontAlgn="base"/>
            <a:r>
              <a:rPr lang="en-US" sz="2000" dirty="0"/>
              <a:t>G</a:t>
            </a:r>
            <a:r>
              <a:rPr lang="en-US" sz="2000" dirty="0" smtClean="0"/>
              <a:t>overnment </a:t>
            </a:r>
            <a:r>
              <a:rPr lang="en-US" sz="2000" dirty="0"/>
              <a:t>has no right to demand Tony give up his trade secret without any </a:t>
            </a:r>
            <a:r>
              <a:rPr lang="en-US" sz="2000" dirty="0" smtClean="0"/>
              <a:t>compensation</a:t>
            </a:r>
          </a:p>
          <a:p>
            <a:pPr fontAlgn="base"/>
            <a:r>
              <a:rPr lang="en-US" sz="2000" dirty="0" smtClean="0"/>
              <a:t>Tony shares his trade secret with </a:t>
            </a:r>
            <a:r>
              <a:rPr lang="en-US" sz="2000" dirty="0" err="1" smtClean="0"/>
              <a:t>Rhodey</a:t>
            </a:r>
            <a:endParaRPr lang="en-US" sz="2000" dirty="0"/>
          </a:p>
          <a:p>
            <a:pPr fontAlgn="base"/>
            <a:r>
              <a:rPr lang="en-US" sz="2000" dirty="0" err="1" smtClean="0"/>
              <a:t>Rhodey</a:t>
            </a:r>
            <a:r>
              <a:rPr lang="en-US" sz="2000" dirty="0" smtClean="0"/>
              <a:t> shares trade secret with government, allowing them to use technology</a:t>
            </a:r>
            <a:r>
              <a:rPr lang="en-US" sz="1600" dirty="0"/>
              <a:t/>
            </a:r>
            <a:br>
              <a:rPr lang="en-US" sz="1600" dirty="0"/>
            </a:br>
            <a:endParaRPr lang="en-US" sz="16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279" y="1546669"/>
            <a:ext cx="2826669" cy="1356801"/>
          </a:xfrm>
          <a:prstGeom prst="rect">
            <a:avLst/>
          </a:prstGeom>
        </p:spPr>
      </p:pic>
      <p:sp>
        <p:nvSpPr>
          <p:cNvPr id="10" name="Rectangle 9"/>
          <p:cNvSpPr/>
          <p:nvPr/>
        </p:nvSpPr>
        <p:spPr>
          <a:xfrm>
            <a:off x="6150279" y="2896790"/>
            <a:ext cx="2826669" cy="553998"/>
          </a:xfrm>
          <a:prstGeom prst="rect">
            <a:avLst/>
          </a:prstGeom>
        </p:spPr>
        <p:txBody>
          <a:bodyPr wrap="square">
            <a:spAutoFit/>
          </a:bodyPr>
          <a:lstStyle/>
          <a:p>
            <a:r>
              <a:rPr lang="en-US" sz="1000" i="1" dirty="0"/>
              <a:t>http://moviecultists.com/wp-content/uploads/2009/12/iron-man-2-war-machine-suit.jpg</a:t>
            </a:r>
          </a:p>
        </p:txBody>
      </p:sp>
    </p:spTree>
    <p:extLst>
      <p:ext uri="{BB962C8B-B14F-4D97-AF65-F5344CB8AC3E}">
        <p14:creationId xmlns:p14="http://schemas.microsoft.com/office/powerpoint/2010/main" val="290886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disrespecting the IP of </a:t>
            </a:r>
            <a:r>
              <a:rPr lang="en-US" dirty="0" smtClean="0"/>
              <a:t>others</a:t>
            </a:r>
            <a:endParaRPr lang="en-US" dirty="0"/>
          </a:p>
        </p:txBody>
      </p:sp>
      <p:sp>
        <p:nvSpPr>
          <p:cNvPr id="3" name="Content Placeholder 2"/>
          <p:cNvSpPr>
            <a:spLocks noGrp="1"/>
          </p:cNvSpPr>
          <p:nvPr>
            <p:ph sz="half" idx="1"/>
          </p:nvPr>
        </p:nvSpPr>
        <p:spPr>
          <a:xfrm>
            <a:off x="685800" y="1019096"/>
            <a:ext cx="5464479" cy="4083809"/>
          </a:xfrm>
        </p:spPr>
        <p:txBody>
          <a:bodyPr>
            <a:normAutofit/>
          </a:bodyPr>
          <a:lstStyle/>
          <a:p>
            <a:pPr marL="0" indent="0" fontAlgn="base">
              <a:buNone/>
            </a:pPr>
            <a:r>
              <a:rPr lang="en-US" sz="2000" dirty="0"/>
              <a:t>Intellectual Property: </a:t>
            </a:r>
            <a:r>
              <a:rPr lang="en-US" sz="2000" b="1" dirty="0"/>
              <a:t>ARC </a:t>
            </a:r>
            <a:r>
              <a:rPr lang="en-US" sz="2000" b="1" dirty="0" smtClean="0"/>
              <a:t>Reactor</a:t>
            </a:r>
          </a:p>
          <a:p>
            <a:pPr fontAlgn="base"/>
            <a:r>
              <a:rPr lang="en-US" sz="2000" dirty="0" smtClean="0"/>
              <a:t>Howard </a:t>
            </a:r>
            <a:r>
              <a:rPr lang="en-US" sz="2000" dirty="0"/>
              <a:t>Stark took credit for the invention of the Arc </a:t>
            </a:r>
            <a:r>
              <a:rPr lang="en-US" sz="2000" dirty="0" smtClean="0"/>
              <a:t>Reactor</a:t>
            </a:r>
          </a:p>
          <a:p>
            <a:pPr fontAlgn="base"/>
            <a:r>
              <a:rPr lang="en-US" sz="2000" dirty="0" smtClean="0"/>
              <a:t>Was </a:t>
            </a:r>
            <a:r>
              <a:rPr lang="en-US" sz="2000" dirty="0"/>
              <a:t>it right to take away </a:t>
            </a:r>
            <a:r>
              <a:rPr lang="en-US" sz="2000" dirty="0" err="1"/>
              <a:t>Vanko’s</a:t>
            </a:r>
            <a:r>
              <a:rPr lang="en-US" sz="2000" dirty="0"/>
              <a:t> ownership even if what he wanted to do was unethical?</a:t>
            </a:r>
          </a:p>
          <a:p>
            <a:pPr fontAlgn="base"/>
            <a:r>
              <a:rPr lang="en-US" sz="2000" dirty="0"/>
              <a:t>Alexey </a:t>
            </a:r>
            <a:r>
              <a:rPr lang="en-US" sz="2000" dirty="0" err="1"/>
              <a:t>Pazhitnov</a:t>
            </a:r>
            <a:r>
              <a:rPr lang="en-US" sz="2000" dirty="0"/>
              <a:t>, the inventor of Tetris had his work sold away by the Soviet government. </a:t>
            </a:r>
          </a:p>
          <a:p>
            <a:pPr fontAlgn="base"/>
            <a:r>
              <a:rPr lang="en-US" sz="2000" dirty="0" smtClean="0"/>
              <a:t>Unethical according to S</a:t>
            </a:r>
            <a:r>
              <a:rPr lang="en-US" sz="2000" dirty="0" smtClean="0"/>
              <a:t>econd Formulation of Categorical Imperative </a:t>
            </a:r>
            <a:r>
              <a:rPr lang="en-US" sz="1600" dirty="0"/>
              <a:t/>
            </a:r>
            <a:br>
              <a:rPr lang="en-US" sz="1600" dirty="0"/>
            </a:br>
            <a:endParaRPr lang="en-US" sz="16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322" y="1446199"/>
            <a:ext cx="2872474" cy="1853801"/>
          </a:xfrm>
          <a:prstGeom prst="rect">
            <a:avLst/>
          </a:prstGeom>
        </p:spPr>
      </p:pic>
      <p:sp>
        <p:nvSpPr>
          <p:cNvPr id="10" name="Rectangle 9"/>
          <p:cNvSpPr/>
          <p:nvPr/>
        </p:nvSpPr>
        <p:spPr>
          <a:xfrm>
            <a:off x="6154322" y="3300000"/>
            <a:ext cx="2872474" cy="553998"/>
          </a:xfrm>
          <a:prstGeom prst="rect">
            <a:avLst/>
          </a:prstGeom>
        </p:spPr>
        <p:txBody>
          <a:bodyPr wrap="square">
            <a:spAutoFit/>
          </a:bodyPr>
          <a:lstStyle/>
          <a:p>
            <a:r>
              <a:rPr lang="en-US" sz="1000" i="1" dirty="0"/>
              <a:t>http://www.swiftfilm.com/wp-content/uploads/2012/05/Screen-Shot-2012-05-01-at-5.06.48-PM.png</a:t>
            </a:r>
          </a:p>
        </p:txBody>
      </p:sp>
    </p:spTree>
    <p:extLst>
      <p:ext uri="{BB962C8B-B14F-4D97-AF65-F5344CB8AC3E}">
        <p14:creationId xmlns:p14="http://schemas.microsoft.com/office/powerpoint/2010/main" val="287016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 much trust in </a:t>
            </a:r>
            <a:r>
              <a:rPr lang="en-US" dirty="0" smtClean="0"/>
              <a:t>technology</a:t>
            </a:r>
            <a:endParaRPr lang="en-US" dirty="0"/>
          </a:p>
        </p:txBody>
      </p:sp>
      <p:sp>
        <p:nvSpPr>
          <p:cNvPr id="3" name="Content Placeholder 2"/>
          <p:cNvSpPr>
            <a:spLocks noGrp="1"/>
          </p:cNvSpPr>
          <p:nvPr>
            <p:ph sz="half" idx="1"/>
          </p:nvPr>
        </p:nvSpPr>
        <p:spPr>
          <a:xfrm>
            <a:off x="685800" y="1019096"/>
            <a:ext cx="5076825" cy="4083809"/>
          </a:xfrm>
        </p:spPr>
        <p:txBody>
          <a:bodyPr>
            <a:normAutofit/>
          </a:bodyPr>
          <a:lstStyle/>
          <a:p>
            <a:pPr marL="0" indent="0">
              <a:buNone/>
            </a:pPr>
            <a:r>
              <a:rPr lang="en-US" sz="2000" b="1" dirty="0"/>
              <a:t>Hammer Drones</a:t>
            </a:r>
          </a:p>
          <a:p>
            <a:pPr fontAlgn="base"/>
            <a:r>
              <a:rPr lang="en-US" sz="2000" dirty="0"/>
              <a:t>Developing technology is not reliable because of potentially unresolved error and security issues</a:t>
            </a:r>
          </a:p>
          <a:p>
            <a:pPr fontAlgn="base"/>
            <a:r>
              <a:rPr lang="en-US" sz="2000" dirty="0"/>
              <a:t>Errors of Omission: Ex-wife missile failure </a:t>
            </a:r>
            <a:endParaRPr lang="en-US" sz="2000" dirty="0" smtClean="0"/>
          </a:p>
          <a:p>
            <a:pPr lvl="1" fontAlgn="base"/>
            <a:r>
              <a:rPr lang="en-US" sz="1700" dirty="0" smtClean="0"/>
              <a:t>In real life, Challenger explosion killed seven astronauts in 1986</a:t>
            </a:r>
            <a:endParaRPr lang="en-US" sz="1700" dirty="0"/>
          </a:p>
          <a:p>
            <a:pPr fontAlgn="base"/>
            <a:r>
              <a:rPr lang="en-US" sz="2000" dirty="0"/>
              <a:t>Errors of Commission: Hammer Drones attack citizen with under controlled </a:t>
            </a:r>
            <a:endParaRPr lang="en-US" sz="2000" dirty="0" smtClean="0"/>
          </a:p>
          <a:p>
            <a:pPr lvl="1" fontAlgn="base"/>
            <a:r>
              <a:rPr lang="en-US" sz="1700" dirty="0" smtClean="0"/>
              <a:t>In real life, Zombie virus  allows remote control network</a:t>
            </a:r>
            <a:r>
              <a:rPr lang="en-US" sz="1700" dirty="0"/>
              <a:t/>
            </a:r>
            <a:br>
              <a:rPr lang="en-US" sz="1700" dirty="0"/>
            </a:br>
            <a:r>
              <a:rPr lang="en-US" sz="1300" dirty="0"/>
              <a:t/>
            </a:r>
            <a:br>
              <a:rPr lang="en-US" sz="1300" dirty="0"/>
            </a:br>
            <a:endParaRPr lang="en-US" sz="13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[3][4][5]</a:t>
            </a:r>
            <a:endParaRPr lang="en-US" sz="1200" dirty="0">
              <a:solidFill>
                <a:schemeClr val="tx1"/>
              </a:solidFill>
            </a:endParaRPr>
          </a:p>
        </p:txBody>
      </p:sp>
      <p:pic>
        <p:nvPicPr>
          <p:cNvPr id="15362" name="Picture 2" descr="https://lh5.googleusercontent.com/yjFvYKelM1wlXW08ZVqNVgu_K590mc9z7lTpGlO0tcgcDeowknr-EbCoIsYiR-vL0OdrflQhwMTiQrm-UjW2Za8Tibj8XBObAmoTxAZGHimVoy7TaCgXXvr6cZO1z7rqbmc4wKpJ7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514147"/>
            <a:ext cx="3184937" cy="1638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3675" y="3569608"/>
            <a:ext cx="1975485" cy="553998"/>
          </a:xfrm>
          <a:prstGeom prst="rect">
            <a:avLst/>
          </a:prstGeom>
        </p:spPr>
        <p:txBody>
          <a:bodyPr wrap="square">
            <a:spAutoFit/>
          </a:bodyPr>
          <a:lstStyle/>
          <a:p>
            <a:r>
              <a:rPr lang="en-US" sz="1000" i="1" dirty="0"/>
              <a:t>http://marvel.com/images/gallery/movie/130/images_from_iron_man_2#0-649251</a:t>
            </a:r>
          </a:p>
        </p:txBody>
      </p:sp>
    </p:spTree>
    <p:extLst>
      <p:ext uri="{BB962C8B-B14F-4D97-AF65-F5344CB8AC3E}">
        <p14:creationId xmlns:p14="http://schemas.microsoft.com/office/powerpoint/2010/main" val="171177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 much trust in </a:t>
            </a:r>
            <a:r>
              <a:rPr lang="en-US" dirty="0" smtClean="0"/>
              <a:t>technology</a:t>
            </a:r>
            <a:endParaRPr lang="en-US" dirty="0"/>
          </a:p>
        </p:txBody>
      </p:sp>
      <p:sp>
        <p:nvSpPr>
          <p:cNvPr id="3" name="Content Placeholder 2"/>
          <p:cNvSpPr>
            <a:spLocks noGrp="1"/>
          </p:cNvSpPr>
          <p:nvPr>
            <p:ph sz="half" idx="1"/>
          </p:nvPr>
        </p:nvSpPr>
        <p:spPr>
          <a:xfrm>
            <a:off x="685800" y="1042578"/>
            <a:ext cx="8082419" cy="3694738"/>
          </a:xfrm>
        </p:spPr>
        <p:txBody>
          <a:bodyPr>
            <a:normAutofit/>
          </a:bodyPr>
          <a:lstStyle/>
          <a:p>
            <a:pPr marL="0" lvl="0" indent="0" defTabSz="914400" eaLnBrk="0" fontAlgn="base" hangingPunct="0">
              <a:lnSpc>
                <a:spcPct val="100000"/>
              </a:lnSpc>
              <a:spcBef>
                <a:spcPct val="0"/>
              </a:spcBef>
              <a:spcAft>
                <a:spcPct val="0"/>
              </a:spcAft>
              <a:buClrTx/>
              <a:buSzTx/>
              <a:buNone/>
            </a:pPr>
            <a:r>
              <a:rPr lang="en-US" sz="2000" b="1" dirty="0"/>
              <a:t>Hammer </a:t>
            </a:r>
            <a:r>
              <a:rPr lang="en-US" sz="2000" b="1" dirty="0" smtClean="0"/>
              <a:t>Drones</a:t>
            </a:r>
          </a:p>
          <a:p>
            <a:r>
              <a:rPr lang="en-US" sz="2000" dirty="0" smtClean="0"/>
              <a:t>Hammer hires a criminal</a:t>
            </a:r>
          </a:p>
          <a:p>
            <a:pPr lvl="1"/>
            <a:r>
              <a:rPr lang="en-US" sz="1600" dirty="0" smtClean="0"/>
              <a:t>KMPG found that 52% of businesses from their research wouldn’t be dissuaded in hiring a criminal hacker</a:t>
            </a:r>
          </a:p>
          <a:p>
            <a:pPr lvl="1"/>
            <a:r>
              <a:rPr lang="en-US" sz="1600" dirty="0" smtClean="0"/>
              <a:t>UK government and Joint Cyber Reserve Unit</a:t>
            </a:r>
          </a:p>
          <a:p>
            <a:r>
              <a:rPr lang="en-US" sz="2000" dirty="0" smtClean="0"/>
              <a:t>Fully armored robotic drones were implanted with backdoors</a:t>
            </a:r>
          </a:p>
          <a:p>
            <a:r>
              <a:rPr lang="en-US" sz="2000" dirty="0" smtClean="0"/>
              <a:t>Drones do not have </a:t>
            </a:r>
            <a:r>
              <a:rPr lang="en-US" sz="2000" dirty="0" smtClean="0"/>
              <a:t>morals</a:t>
            </a:r>
          </a:p>
          <a:p>
            <a:r>
              <a:rPr lang="en-US" sz="2000" dirty="0" smtClean="0"/>
              <a:t>Should </a:t>
            </a:r>
            <a:r>
              <a:rPr lang="en-US" sz="2000" dirty="0" smtClean="0"/>
              <a:t>Hammer have hired and trusted a criminal?</a:t>
            </a:r>
          </a:p>
          <a:p>
            <a:pPr lvl="1"/>
            <a:r>
              <a:rPr lang="en-US" sz="1600" dirty="0" smtClean="0"/>
              <a:t>Should we trust criminals to provide secure technology?</a:t>
            </a:r>
            <a:endParaRPr lang="en-US" sz="16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a:t>
            </a:r>
            <a:endParaRPr lang="en-US" sz="1200" dirty="0">
              <a:solidFill>
                <a:schemeClr val="tx1"/>
              </a:solidFill>
            </a:endParaRPr>
          </a:p>
        </p:txBody>
      </p:sp>
    </p:spTree>
    <p:extLst>
      <p:ext uri="{BB962C8B-B14F-4D97-AF65-F5344CB8AC3E}">
        <p14:creationId xmlns:p14="http://schemas.microsoft.com/office/powerpoint/2010/main" val="31307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sz="half" idx="1"/>
          </p:nvPr>
        </p:nvSpPr>
        <p:spPr>
          <a:xfrm>
            <a:off x="685800" y="1019096"/>
            <a:ext cx="7772400" cy="4083809"/>
          </a:xfrm>
        </p:spPr>
        <p:txBody>
          <a:bodyPr>
            <a:normAutofit/>
          </a:bodyPr>
          <a:lstStyle/>
          <a:p>
            <a:r>
              <a:rPr lang="en-US" sz="2800" dirty="0" smtClean="0"/>
              <a:t>Ethics of disrespecting the intellectual property rights of others</a:t>
            </a:r>
          </a:p>
          <a:p>
            <a:pPr lvl="1"/>
            <a:r>
              <a:rPr lang="en-US" sz="2000" dirty="0" smtClean="0"/>
              <a:t>Proper procedure must be followed to ethically use another’s IP</a:t>
            </a:r>
          </a:p>
          <a:p>
            <a:pPr lvl="1"/>
            <a:r>
              <a:rPr lang="en-US" sz="2000" dirty="0" smtClean="0"/>
              <a:t>Inventors have a right to profit off of their work</a:t>
            </a:r>
          </a:p>
          <a:p>
            <a:r>
              <a:rPr lang="en-US" sz="2800" dirty="0" smtClean="0"/>
              <a:t>The </a:t>
            </a:r>
            <a:r>
              <a:rPr lang="en-US" altLang="en-US" sz="2800" dirty="0"/>
              <a:t>side-effects and potential threats</a:t>
            </a:r>
            <a:r>
              <a:rPr lang="en-US" sz="2800" dirty="0" smtClean="0"/>
              <a:t> of putting too much trust in technology</a:t>
            </a:r>
          </a:p>
          <a:p>
            <a:pPr lvl="1"/>
            <a:r>
              <a:rPr lang="en-US" sz="2000" dirty="0" smtClean="0"/>
              <a:t>Developing technology is unreliable</a:t>
            </a:r>
          </a:p>
          <a:p>
            <a:pPr lvl="1"/>
            <a:r>
              <a:rPr lang="en-US" sz="2000" dirty="0" smtClean="0"/>
              <a:t>Technology can be hacked and used immorally against its owners</a:t>
            </a:r>
            <a:r>
              <a:rPr lang="en-US" sz="2000" dirty="0"/>
              <a:t/>
            </a:r>
            <a:br>
              <a:rPr lang="en-US" sz="2000" dirty="0"/>
            </a:br>
            <a:r>
              <a:rPr lang="en-US" sz="1300" dirty="0"/>
              <a:t/>
            </a:r>
            <a:br>
              <a:rPr lang="en-US" sz="1300" dirty="0"/>
            </a:br>
            <a:endParaRPr lang="en-US" sz="13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Tree>
    <p:extLst>
      <p:ext uri="{BB962C8B-B14F-4D97-AF65-F5344CB8AC3E}">
        <p14:creationId xmlns:p14="http://schemas.microsoft.com/office/powerpoint/2010/main" val="352103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964504"/>
            <a:ext cx="7772400" cy="3740847"/>
          </a:xfrm>
        </p:spPr>
        <p:txBody>
          <a:bodyPr>
            <a:normAutofit fontScale="92500" lnSpcReduction="10000"/>
          </a:bodyPr>
          <a:lstStyle/>
          <a:p>
            <a:pPr marL="0" indent="0">
              <a:buNone/>
            </a:pPr>
            <a:r>
              <a:rPr lang="en-US" sz="1600" dirty="0" smtClean="0"/>
              <a:t>[1] </a:t>
            </a:r>
            <a:r>
              <a:rPr lang="en-US" sz="1600" dirty="0"/>
              <a:t>Farley, R., &amp; Isaacs, D. (2010, May 10). The Stark Reality of Defense Contracting. Retrieved October </a:t>
            </a:r>
            <a:r>
              <a:rPr lang="en-US" sz="1600" dirty="0" smtClean="0"/>
              <a:t>5, </a:t>
            </a:r>
            <a:r>
              <a:rPr lang="en-US" sz="1600" dirty="0"/>
              <a:t>2015</a:t>
            </a:r>
            <a:r>
              <a:rPr lang="en-US" sz="1600" dirty="0" smtClean="0"/>
              <a:t>.</a:t>
            </a:r>
            <a:endParaRPr lang="en-US" sz="1600" dirty="0"/>
          </a:p>
          <a:p>
            <a:pPr marL="0" indent="0">
              <a:buNone/>
            </a:pPr>
            <a:r>
              <a:rPr lang="en-US" sz="1600" dirty="0" smtClean="0"/>
              <a:t>[2] </a:t>
            </a:r>
            <a:r>
              <a:rPr lang="en-US" sz="1600" dirty="0" err="1" smtClean="0"/>
              <a:t>Temperton</a:t>
            </a:r>
            <a:r>
              <a:rPr lang="en-US" sz="1600" dirty="0"/>
              <a:t>, J. (2014, November 17). Half of UK businesses will consider hiring hackers. Retrieved October </a:t>
            </a:r>
            <a:r>
              <a:rPr lang="en-US" sz="1600" dirty="0" smtClean="0"/>
              <a:t>5, </a:t>
            </a:r>
            <a:r>
              <a:rPr lang="en-US" sz="1600" dirty="0"/>
              <a:t>2015.</a:t>
            </a:r>
            <a:br>
              <a:rPr lang="en-US" sz="1600" dirty="0"/>
            </a:br>
            <a:r>
              <a:rPr lang="en-US" sz="1600" dirty="0" smtClean="0"/>
              <a:t>[3] </a:t>
            </a:r>
            <a:r>
              <a:rPr lang="en-US" sz="1600" dirty="0"/>
              <a:t>Challenger’s Disaster, Xiamen Air, </a:t>
            </a:r>
            <a:r>
              <a:rPr lang="en-US" sz="1600" dirty="0" smtClean="0"/>
              <a:t>Retrieved October 5, 2015 </a:t>
            </a:r>
            <a:r>
              <a:rPr lang="en-US" sz="1600" dirty="0"/>
              <a:t>from: </a:t>
            </a:r>
            <a:r>
              <a:rPr lang="en-US" sz="1600" u="sng" dirty="0">
                <a:hlinkClick r:id="rId2"/>
              </a:rPr>
              <a:t>http://www.xiamenair.com/servicecenter/details?guid=c5c55ddb-91fc-4803-aae0-740617e538a5</a:t>
            </a:r>
            <a:r>
              <a:rPr lang="en-US" sz="1600" dirty="0"/>
              <a:t> </a:t>
            </a:r>
            <a:br>
              <a:rPr lang="en-US" sz="1600" dirty="0"/>
            </a:br>
            <a:r>
              <a:rPr lang="en-US" sz="1600" dirty="0" smtClean="0"/>
              <a:t>[4] </a:t>
            </a:r>
            <a:r>
              <a:rPr lang="en-US" sz="1600" dirty="0"/>
              <a:t>US Army Studying Replacing Thousands of Grunts with Robots, AUL </a:t>
            </a:r>
            <a:r>
              <a:rPr lang="en-US" sz="1600" dirty="0" err="1"/>
              <a:t>McLEARY</a:t>
            </a:r>
            <a:r>
              <a:rPr lang="en-US" sz="1600" dirty="0"/>
              <a:t>, Retrieved </a:t>
            </a:r>
            <a:r>
              <a:rPr lang="en-US" sz="1600" dirty="0" smtClean="0"/>
              <a:t>October 5, 2015 from </a:t>
            </a:r>
            <a:r>
              <a:rPr lang="en-US" sz="1600" u="sng" dirty="0" smtClean="0">
                <a:hlinkClick r:id="rId3"/>
              </a:rPr>
              <a:t>http</a:t>
            </a:r>
            <a:r>
              <a:rPr lang="en-US" sz="1600" u="sng" dirty="0">
                <a:hlinkClick r:id="rId3"/>
              </a:rPr>
              <a:t>://www.defensenews.com/article/20140120/DEFREG02/301200035/US-Army-Studying-Replacing-Thousands-Grunts-Robots</a:t>
            </a:r>
            <a:r>
              <a:rPr lang="en-US" sz="1600" dirty="0"/>
              <a:t>  </a:t>
            </a:r>
            <a:br>
              <a:rPr lang="en-US" sz="1600" dirty="0"/>
            </a:br>
            <a:r>
              <a:rPr lang="en-US" sz="1600" dirty="0" smtClean="0"/>
              <a:t>[5] </a:t>
            </a:r>
            <a:r>
              <a:rPr lang="en-US" sz="1600" dirty="0"/>
              <a:t>Symantec Internet Security Threat Report, Symantec </a:t>
            </a:r>
            <a:r>
              <a:rPr lang="en-US" sz="1600" dirty="0" err="1"/>
              <a:t>Inc</a:t>
            </a:r>
            <a:r>
              <a:rPr lang="en-US" sz="1600" dirty="0"/>
              <a:t>, Retrieved October 5 2015 from </a:t>
            </a:r>
            <a:r>
              <a:rPr lang="en-US" sz="1600" u="sng" dirty="0">
                <a:hlinkClick r:id="rId4"/>
              </a:rPr>
              <a:t>https://www4.symantec.com/mktginfo/whitepaper/ISTR/21347932_GA-internet-security-threat-report-volume-20-2015-social_v2.pdf</a:t>
            </a:r>
            <a:r>
              <a:rPr lang="en-US" sz="1600" dirty="0"/>
              <a:t> </a:t>
            </a:r>
            <a:endParaRPr lang="en-US" sz="1600" dirty="0" smtClean="0"/>
          </a:p>
          <a:p>
            <a:pPr marL="0" indent="0">
              <a:buNone/>
            </a:pPr>
            <a:r>
              <a:rPr lang="en-US" sz="1600" dirty="0" smtClean="0"/>
              <a:t>[6] </a:t>
            </a:r>
            <a:r>
              <a:rPr lang="en-US" sz="1600" dirty="0" err="1"/>
              <a:t>Favreau</a:t>
            </a:r>
            <a:r>
              <a:rPr lang="en-US" sz="1600" dirty="0"/>
              <a:t>, J. (Director). (2010). Iron Man 2 [Motion picture on DVD]. USA: Paramount Pictures</a:t>
            </a:r>
            <a:r>
              <a:rPr lang="en-US" sz="1600" dirty="0" smtClean="0"/>
              <a:t>.</a:t>
            </a:r>
          </a:p>
          <a:p>
            <a:pPr marL="0" indent="0">
              <a:buNone/>
            </a:pPr>
            <a:r>
              <a:rPr lang="en-US" sz="1600" dirty="0" smtClean="0"/>
              <a:t>[7] </a:t>
            </a:r>
            <a:r>
              <a:rPr lang="en-US" sz="1600" dirty="0"/>
              <a:t>Quinn, M. Ethics for the Information Age. 6th ed. Boston: Pearson, 2014. Print</a:t>
            </a:r>
            <a:r>
              <a:rPr lang="en-US" sz="1600" dirty="0" smtClean="0"/>
              <a: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8" name="TextBox 7"/>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pic>
        <p:nvPicPr>
          <p:cNvPr id="1028" name="Picture 4" desc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416" y="709607"/>
            <a:ext cx="5887968" cy="31432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01031" y="3890485"/>
            <a:ext cx="7046738" cy="1077218"/>
          </a:xfrm>
          <a:prstGeom prst="rect">
            <a:avLst/>
          </a:prstGeom>
        </p:spPr>
        <p:txBody>
          <a:bodyPr wrap="square">
            <a:spAutoFit/>
          </a:bodyPr>
          <a:lstStyle/>
          <a:p>
            <a:pPr algn="ctr"/>
            <a:r>
              <a:rPr lang="en-US" dirty="0"/>
              <a:t>Ivan </a:t>
            </a:r>
            <a:r>
              <a:rPr lang="en-US" dirty="0" err="1"/>
              <a:t>Vanko</a:t>
            </a:r>
            <a:r>
              <a:rPr lang="en-US" dirty="0"/>
              <a:t> wants revenge for the deportation of his father, Anton </a:t>
            </a:r>
            <a:r>
              <a:rPr lang="en-US" dirty="0" err="1"/>
              <a:t>Vanko</a:t>
            </a:r>
            <a:r>
              <a:rPr lang="en-US" dirty="0"/>
              <a:t>, who worked with Howard Stark on the original ARC reactor.</a:t>
            </a:r>
          </a:p>
          <a:p>
            <a:r>
              <a:rPr lang="en-US" sz="1400" dirty="0"/>
              <a:t/>
            </a:r>
            <a:br>
              <a:rPr lang="en-US" sz="1400" dirty="0"/>
            </a:br>
            <a:endParaRPr lang="en-US" sz="1400" dirty="0"/>
          </a:p>
        </p:txBody>
      </p:sp>
    </p:spTree>
    <p:extLst>
      <p:ext uri="{BB962C8B-B14F-4D97-AF65-F5344CB8AC3E}">
        <p14:creationId xmlns:p14="http://schemas.microsoft.com/office/powerpoint/2010/main" val="2075725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6146" name="Picture 2" desc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966" y="717382"/>
            <a:ext cx="5959442"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1031" y="3927618"/>
            <a:ext cx="7046738" cy="1200329"/>
          </a:xfrm>
          <a:prstGeom prst="rect">
            <a:avLst/>
          </a:prstGeom>
        </p:spPr>
        <p:txBody>
          <a:bodyPr wrap="square">
            <a:spAutoFit/>
          </a:bodyPr>
          <a:lstStyle/>
          <a:p>
            <a:pPr algn="ctr"/>
            <a:r>
              <a:rPr lang="en-US" dirty="0"/>
              <a:t>The U.S. government is looking to take the Iron Man tech from Tony Stark, but Tony denies they have the right or reason to do so.</a:t>
            </a:r>
          </a:p>
          <a:p>
            <a:r>
              <a:rPr lang="en-US" dirty="0"/>
              <a:t/>
            </a:r>
            <a:br>
              <a:rPr lang="en-US" dirty="0"/>
            </a:br>
            <a:endParaRPr lang="en-US" dirty="0"/>
          </a:p>
        </p:txBody>
      </p:sp>
    </p:spTree>
    <p:extLst>
      <p:ext uri="{BB962C8B-B14F-4D97-AF65-F5344CB8AC3E}">
        <p14:creationId xmlns:p14="http://schemas.microsoft.com/office/powerpoint/2010/main" val="275652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5122" name="Picture 2" desc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43" y="704967"/>
            <a:ext cx="5948513"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7636" y="3902789"/>
            <a:ext cx="7333528" cy="1477328"/>
          </a:xfrm>
          <a:prstGeom prst="rect">
            <a:avLst/>
          </a:prstGeom>
        </p:spPr>
        <p:txBody>
          <a:bodyPr wrap="square">
            <a:spAutoFit/>
          </a:bodyPr>
          <a:lstStyle/>
          <a:p>
            <a:pPr algn="ctr"/>
            <a:r>
              <a:rPr lang="en-US" dirty="0"/>
              <a:t>Ivan </a:t>
            </a:r>
            <a:r>
              <a:rPr lang="en-US" dirty="0" err="1"/>
              <a:t>Vanko</a:t>
            </a:r>
            <a:r>
              <a:rPr lang="en-US" dirty="0"/>
              <a:t> attacks Tony Stark during a race. Tony manages to beat him as Iron Man, but the presence of an ARC reactor in </a:t>
            </a:r>
            <a:r>
              <a:rPr lang="en-US" dirty="0" err="1"/>
              <a:t>Vanko’s</a:t>
            </a:r>
            <a:r>
              <a:rPr lang="en-US" dirty="0"/>
              <a:t> suit gives credit to the U.S. government’s concerns about Iron Man copycats.</a:t>
            </a:r>
          </a:p>
          <a:p>
            <a:r>
              <a:rPr lang="en-US" dirty="0"/>
              <a:t/>
            </a:r>
            <a:br>
              <a:rPr lang="en-US" dirty="0"/>
            </a:br>
            <a:endParaRPr lang="en-US" dirty="0"/>
          </a:p>
        </p:txBody>
      </p:sp>
    </p:spTree>
    <p:extLst>
      <p:ext uri="{BB962C8B-B14F-4D97-AF65-F5344CB8AC3E}">
        <p14:creationId xmlns:p14="http://schemas.microsoft.com/office/powerpoint/2010/main" val="15341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a:t>
            </a:r>
            <a:endParaRPr lang="en-US" sz="1200" dirty="0">
              <a:solidFill>
                <a:schemeClr val="tx1"/>
              </a:solidFill>
            </a:endParaRP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8194" name="Picture 2" descr="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78" y="698302"/>
            <a:ext cx="5959443"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9535" y="3871270"/>
            <a:ext cx="7209729" cy="1631216"/>
          </a:xfrm>
          <a:prstGeom prst="rect">
            <a:avLst/>
          </a:prstGeom>
        </p:spPr>
        <p:txBody>
          <a:bodyPr wrap="square">
            <a:spAutoFit/>
          </a:bodyPr>
          <a:lstStyle/>
          <a:p>
            <a:pPr algn="ctr"/>
            <a:r>
              <a:rPr lang="en-US" dirty="0"/>
              <a:t>Justin Hammer, Tony Stark’s rival, breaks </a:t>
            </a:r>
            <a:r>
              <a:rPr lang="en-US" dirty="0" err="1"/>
              <a:t>Vanko</a:t>
            </a:r>
            <a:r>
              <a:rPr lang="en-US" dirty="0"/>
              <a:t> out of jail, and asks him to build a suit that can outcompete Stark’s. </a:t>
            </a:r>
            <a:r>
              <a:rPr lang="en-US" dirty="0" err="1"/>
              <a:t>Vanko</a:t>
            </a:r>
            <a:r>
              <a:rPr lang="en-US" dirty="0"/>
              <a:t> has other plans, and changes the Hammer Suit into a humanoid drone called the Hammer Drone.  </a:t>
            </a:r>
          </a:p>
          <a:p>
            <a:r>
              <a:rPr lang="en-US" sz="1400" dirty="0"/>
              <a:t/>
            </a:r>
            <a:br>
              <a:rPr lang="en-US" sz="1400" dirty="0"/>
            </a:br>
            <a:endParaRPr lang="en-US" sz="1400" dirty="0"/>
          </a:p>
        </p:txBody>
      </p:sp>
    </p:spTree>
    <p:extLst>
      <p:ext uri="{BB962C8B-B14F-4D97-AF65-F5344CB8AC3E}">
        <p14:creationId xmlns:p14="http://schemas.microsoft.com/office/powerpoint/2010/main" val="363150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9218" name="Picture 2" descr="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44" y="680114"/>
            <a:ext cx="5948512"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1436" y="3853082"/>
            <a:ext cx="7805928" cy="1354217"/>
          </a:xfrm>
          <a:prstGeom prst="rect">
            <a:avLst/>
          </a:prstGeom>
        </p:spPr>
        <p:txBody>
          <a:bodyPr wrap="square">
            <a:spAutoFit/>
          </a:bodyPr>
          <a:lstStyle/>
          <a:p>
            <a:pPr algn="ctr"/>
            <a:r>
              <a:rPr lang="en-US" dirty="0"/>
              <a:t>Stark begins to act recklessly with the Iron Man suit. In an attempt to stop him, Rhodes takes the Mark II Iron Man suit and fights Tony. After a draw, Rhodes leaves with the Mark II suit, and delivers it to the U.S. Army.</a:t>
            </a:r>
          </a:p>
          <a:p>
            <a:r>
              <a:rPr lang="en-US" sz="1400" dirty="0"/>
              <a:t/>
            </a:r>
            <a:br>
              <a:rPr lang="en-US" sz="1400" dirty="0"/>
            </a:br>
            <a:endParaRPr lang="en-US" sz="1400" dirty="0"/>
          </a:p>
        </p:txBody>
      </p:sp>
    </p:spTree>
    <p:extLst>
      <p:ext uri="{BB962C8B-B14F-4D97-AF65-F5344CB8AC3E}">
        <p14:creationId xmlns:p14="http://schemas.microsoft.com/office/powerpoint/2010/main" val="242686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11266" name="Picture 2" descr="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43" y="680114"/>
            <a:ext cx="5948513"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1956" y="3853082"/>
            <a:ext cx="7284885" cy="1477328"/>
          </a:xfrm>
          <a:prstGeom prst="rect">
            <a:avLst/>
          </a:prstGeom>
        </p:spPr>
        <p:txBody>
          <a:bodyPr wrap="square">
            <a:spAutoFit/>
          </a:bodyPr>
          <a:lstStyle/>
          <a:p>
            <a:pPr algn="ctr"/>
            <a:r>
              <a:rPr lang="en-US" dirty="0" err="1"/>
              <a:t>Vanko</a:t>
            </a:r>
            <a:r>
              <a:rPr lang="en-US" dirty="0"/>
              <a:t>, who has broken out of custody at Hammer Industries, taunts Tony over the phone. After tracing the call to somewhere near the Expo, Tony Stark suits up as Iron Man and heads to the Expo.</a:t>
            </a:r>
          </a:p>
          <a:p>
            <a:r>
              <a:rPr lang="en-US" dirty="0"/>
              <a:t/>
            </a:r>
            <a:br>
              <a:rPr lang="en-US" dirty="0"/>
            </a:br>
            <a:endParaRPr lang="en-US" dirty="0"/>
          </a:p>
        </p:txBody>
      </p:sp>
    </p:spTree>
    <p:extLst>
      <p:ext uri="{BB962C8B-B14F-4D97-AF65-F5344CB8AC3E}">
        <p14:creationId xmlns:p14="http://schemas.microsoft.com/office/powerpoint/2010/main" val="2766132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14338" name="Picture 2" desc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734" y="731588"/>
            <a:ext cx="5963331" cy="31729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9639" y="3882336"/>
            <a:ext cx="7437165" cy="1477328"/>
          </a:xfrm>
          <a:prstGeom prst="rect">
            <a:avLst/>
          </a:prstGeom>
        </p:spPr>
        <p:txBody>
          <a:bodyPr wrap="square">
            <a:spAutoFit/>
          </a:bodyPr>
          <a:lstStyle/>
          <a:p>
            <a:pPr algn="ctr"/>
            <a:r>
              <a:rPr lang="en-US" dirty="0"/>
              <a:t>At the Expo, Hammer is showing off the Hammer Drones and the refitted Iron Man Mark II, now called War Machine. After Tony’s arrival, </a:t>
            </a:r>
            <a:r>
              <a:rPr lang="en-US" dirty="0" err="1"/>
              <a:t>Vanko</a:t>
            </a:r>
            <a:r>
              <a:rPr lang="en-US" dirty="0"/>
              <a:t> hacks War Machine and the Hammer Drones to attack the crowd.</a:t>
            </a:r>
          </a:p>
          <a:p>
            <a:r>
              <a:rPr lang="en-US" dirty="0"/>
              <a:t/>
            </a:r>
            <a:br>
              <a:rPr lang="en-US" dirty="0"/>
            </a:br>
            <a:endParaRPr lang="en-US" dirty="0"/>
          </a:p>
        </p:txBody>
      </p:sp>
    </p:spTree>
    <p:extLst>
      <p:ext uri="{BB962C8B-B14F-4D97-AF65-F5344CB8AC3E}">
        <p14:creationId xmlns:p14="http://schemas.microsoft.com/office/powerpoint/2010/main" val="372905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4724400" y="372337"/>
            <a:ext cx="4302396" cy="307777"/>
          </a:xfrm>
          <a:prstGeom prst="rect">
            <a:avLst/>
          </a:prstGeom>
          <a:noFill/>
        </p:spPr>
        <p:txBody>
          <a:bodyPr wrap="square" rtlCol="0">
            <a:spAutoFit/>
          </a:bodyPr>
          <a:lstStyle/>
          <a:p>
            <a:pPr algn="r"/>
            <a:r>
              <a:rPr lang="en-US" sz="1400" dirty="0" smtClean="0">
                <a:latin typeface="+mj-lt"/>
              </a:rPr>
              <a:t>Joshua Keller, Tiffany Leung, Jacob Watson, Hui Zheng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p>
        </p:txBody>
      </p:sp>
      <p:sp>
        <p:nvSpPr>
          <p:cNvPr id="12" name="Rectangle 11"/>
          <p:cNvSpPr/>
          <p:nvPr/>
        </p:nvSpPr>
        <p:spPr>
          <a:xfrm>
            <a:off x="1201031" y="822540"/>
            <a:ext cx="7046738" cy="523220"/>
          </a:xfrm>
          <a:prstGeom prst="rect">
            <a:avLst/>
          </a:prstGeom>
        </p:spPr>
        <p:txBody>
          <a:bodyPr wrap="square">
            <a:spAutoFit/>
          </a:bodyPr>
          <a:lstStyle/>
          <a:p>
            <a:r>
              <a:rPr lang="en-US" sz="1400" dirty="0"/>
              <a:t/>
            </a:r>
            <a:br>
              <a:rPr lang="en-US" sz="1400" dirty="0"/>
            </a:br>
            <a:endParaRPr lang="en-US" sz="1400" dirty="0"/>
          </a:p>
        </p:txBody>
      </p:sp>
      <p:pic>
        <p:nvPicPr>
          <p:cNvPr id="12290" name="Picture 2" descr="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743" y="680114"/>
            <a:ext cx="5949313" cy="317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2688" y="3853082"/>
            <a:ext cx="7218624" cy="1354217"/>
          </a:xfrm>
          <a:prstGeom prst="rect">
            <a:avLst/>
          </a:prstGeom>
        </p:spPr>
        <p:txBody>
          <a:bodyPr wrap="square">
            <a:spAutoFit/>
          </a:bodyPr>
          <a:lstStyle/>
          <a:p>
            <a:pPr algn="ctr"/>
            <a:r>
              <a:rPr lang="en-US" dirty="0"/>
              <a:t>After an aerial fight, a S.H.I.E.L.D. agent frees Rhodes/War Machine from </a:t>
            </a:r>
            <a:r>
              <a:rPr lang="en-US" dirty="0" err="1"/>
              <a:t>Vanko’s</a:t>
            </a:r>
            <a:r>
              <a:rPr lang="en-US" dirty="0"/>
              <a:t> control; he and Iron Man team up to defeat </a:t>
            </a:r>
            <a:r>
              <a:rPr lang="en-US" dirty="0" err="1"/>
              <a:t>Vanko’s</a:t>
            </a:r>
            <a:r>
              <a:rPr lang="en-US" dirty="0"/>
              <a:t> Hammer </a:t>
            </a:r>
            <a:r>
              <a:rPr lang="en-US" dirty="0"/>
              <a:t>Drones and </a:t>
            </a:r>
            <a:r>
              <a:rPr lang="en-US" dirty="0" err="1"/>
              <a:t>Vanko</a:t>
            </a:r>
            <a:r>
              <a:rPr lang="en-US" dirty="0"/>
              <a:t>.</a:t>
            </a:r>
            <a:endParaRPr lang="en-US" dirty="0"/>
          </a:p>
          <a:p>
            <a:r>
              <a:rPr lang="en-US" sz="1400" dirty="0"/>
              <a:t/>
            </a:r>
            <a:br>
              <a:rPr lang="en-US" sz="1400" dirty="0"/>
            </a:br>
            <a:endParaRPr lang="en-US" sz="1400" dirty="0"/>
          </a:p>
        </p:txBody>
      </p:sp>
    </p:spTree>
    <p:extLst>
      <p:ext uri="{BB962C8B-B14F-4D97-AF65-F5344CB8AC3E}">
        <p14:creationId xmlns:p14="http://schemas.microsoft.com/office/powerpoint/2010/main" val="268081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1718</TotalTime>
  <Words>2503</Words>
  <Application>Microsoft Office PowerPoint</Application>
  <PresentationFormat>On-screen Show (16:9)</PresentationFormat>
  <Paragraphs>196</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Red Radial 16x9</vt:lpstr>
      <vt:lpstr>IRON MAN 2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Ethics of disrespecting the IP of others</vt:lpstr>
      <vt:lpstr>Ethics of disrespecting the IP of others</vt:lpstr>
      <vt:lpstr>Too much trust in technology</vt:lpstr>
      <vt:lpstr>Too much trust in technology</vt:lpstr>
      <vt:lpstr>Conclusions</vt:lpstr>
      <vt:lpstr>References</vt:lpstr>
    </vt:vector>
  </TitlesOfParts>
  <Company>WPI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Leung, Tiffany</cp:lastModifiedBy>
  <cp:revision>53</cp:revision>
  <dcterms:created xsi:type="dcterms:W3CDTF">2014-08-25T02:19:16Z</dcterms:created>
  <dcterms:modified xsi:type="dcterms:W3CDTF">2015-10-06T19:30:27Z</dcterms:modified>
</cp:coreProperties>
</file>