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68" r:id="rId3"/>
    <p:sldId id="267" r:id="rId4"/>
    <p:sldId id="273" r:id="rId5"/>
    <p:sldId id="274" r:id="rId6"/>
    <p:sldId id="275" r:id="rId7"/>
    <p:sldId id="276" r:id="rId8"/>
    <p:sldId id="279" r:id="rId9"/>
    <p:sldId id="277" r:id="rId10"/>
    <p:sldId id="281" r:id="rId11"/>
    <p:sldId id="278" r:id="rId12"/>
    <p:sldId id="280" r:id="rId13"/>
    <p:sldId id="282" r:id="rId14"/>
    <p:sldId id="260" r:id="rId15"/>
    <p:sldId id="269" r:id="rId16"/>
    <p:sldId id="270" r:id="rId17"/>
    <p:sldId id="283"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0" autoAdjust="0"/>
    <p:restoredTop sz="27112" autoAdjust="0"/>
  </p:normalViewPr>
  <p:slideViewPr>
    <p:cSldViewPr snapToGrid="0">
      <p:cViewPr varScale="1">
        <p:scale>
          <a:sx n="18" d="100"/>
          <a:sy n="18" d="100"/>
        </p:scale>
        <p:origin x="2328"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F2DF70-34A0-47AD-863B-9EE7D2615757}" type="datetimeFigureOut">
              <a:rPr lang="en-US" smtClean="0"/>
              <a:t>10/9/2015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60CAA-4BD9-454D-9407-45CF927B1116}" type="slidenum">
              <a:rPr lang="en-US" smtClean="0"/>
              <a:t>‹#›</a:t>
            </a:fld>
            <a:endParaRPr lang="en-US"/>
          </a:p>
        </p:txBody>
      </p:sp>
    </p:spTree>
    <p:extLst>
      <p:ext uri="{BB962C8B-B14F-4D97-AF65-F5344CB8AC3E}">
        <p14:creationId xmlns:p14="http://schemas.microsoft.com/office/powerpoint/2010/main" val="3877669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Introduce</a:t>
            </a:r>
            <a:r>
              <a:rPr lang="en-US" baseline="0" dirty="0" smtClean="0"/>
              <a:t> ourselves and movie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1C60CAA-4BD9-454D-9407-45CF927B1116}" type="slidenum">
              <a:rPr lang="en-US" smtClean="0"/>
              <a:t>1</a:t>
            </a:fld>
            <a:endParaRPr lang="en-US"/>
          </a:p>
        </p:txBody>
      </p:sp>
    </p:spTree>
    <p:extLst>
      <p:ext uri="{BB962C8B-B14F-4D97-AF65-F5344CB8AC3E}">
        <p14:creationId xmlns:p14="http://schemas.microsoft.com/office/powerpoint/2010/main" val="3625136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Nick will talk</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endParaRPr lang="en-US" baseline="0" dirty="0" smtClean="0"/>
          </a:p>
          <a:p>
            <a:pPr marL="171450" lvl="0" indent="-171450">
              <a:buFont typeface="Arial" panose="020B0604020202020204" pitchFamily="34" charset="0"/>
              <a:buChar char="•"/>
            </a:pPr>
            <a:r>
              <a:rPr lang="en-US" baseline="0" dirty="0" smtClean="0"/>
              <a:t>Genetic Modification: The tracker </a:t>
            </a:r>
            <a:r>
              <a:rPr lang="en-US" baseline="0" dirty="0" err="1" smtClean="0"/>
              <a:t>jackers</a:t>
            </a:r>
            <a:r>
              <a:rPr lang="en-US" baseline="0" dirty="0" smtClean="0"/>
              <a:t> are genetically modified wasps that inject poison into whoever they sting. This poison causes hallucinations and possibly death There are also beasts that are some sort of genetically modified creature that are blood thirsty. </a:t>
            </a:r>
          </a:p>
          <a:p>
            <a:pPr marL="628650" lvl="1" indent="-171450">
              <a:buFont typeface="Arial" panose="020B0604020202020204" pitchFamily="34" charset="0"/>
              <a:buChar char="•"/>
            </a:pPr>
            <a:r>
              <a:rPr lang="en-US" baseline="0" dirty="0" smtClean="0"/>
              <a:t>We have some genetically modified animals in the USA like the glow in the dark rabbit. This project started in 2006 and injects jellyfish DNA into rabbit embryos. </a:t>
            </a:r>
          </a:p>
          <a:p>
            <a:pPr marL="457200" lvl="1" indent="0">
              <a:buFont typeface="Arial" panose="020B0604020202020204" pitchFamily="34" charset="0"/>
              <a:buNone/>
            </a:pPr>
            <a:endParaRPr lang="en-US" baseline="0" dirty="0" smtClean="0"/>
          </a:p>
          <a:p>
            <a:pPr marL="457200" lvl="1" indent="0">
              <a:buFont typeface="Arial" panose="020B0604020202020204" pitchFamily="34" charset="0"/>
              <a:buNone/>
            </a:pPr>
            <a:r>
              <a:rPr lang="en-US" baseline="0" dirty="0" smtClean="0"/>
              <a:t>Sources: http://www.technobuffalo.com/wp-content/uploads/2015/05/Minecraft-HoloLens.jpg</a:t>
            </a:r>
          </a:p>
          <a:p>
            <a:pPr marL="457200" lvl="1" indent="0">
              <a:buFont typeface="Arial" panose="020B0604020202020204" pitchFamily="34" charset="0"/>
              <a:buNone/>
            </a:pPr>
            <a:r>
              <a:rPr lang="en-US" baseline="0" dirty="0" smtClean="0"/>
              <a:t>http://i2.cdn.turner.com/cnn/2013/images/07/10/3d.printing.jpg</a:t>
            </a:r>
          </a:p>
          <a:p>
            <a:pPr marL="457200" lvl="1"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D1C60CAA-4BD9-454D-9407-45CF927B1116}" type="slidenum">
              <a:rPr lang="en-US" smtClean="0"/>
              <a:t>10</a:t>
            </a:fld>
            <a:endParaRPr lang="en-US"/>
          </a:p>
        </p:txBody>
      </p:sp>
    </p:spTree>
    <p:extLst>
      <p:ext uri="{BB962C8B-B14F-4D97-AF65-F5344CB8AC3E}">
        <p14:creationId xmlns:p14="http://schemas.microsoft.com/office/powerpoint/2010/main" val="280706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Nick will talk</a:t>
            </a:r>
          </a:p>
          <a:p>
            <a:pPr marL="171450" indent="-171450">
              <a:buFont typeface="Arial" panose="020B0604020202020204" pitchFamily="34" charset="0"/>
              <a:buChar char="•"/>
            </a:pPr>
            <a:endParaRPr lang="en-US" dirty="0" smtClean="0"/>
          </a:p>
          <a:p>
            <a:pPr marL="171450" lvl="0" indent="-171450">
              <a:buFont typeface="Arial" panose="020B0604020202020204" pitchFamily="34" charset="0"/>
              <a:buChar char="•"/>
            </a:pPr>
            <a:r>
              <a:rPr lang="en-US" baseline="0" dirty="0" smtClean="0"/>
              <a:t>The dome itself that surrounds the arena during the games.</a:t>
            </a:r>
          </a:p>
          <a:p>
            <a:pPr marL="628650" lvl="1" indent="-171450">
              <a:buFont typeface="Arial" panose="020B0604020202020204" pitchFamily="34" charset="0"/>
              <a:buChar char="•"/>
            </a:pPr>
            <a:r>
              <a:rPr lang="en-US" baseline="0" dirty="0" smtClean="0"/>
              <a:t>The British military is working on a force field like technology to protect tanks/vehicles against attacks using super capacitors. </a:t>
            </a:r>
          </a:p>
          <a:p>
            <a:pPr marL="171450" lvl="0" indent="-171450">
              <a:buFont typeface="Arial" panose="020B0604020202020204" pitchFamily="34" charset="0"/>
              <a:buChar char="•"/>
            </a:pPr>
            <a:r>
              <a:rPr lang="en-US" baseline="0" dirty="0" smtClean="0"/>
              <a:t>Game Control Room: This is a room where a bunch of Capitol members can manipulate the Hunger Games Arena</a:t>
            </a:r>
          </a:p>
          <a:p>
            <a:pPr marL="628650" lvl="1" indent="-171450">
              <a:buFont typeface="Arial" panose="020B0604020202020204" pitchFamily="34" charset="0"/>
              <a:buChar char="•"/>
            </a:pPr>
            <a:r>
              <a:rPr lang="en-US" baseline="0" dirty="0" smtClean="0"/>
              <a:t>Does this by pinch/touch, and dragging and dropping from one screen to another by hand.</a:t>
            </a:r>
          </a:p>
          <a:p>
            <a:pPr marL="628650" lvl="1" indent="-171450">
              <a:buFont typeface="Arial" panose="020B0604020202020204" pitchFamily="34" charset="0"/>
              <a:buChar char="•"/>
            </a:pPr>
            <a:r>
              <a:rPr lang="en-US" baseline="0" dirty="0" smtClean="0"/>
              <a:t>They create a forest fire, down trees, insert blood thirsty genetically modified beasts</a:t>
            </a:r>
          </a:p>
          <a:p>
            <a:pPr marL="628650" lvl="1" indent="-171450">
              <a:buFont typeface="Arial" panose="020B0604020202020204" pitchFamily="34" charset="0"/>
              <a:buChar char="•"/>
            </a:pPr>
            <a:r>
              <a:rPr lang="en-US" baseline="0" dirty="0" smtClean="0"/>
              <a:t>This technology doesn’t 1-1 map to our world, but we can imagine a few technologies combined that may produce this in the future</a:t>
            </a:r>
          </a:p>
          <a:p>
            <a:pPr marL="628650" lvl="1" indent="-171450">
              <a:buFont typeface="Arial" panose="020B0604020202020204" pitchFamily="34" charset="0"/>
              <a:buChar char="•"/>
            </a:pPr>
            <a:r>
              <a:rPr lang="en-US" baseline="0" dirty="0" smtClean="0"/>
              <a:t>Firstly, we have augmented reality headsets in todays society, consider Microsoft’s </a:t>
            </a:r>
            <a:r>
              <a:rPr lang="en-US" baseline="0" dirty="0" err="1" smtClean="0"/>
              <a:t>Hololense</a:t>
            </a:r>
            <a:r>
              <a:rPr lang="en-US" baseline="0" dirty="0" smtClean="0"/>
              <a:t>. This allows us to see and add more into our society than is actually there, albeit in a virtual manner.  </a:t>
            </a:r>
          </a:p>
          <a:p>
            <a:pPr marL="457200" lvl="1" indent="0">
              <a:buFont typeface="Arial" panose="020B0604020202020204" pitchFamily="34" charset="0"/>
              <a:buNone/>
            </a:pPr>
            <a:endParaRPr lang="en-US" baseline="0" dirty="0" smtClean="0"/>
          </a:p>
          <a:p>
            <a:pPr marL="457200" lvl="1" indent="0">
              <a:buFont typeface="Arial" panose="020B0604020202020204" pitchFamily="34" charset="0"/>
              <a:buNone/>
            </a:pPr>
            <a:endParaRPr lang="en-US" baseline="0" dirty="0" smtClean="0"/>
          </a:p>
          <a:p>
            <a:pPr marL="457200" lvl="1" indent="0">
              <a:buFont typeface="Arial" panose="020B0604020202020204" pitchFamily="34" charset="0"/>
              <a:buNone/>
            </a:pPr>
            <a:r>
              <a:rPr lang="en-US" baseline="0" dirty="0" smtClean="0"/>
              <a:t>Sources: http://www.technobuffalo.com/wp-content/uploads/2015/05/Minecraft-HoloLens.jpg</a:t>
            </a:r>
          </a:p>
          <a:p>
            <a:pPr marL="457200" lvl="1" indent="0">
              <a:buFont typeface="Arial" panose="020B0604020202020204" pitchFamily="34" charset="0"/>
              <a:buNone/>
            </a:pPr>
            <a:r>
              <a:rPr lang="en-US" baseline="0" dirty="0" smtClean="0"/>
              <a:t>http://i2.cdn.turner.com/cnn/2013/images/07/10/3d.printing.jpg</a:t>
            </a:r>
          </a:p>
          <a:p>
            <a:pPr marL="457200" lvl="1"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D1C60CAA-4BD9-454D-9407-45CF927B1116}" type="slidenum">
              <a:rPr lang="en-US" smtClean="0"/>
              <a:t>11</a:t>
            </a:fld>
            <a:endParaRPr lang="en-US"/>
          </a:p>
        </p:txBody>
      </p:sp>
    </p:spTree>
    <p:extLst>
      <p:ext uri="{BB962C8B-B14F-4D97-AF65-F5344CB8AC3E}">
        <p14:creationId xmlns:p14="http://schemas.microsoft.com/office/powerpoint/2010/main" val="714671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Nick will talk</a:t>
            </a:r>
          </a:p>
          <a:p>
            <a:pPr marL="171450" indent="-171450">
              <a:buFont typeface="Arial" panose="020B0604020202020204" pitchFamily="34" charset="0"/>
              <a:buChar char="•"/>
            </a:pPr>
            <a:endParaRPr lang="en-US" dirty="0" smtClean="0"/>
          </a:p>
          <a:p>
            <a:pPr marL="171450" lvl="0" indent="-171450">
              <a:buFont typeface="Arial" panose="020B0604020202020204" pitchFamily="34" charset="0"/>
              <a:buChar char="•"/>
            </a:pPr>
            <a:r>
              <a:rPr lang="en-US" baseline="0" dirty="0" smtClean="0"/>
              <a:t>Game Control Room: This is a room where a bunch of Capitol members can manipulate the Hunger Games Arena</a:t>
            </a:r>
          </a:p>
          <a:p>
            <a:pPr marL="628650" lvl="1" indent="-171450">
              <a:buFont typeface="Arial" panose="020B0604020202020204" pitchFamily="34" charset="0"/>
              <a:buChar char="•"/>
            </a:pPr>
            <a:r>
              <a:rPr lang="en-US" baseline="0" dirty="0" smtClean="0"/>
              <a:t>The other technology that can be used with some form of augmented reality is 3d printing. Imagine we are able to use some augmented reality headset to virtually see what we want in the world, and subsequently physically create it in the world with a 3d printer. These are the closest technologies we have to the complex technology that is the fictitious Game Room</a:t>
            </a:r>
          </a:p>
          <a:p>
            <a:pPr marL="457200" lvl="1" indent="0">
              <a:buFont typeface="Arial" panose="020B0604020202020204" pitchFamily="34" charset="0"/>
              <a:buNone/>
            </a:pPr>
            <a:r>
              <a:rPr lang="en-US" baseline="0" dirty="0" smtClean="0"/>
              <a:t>Sources: http://www.technobuffalo.com/wp-content/uploads/2015/05/Minecraft-HoloLens.jpg</a:t>
            </a:r>
          </a:p>
          <a:p>
            <a:pPr marL="457200" lvl="1" indent="0">
              <a:buFont typeface="Arial" panose="020B0604020202020204" pitchFamily="34" charset="0"/>
              <a:buNone/>
            </a:pPr>
            <a:r>
              <a:rPr lang="en-US" baseline="0" dirty="0" smtClean="0"/>
              <a:t>http://i2.cdn.turner.com/cnn/2013/images/07/10/3d.printing.jpg</a:t>
            </a:r>
          </a:p>
          <a:p>
            <a:pPr marL="457200" lvl="1"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D1C60CAA-4BD9-454D-9407-45CF927B1116}" type="slidenum">
              <a:rPr lang="en-US" smtClean="0"/>
              <a:t>12</a:t>
            </a:fld>
            <a:endParaRPr lang="en-US"/>
          </a:p>
        </p:txBody>
      </p:sp>
    </p:spTree>
    <p:extLst>
      <p:ext uri="{BB962C8B-B14F-4D97-AF65-F5344CB8AC3E}">
        <p14:creationId xmlns:p14="http://schemas.microsoft.com/office/powerpoint/2010/main" val="386724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 talks!!!!</a:t>
            </a:r>
            <a:endParaRPr lang="en-US" dirty="0" smtClean="0"/>
          </a:p>
          <a:p>
            <a:endParaRPr lang="en-US" dirty="0" smtClean="0"/>
          </a:p>
          <a:p>
            <a:r>
              <a:rPr lang="en-US" dirty="0" smtClean="0"/>
              <a:t>The</a:t>
            </a:r>
            <a:r>
              <a:rPr lang="en-US" baseline="0" dirty="0" smtClean="0"/>
              <a:t> conclusion we wish to argue is that since we have most of the technologies present in the movie, we need to be careful in who controls the technology or we may end up like the Districts of </a:t>
            </a:r>
            <a:r>
              <a:rPr lang="en-US" baseline="0" dirty="0" err="1" smtClean="0"/>
              <a:t>Panem</a:t>
            </a:r>
            <a:r>
              <a:rPr lang="en-US" baseline="0" dirty="0" smtClean="0"/>
              <a:t>. </a:t>
            </a:r>
          </a:p>
          <a:p>
            <a:endParaRPr lang="en-US" baseline="0" dirty="0" smtClean="0"/>
          </a:p>
          <a:p>
            <a:r>
              <a:rPr lang="en-US" baseline="0" dirty="0" smtClean="0"/>
              <a:t>We argues this through the lenses of the technological segregation between the Capitol and the Districts and how our society is similar.</a:t>
            </a:r>
          </a:p>
          <a:p>
            <a:r>
              <a:rPr lang="en-US" baseline="0" dirty="0" smtClean="0"/>
              <a:t>We argued also that the </a:t>
            </a:r>
            <a:r>
              <a:rPr lang="en-US" baseline="0" dirty="0" err="1" smtClean="0"/>
              <a:t>govt</a:t>
            </a:r>
            <a:r>
              <a:rPr lang="en-US" baseline="0" dirty="0" smtClean="0"/>
              <a:t> used the games and the tech in it to install fear in its people</a:t>
            </a:r>
          </a:p>
          <a:p>
            <a:r>
              <a:rPr lang="en-US" baseline="0" dirty="0" smtClean="0"/>
              <a:t>Finally, we argued our point through the fact that when a government of single entity has control over the media, facts and perception becomes distorted</a:t>
            </a:r>
          </a:p>
          <a:p>
            <a:endParaRPr lang="en-US" dirty="0" smtClean="0"/>
          </a:p>
        </p:txBody>
      </p:sp>
      <p:sp>
        <p:nvSpPr>
          <p:cNvPr id="4" name="Slide Number Placeholder 3"/>
          <p:cNvSpPr>
            <a:spLocks noGrp="1"/>
          </p:cNvSpPr>
          <p:nvPr>
            <p:ph type="sldNum" sz="quarter" idx="10"/>
          </p:nvPr>
        </p:nvSpPr>
        <p:spPr/>
        <p:txBody>
          <a:bodyPr/>
          <a:lstStyle/>
          <a:p>
            <a:fld id="{D1C60CAA-4BD9-454D-9407-45CF927B1116}" type="slidenum">
              <a:rPr lang="en-US" smtClean="0"/>
              <a:t>13</a:t>
            </a:fld>
            <a:endParaRPr lang="en-US"/>
          </a:p>
        </p:txBody>
      </p:sp>
    </p:spTree>
    <p:extLst>
      <p:ext uri="{BB962C8B-B14F-4D97-AF65-F5344CB8AC3E}">
        <p14:creationId xmlns:p14="http://schemas.microsoft.com/office/powerpoint/2010/main" val="2907740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bg1"/>
              </a:solidFill>
            </a:endParaRPr>
          </a:p>
          <a:p>
            <a:r>
              <a:rPr lang="en-US" dirty="0" smtClean="0">
                <a:solidFill>
                  <a:schemeClr val="bg1"/>
                </a:solidFill>
              </a:rPr>
              <a:t>Laura</a:t>
            </a:r>
            <a:r>
              <a:rPr lang="en-US" baseline="0" dirty="0" smtClean="0">
                <a:solidFill>
                  <a:schemeClr val="bg1"/>
                </a:solidFill>
              </a:rPr>
              <a:t> will talk.</a:t>
            </a:r>
            <a:endParaRPr lang="en-US" dirty="0" smtClean="0">
              <a:solidFill>
                <a:schemeClr val="bg1"/>
              </a:solidFill>
            </a:endParaRPr>
          </a:p>
          <a:p>
            <a:endParaRPr lang="en-US" dirty="0" smtClean="0"/>
          </a:p>
          <a:p>
            <a:r>
              <a:rPr lang="en-US" dirty="0" smtClean="0"/>
              <a:t>Based on the observation that throughout</a:t>
            </a:r>
            <a:r>
              <a:rPr lang="en-US" baseline="0" dirty="0" smtClean="0"/>
              <a:t> the </a:t>
            </a:r>
            <a:r>
              <a:rPr lang="en-US" baseline="0" dirty="0" smtClean="0"/>
              <a:t>movie </a:t>
            </a:r>
            <a:r>
              <a:rPr lang="en-US" baseline="0" dirty="0" smtClean="0"/>
              <a:t>tech </a:t>
            </a:r>
            <a:r>
              <a:rPr lang="en-US" baseline="0" dirty="0" smtClean="0"/>
              <a:t>segregation </a:t>
            </a:r>
            <a:r>
              <a:rPr lang="en-US" baseline="0" dirty="0" smtClean="0"/>
              <a:t>inflates </a:t>
            </a:r>
            <a:r>
              <a:rPr lang="en-US" baseline="0" dirty="0" smtClean="0"/>
              <a:t>the </a:t>
            </a:r>
            <a:r>
              <a:rPr lang="en-US" baseline="0" dirty="0" err="1" smtClean="0"/>
              <a:t>govt’s</a:t>
            </a:r>
            <a:r>
              <a:rPr lang="en-US" baseline="0" dirty="0" smtClean="0"/>
              <a:t> </a:t>
            </a:r>
            <a:r>
              <a:rPr lang="en-US" baseline="0" dirty="0" smtClean="0"/>
              <a:t>power over the people, combined with the fact that we already have access to most of this tech, this could happen to our world. This is because the </a:t>
            </a:r>
            <a:r>
              <a:rPr lang="en-US" baseline="0" dirty="0" err="1" smtClean="0"/>
              <a:t>govt</a:t>
            </a:r>
            <a:r>
              <a:rPr lang="en-US" baseline="0" dirty="0" smtClean="0"/>
              <a:t> has control over some tech i.e. Egyptian rebellion disconnecting internet for a few days. Different companies and </a:t>
            </a:r>
            <a:r>
              <a:rPr lang="en-US" baseline="0" dirty="0" smtClean="0"/>
              <a:t>their </a:t>
            </a:r>
            <a:r>
              <a:rPr lang="en-US" baseline="0" dirty="0" err="1" smtClean="0"/>
              <a:t>govt</a:t>
            </a:r>
            <a:r>
              <a:rPr lang="en-US" baseline="0" dirty="0" smtClean="0"/>
              <a:t> have access to cameras like CCTVs, ATM cameras and traffic light cameras. </a:t>
            </a:r>
            <a:endParaRPr lang="en-US" dirty="0" smtClean="0"/>
          </a:p>
          <a:p>
            <a:endParaRPr lang="en-US" dirty="0" smtClean="0"/>
          </a:p>
          <a:p>
            <a:r>
              <a:rPr lang="en-US" sz="1200" b="0" i="0" kern="1200" dirty="0" smtClean="0">
                <a:solidFill>
                  <a:schemeClr val="tx1"/>
                </a:solidFill>
                <a:effectLst/>
                <a:latin typeface="+mn-lt"/>
                <a:ea typeface="+mn-ea"/>
                <a:cs typeface="+mn-cs"/>
              </a:rPr>
              <a:t>This </a:t>
            </a:r>
            <a:r>
              <a:rPr lang="en-US" sz="1200" b="0" i="0" kern="1200" dirty="0" smtClean="0">
                <a:solidFill>
                  <a:schemeClr val="tx1"/>
                </a:solidFill>
                <a:effectLst/>
                <a:latin typeface="+mn-lt"/>
                <a:ea typeface="+mn-ea"/>
                <a:cs typeface="+mn-cs"/>
              </a:rPr>
              <a:t>conclusion draws directly from three topics addressed in this course, privacy and the government, intellectual property, and information privacy. The first way in which the governments control is increased is through the numerous forms of surveillance throughout the Districts.</a:t>
            </a:r>
          </a:p>
          <a:p>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kern="1200" dirty="0" smtClean="0">
                <a:solidFill>
                  <a:schemeClr val="tx1"/>
                </a:solidFill>
                <a:effectLst/>
                <a:latin typeface="+mn-lt"/>
                <a:ea typeface="+mn-ea"/>
                <a:cs typeface="+mn-cs"/>
              </a:rPr>
              <a:t>Recording devices -&gt; privacy and </a:t>
            </a:r>
            <a:r>
              <a:rPr lang="en-US" sz="1200" b="0" i="0" kern="1200" dirty="0" err="1" smtClean="0">
                <a:solidFill>
                  <a:schemeClr val="tx1"/>
                </a:solidFill>
                <a:effectLst/>
                <a:latin typeface="+mn-lt"/>
                <a:ea typeface="+mn-ea"/>
                <a:cs typeface="+mn-cs"/>
              </a:rPr>
              <a:t>govt</a:t>
            </a:r>
            <a:r>
              <a:rPr lang="en-US" dirty="0" smtClean="0"/>
              <a:t/>
            </a:r>
            <a:br>
              <a:rPr lang="en-US" dirty="0" smtClean="0"/>
            </a:br>
            <a:r>
              <a:rPr lang="en-US" sz="1200" b="0" i="0" kern="1200" dirty="0" smtClean="0">
                <a:solidFill>
                  <a:schemeClr val="tx1"/>
                </a:solidFill>
                <a:effectLst/>
                <a:latin typeface="+mn-lt"/>
                <a:ea typeface="+mn-ea"/>
                <a:cs typeface="+mn-cs"/>
              </a:rPr>
              <a:t>Through the use of video cameras, audio recorders, and other technological surveillance techniques, the government is constantly </a:t>
            </a:r>
            <a:r>
              <a:rPr lang="en-US" sz="1200" b="0" i="0" kern="1200" dirty="0" smtClean="0">
                <a:solidFill>
                  <a:schemeClr val="tx1"/>
                </a:solidFill>
                <a:effectLst/>
                <a:latin typeface="+mn-lt"/>
                <a:ea typeface="+mn-ea"/>
                <a:cs typeface="+mn-cs"/>
              </a:rPr>
              <a:t>monitoring the citizens of the districts. </a:t>
            </a:r>
            <a:r>
              <a:rPr lang="en-US" sz="1200" b="0" i="0" kern="1200" dirty="0" smtClean="0">
                <a:solidFill>
                  <a:schemeClr val="tx1"/>
                </a:solidFill>
                <a:effectLst/>
                <a:latin typeface="+mn-lt"/>
                <a:ea typeface="+mn-ea"/>
                <a:cs typeface="+mn-cs"/>
              </a:rPr>
              <a:t>If an action is deemed to be in opposition to the government’s rules there can be reprisals for the individual as well as any others in association. Surveillance diminishes the need to trust the surveilled, as its presence will pressure that person to conform and so render his actions more predictable [2]. This can already be seen in major cities in our world through the use of CCTV, traffic light cameras, and ATM cameras. </a:t>
            </a:r>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revenue related to the sales of CCTV’s has only increased since 1996 and was expected to be as high as 1.6 billion dollars in 2001. </a:t>
            </a:r>
            <a:r>
              <a:rPr lang="en-US" sz="1200" b="0" i="0" kern="1200" dirty="0" smtClean="0">
                <a:solidFill>
                  <a:schemeClr val="tx1"/>
                </a:solidFill>
                <a:effectLst/>
                <a:latin typeface="+mn-lt"/>
                <a:ea typeface="+mn-ea"/>
                <a:cs typeface="+mn-cs"/>
              </a:rPr>
              <a:t>These </a:t>
            </a:r>
            <a:r>
              <a:rPr lang="en-US" sz="1200" b="0" i="0" kern="1200" dirty="0" smtClean="0">
                <a:solidFill>
                  <a:schemeClr val="tx1"/>
                </a:solidFill>
                <a:effectLst/>
                <a:latin typeface="+mn-lt"/>
                <a:ea typeface="+mn-ea"/>
                <a:cs typeface="+mn-cs"/>
              </a:rPr>
              <a:t>recording devices only convey video in most cases and are supposedly used to help lower crime rates but it still inflates the governments control over the people as </a:t>
            </a:r>
            <a:r>
              <a:rPr lang="en-US" sz="1200" b="0" i="0" kern="1200" dirty="0" smtClean="0">
                <a:solidFill>
                  <a:schemeClr val="tx1"/>
                </a:solidFill>
                <a:effectLst/>
                <a:latin typeface="+mn-lt"/>
                <a:ea typeface="+mn-ea"/>
                <a:cs typeface="+mn-cs"/>
              </a:rPr>
              <a:t>they or select</a:t>
            </a:r>
            <a:r>
              <a:rPr lang="en-US" sz="1200" b="0" i="0" kern="1200" baseline="0" dirty="0" smtClean="0">
                <a:solidFill>
                  <a:schemeClr val="tx1"/>
                </a:solidFill>
                <a:effectLst/>
                <a:latin typeface="+mn-lt"/>
                <a:ea typeface="+mn-ea"/>
                <a:cs typeface="+mn-cs"/>
              </a:rPr>
              <a:t> organizations</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are the only ones with </a:t>
            </a:r>
            <a:r>
              <a:rPr lang="en-US" sz="1200" b="0" i="0" kern="1200" dirty="0" smtClean="0">
                <a:solidFill>
                  <a:schemeClr val="tx1"/>
                </a:solidFill>
                <a:effectLst/>
                <a:latin typeface="+mn-lt"/>
                <a:ea typeface="+mn-ea"/>
                <a:cs typeface="+mn-cs"/>
              </a:rPr>
              <a:t>access and the civilians</a:t>
            </a:r>
            <a:r>
              <a:rPr lang="en-US" sz="1200" b="0" i="0" kern="1200" baseline="0" dirty="0" smtClean="0">
                <a:solidFill>
                  <a:schemeClr val="tx1"/>
                </a:solidFill>
                <a:effectLst/>
                <a:latin typeface="+mn-lt"/>
                <a:ea typeface="+mn-ea"/>
                <a:cs typeface="+mn-cs"/>
              </a:rPr>
              <a:t> being filmed did not give permission to be one film</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District DNA -&gt; information privacy</a:t>
            </a:r>
          </a:p>
          <a:p>
            <a:r>
              <a:rPr lang="en-US" sz="1200" b="0" i="0" kern="1200" dirty="0" smtClean="0">
                <a:solidFill>
                  <a:schemeClr val="tx1"/>
                </a:solidFill>
                <a:effectLst/>
                <a:latin typeface="+mn-lt"/>
                <a:ea typeface="+mn-ea"/>
                <a:cs typeface="+mn-cs"/>
              </a:rPr>
              <a:t>There </a:t>
            </a:r>
            <a:r>
              <a:rPr lang="en-US" sz="1200" b="0" i="0" kern="1200" dirty="0" smtClean="0">
                <a:solidFill>
                  <a:schemeClr val="tx1"/>
                </a:solidFill>
                <a:effectLst/>
                <a:latin typeface="+mn-lt"/>
                <a:ea typeface="+mn-ea"/>
                <a:cs typeface="+mn-cs"/>
              </a:rPr>
              <a:t>are some aspects of invasion of citizen privacy within </a:t>
            </a:r>
            <a:r>
              <a:rPr lang="en-US" sz="1200" b="0" i="0" kern="1200" dirty="0" err="1" smtClean="0">
                <a:solidFill>
                  <a:schemeClr val="tx1"/>
                </a:solidFill>
                <a:effectLst/>
                <a:latin typeface="+mn-lt"/>
                <a:ea typeface="+mn-ea"/>
                <a:cs typeface="+mn-cs"/>
              </a:rPr>
              <a:t>Panem</a:t>
            </a:r>
            <a:r>
              <a:rPr lang="en-US" sz="1200" b="0" i="0" kern="1200" dirty="0" smtClean="0">
                <a:solidFill>
                  <a:schemeClr val="tx1"/>
                </a:solidFill>
                <a:effectLst/>
                <a:latin typeface="+mn-lt"/>
                <a:ea typeface="+mn-ea"/>
                <a:cs typeface="+mn-cs"/>
              </a:rPr>
              <a:t>, namely with the blood registration during the reaping. From a district's civilian's perspective, it only seems like the blood sample is for reaping selection purposes; on the other </a:t>
            </a:r>
            <a:r>
              <a:rPr lang="en-US" sz="1200" b="0" i="0" kern="1200" dirty="0" smtClean="0">
                <a:solidFill>
                  <a:schemeClr val="tx1"/>
                </a:solidFill>
                <a:effectLst/>
                <a:latin typeface="+mn-lt"/>
                <a:ea typeface="+mn-ea"/>
                <a:cs typeface="+mn-cs"/>
              </a:rPr>
              <a:t>hand, </a:t>
            </a:r>
            <a:r>
              <a:rPr lang="en-US" sz="1200" b="0" i="0" kern="1200" dirty="0" smtClean="0">
                <a:solidFill>
                  <a:schemeClr val="tx1"/>
                </a:solidFill>
                <a:effectLst/>
                <a:latin typeface="+mn-lt"/>
                <a:ea typeface="+mn-ea"/>
                <a:cs typeface="+mn-cs"/>
              </a:rPr>
              <a:t>it would not be surprising if the Capitol were to use the DNA retrieved from a citizen's blood for scientific purposes such as genetic modification/research or further surveillance. The issue with privacy on this matter is the "information inherent in DNA and the individual’s lack of control over such information" [1]. </a:t>
            </a:r>
            <a:r>
              <a:rPr lang="en-US" sz="1200" b="0" i="0" kern="1200" dirty="0" smtClean="0">
                <a:solidFill>
                  <a:schemeClr val="tx1"/>
                </a:solidFill>
                <a:effectLst/>
                <a:latin typeface="+mn-lt"/>
                <a:ea typeface="+mn-ea"/>
                <a:cs typeface="+mn-cs"/>
              </a:rPr>
              <a:t>The </a:t>
            </a:r>
            <a:r>
              <a:rPr lang="en-US" sz="1200" b="0" i="0" kern="1200" dirty="0" smtClean="0">
                <a:solidFill>
                  <a:schemeClr val="tx1"/>
                </a:solidFill>
                <a:effectLst/>
                <a:latin typeface="+mn-lt"/>
                <a:ea typeface="+mn-ea"/>
                <a:cs typeface="+mn-cs"/>
              </a:rPr>
              <a:t>government takes control of the people through their blood but also through their rights and more specifically their right to intellectual property.</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err="1" smtClean="0">
                <a:solidFill>
                  <a:schemeClr val="tx1"/>
                </a:solidFill>
                <a:effectLst/>
                <a:latin typeface="+mn-lt"/>
                <a:ea typeface="+mn-ea"/>
                <a:cs typeface="+mn-cs"/>
              </a:rPr>
              <a:t>Govt</a:t>
            </a:r>
            <a:r>
              <a:rPr lang="en-US" sz="1200" b="0" i="0" kern="1200" dirty="0" smtClean="0">
                <a:solidFill>
                  <a:schemeClr val="tx1"/>
                </a:solidFill>
                <a:effectLst/>
                <a:latin typeface="+mn-lt"/>
                <a:ea typeface="+mn-ea"/>
                <a:cs typeface="+mn-cs"/>
              </a:rPr>
              <a:t> controls tech -&gt; intellectual property</a:t>
            </a:r>
          </a:p>
          <a:p>
            <a:r>
              <a:rPr lang="en-US" sz="1200" b="0" i="0" kern="1200" dirty="0" smtClean="0">
                <a:solidFill>
                  <a:schemeClr val="tx1"/>
                </a:solidFill>
                <a:effectLst/>
                <a:latin typeface="+mn-lt"/>
                <a:ea typeface="+mn-ea"/>
                <a:cs typeface="+mn-cs"/>
              </a:rPr>
              <a:t>The </a:t>
            </a:r>
            <a:r>
              <a:rPr lang="en-US" sz="1200" b="0" i="0" kern="1200" dirty="0" smtClean="0">
                <a:solidFill>
                  <a:schemeClr val="tx1"/>
                </a:solidFill>
                <a:effectLst/>
                <a:latin typeface="+mn-lt"/>
                <a:ea typeface="+mn-ea"/>
                <a:cs typeface="+mn-cs"/>
              </a:rPr>
              <a:t>Capitol has all sorts of high-tech devices at their disposal such as, hover trains</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and game control technologies</a:t>
            </a:r>
            <a:r>
              <a:rPr lang="en-U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The Districts from what we have seen in the movie have little to no access to technology which is made even more apparent by Katniss's astonishment when she enters the Capitol and sees how different it is from her District [1]. We</a:t>
            </a:r>
            <a:r>
              <a:rPr lang="en-US" sz="1200" b="0" i="0" kern="1200" baseline="0" dirty="0" smtClean="0">
                <a:solidFill>
                  <a:schemeClr val="tx1"/>
                </a:solidFill>
                <a:effectLst/>
                <a:latin typeface="+mn-lt"/>
                <a:ea typeface="+mn-ea"/>
                <a:cs typeface="+mn-cs"/>
              </a:rPr>
              <a:t> can draw this back to our society in the case of the rebellion in Egypt where the citizens were disconnected to the Internet.</a:t>
            </a:r>
            <a:r>
              <a:rPr lang="en-US" sz="1200" b="0" i="0" kern="1200" dirty="0" smtClean="0">
                <a:solidFill>
                  <a:schemeClr val="tx1"/>
                </a:solidFill>
                <a:effectLst/>
                <a:latin typeface="+mn-lt"/>
                <a:ea typeface="+mn-ea"/>
                <a:cs typeface="+mn-cs"/>
              </a:rPr>
              <a:t>  Despite who invented these technologies in the first place they are now owned by the Capitol and the inventors do not have the rights to their own intellectual property now or in the future. Due to the fact that "The Capitol has established total surveillance in the arena and nearly total surveillance in the districts.." (Dunn, and Michaud pg. 48)[3], implies it would be next to impossible for any invention created by someone in the districts to stay in their hands or have rights to it. This in turn violates any rights the people could have over their own intellectual property. While our society</a:t>
            </a:r>
            <a:r>
              <a:rPr lang="en-US" sz="1200" b="0" i="0" kern="1200" baseline="0" dirty="0" smtClean="0">
                <a:solidFill>
                  <a:schemeClr val="tx1"/>
                </a:solidFill>
                <a:effectLst/>
                <a:latin typeface="+mn-lt"/>
                <a:ea typeface="+mn-ea"/>
                <a:cs typeface="+mn-cs"/>
              </a:rPr>
              <a:t> has various copyright and Intellectual Property laws, it has been argues in this class that these are not enough to protect content creators.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Work and Tech -&gt;</a:t>
            </a:r>
          </a:p>
          <a:p>
            <a:r>
              <a:rPr lang="en-US" sz="1200" b="0" i="0" kern="1200" dirty="0" smtClean="0">
                <a:solidFill>
                  <a:schemeClr val="tx1"/>
                </a:solidFill>
                <a:effectLst/>
                <a:latin typeface="+mn-lt"/>
                <a:ea typeface="+mn-ea"/>
                <a:cs typeface="+mn-cs"/>
              </a:rPr>
              <a:t>The citizens of the Capitol lead very mundane lives and their easy accessibility to technologies of all kinds leads to a lack of tasks for them to perform themselves. The automation of these everyday tasks leaves the Capitol’s citizens to lack purpose in their lives and in many cases the games are the most exciting event in their lives causing them to look forward to the event. The government controls the games and in turn controls one of the only sources of excitement that the Capitol’s citizens has in their </a:t>
            </a:r>
            <a:r>
              <a:rPr lang="en-US" sz="1200" b="0" i="0" kern="1200" dirty="0" smtClean="0">
                <a:solidFill>
                  <a:schemeClr val="tx1"/>
                </a:solidFill>
                <a:effectLst/>
                <a:latin typeface="+mn-lt"/>
                <a:ea typeface="+mn-ea"/>
                <a:cs typeface="+mn-cs"/>
              </a:rPr>
              <a:t>lives. INCREASED RELIANCE</a:t>
            </a:r>
            <a:r>
              <a:rPr lang="en-US" sz="1200" b="0" i="0" kern="1200" baseline="0" dirty="0" smtClean="0">
                <a:solidFill>
                  <a:schemeClr val="tx1"/>
                </a:solidFill>
                <a:effectLst/>
                <a:latin typeface="+mn-lt"/>
                <a:ea typeface="+mn-ea"/>
                <a:cs typeface="+mn-cs"/>
              </a:rPr>
              <a:t> ON AUTOMATION, THE MACHINES ARE TAKING ALL OUR JOBS!!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Government control of the people is prevalent throughout the movie despite location but the games themselves act as way the government can further increase the power the government has over it’s people.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C60CAA-4BD9-454D-9407-45CF927B1116}" type="slidenum">
              <a:rPr lang="en-US" smtClean="0"/>
              <a:t>14</a:t>
            </a:fld>
            <a:endParaRPr lang="en-US"/>
          </a:p>
        </p:txBody>
      </p:sp>
    </p:spTree>
    <p:extLst>
      <p:ext uri="{BB962C8B-B14F-4D97-AF65-F5344CB8AC3E}">
        <p14:creationId xmlns:p14="http://schemas.microsoft.com/office/powerpoint/2010/main" val="3332490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GAMES THEMSELVES DIRECTLY, UTILIZE TECHNOLOGY TO INSTILL FEAR IN THE PEOPLE OR HARM (WHAT HAPPENS IF THE TECH GOES WRONG), KEEP UNDER GOVERNMENT CONTROL, FREEDOME OF SPEECH ACTING ON CAMERA,  ERROR IN TECH SCANNERS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Shoop will talk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Sprinkle Gladiators EVERYWHERE.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Our second conclusion is in regards to the actual games, and how the technology utilized serves to instill fear/harm in the contestants. The supporting topics for our 2</a:t>
            </a:r>
            <a:r>
              <a:rPr lang="en-US" sz="1200" b="0" i="0" kern="1200" baseline="30000" dirty="0"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conclusion are freedom of speech and error failure risk.</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As Laura mentioned, government surveillance is very prominent in the movie, and that is especially true within the actual games. There are cameras everywhere so that the game masters/controllers can see all contestants to know what exactly they are doing. The contestants have to always act like they’re being watched. They need to please many people during the hunger games, firstly the game makers.</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If the game makers are displeased with the boring or poor performance of a player, they may throw some disasters at the players such as the fire in the woods </a:t>
            </a:r>
            <a:r>
              <a:rPr lang="en-US" sz="1200" b="0" i="0" kern="1200" dirty="0" err="1" smtClean="0">
                <a:solidFill>
                  <a:schemeClr val="tx1"/>
                </a:solidFill>
                <a:effectLst/>
                <a:latin typeface="+mn-lt"/>
                <a:ea typeface="+mn-ea"/>
                <a:cs typeface="+mn-cs"/>
              </a:rPr>
              <a:t>inorder</a:t>
            </a:r>
            <a:r>
              <a:rPr lang="en-US" sz="1200" b="0" i="0" kern="1200" dirty="0" smtClean="0">
                <a:solidFill>
                  <a:schemeClr val="tx1"/>
                </a:solidFill>
                <a:effectLst/>
                <a:latin typeface="+mn-lt"/>
                <a:ea typeface="+mn-ea"/>
                <a:cs typeface="+mn-cs"/>
              </a:rPr>
              <a:t> to make Katniss go back to the main arena center.</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Another obvious group that the players need to please are the sponsors, as seen in the picture above. The sponsors have the money and ability to send care packages to contestants if they wish to. If the player doesn’t satisfy any sponsor, then he/she won’t receive any gift, which can be serious in the case where Katniss got a bad injury but was saved thanks to a care package that had special ointment to treat the wound</a:t>
            </a:r>
            <a:r>
              <a:rPr lang="en-US" sz="1200" b="0" i="0" kern="120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for the error failure risk field, the entire game arena is mainly digital and manually controlled by the game makers. There is definitely a potential of risk, both for the contestants and game makers.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There’s risk for the players because if something breaks such as an issue where hundreds of wild beasts get created, then all contestants would die quickly.</a:t>
            </a:r>
          </a:p>
          <a:p>
            <a:r>
              <a:rPr lang="en-US" sz="1200" b="0" i="0" kern="1200" dirty="0" smtClean="0">
                <a:solidFill>
                  <a:schemeClr val="tx1"/>
                </a:solidFill>
                <a:effectLst/>
                <a:latin typeface="+mn-lt"/>
                <a:ea typeface="+mn-ea"/>
                <a:cs typeface="+mn-cs"/>
              </a:rPr>
              <a:t>There’s risk for the game makers because their goal is to provide entertainment by operating the game arena. If something fails and is unplanned, it could harm the entertainment value thus disappointing/angering the Capitol/President Snow.</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There is also the implication on how the concept that the games are being televised could be connected with our IRL reality TV programming. Dennis can talk further about that.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•Contestants have to try and please everybody</a:t>
            </a:r>
          </a:p>
          <a:p>
            <a:r>
              <a:rPr lang="en-US" sz="1200" b="0" i="0" kern="1200" dirty="0" smtClean="0">
                <a:solidFill>
                  <a:schemeClr val="tx1"/>
                </a:solidFill>
                <a:effectLst/>
                <a:latin typeface="+mn-lt"/>
                <a:ea typeface="+mn-ea"/>
                <a:cs typeface="+mn-cs"/>
              </a:rPr>
              <a:t>•Consequences with not pleasing a certain group. Like not pleasing game makers, more bad stuff gets thrown at you in the game i.e. fire. Not pleasing sponsors, you don’t get medicine. Not pleasing district, you are a bad representative and a disgrace.</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•Risk to contestants, cause if beasts or whatever stuff gets wild, they all could die.</a:t>
            </a:r>
          </a:p>
          <a:p>
            <a:r>
              <a:rPr lang="en-US" sz="1200" b="0" i="0" kern="1200" dirty="0" smtClean="0">
                <a:solidFill>
                  <a:schemeClr val="tx1"/>
                </a:solidFill>
                <a:effectLst/>
                <a:latin typeface="+mn-lt"/>
                <a:ea typeface="+mn-ea"/>
                <a:cs typeface="+mn-cs"/>
              </a:rPr>
              <a:t>•Risk to game makers, cause their goal it to provide entertainment. Things may not go as planned if device failure happens</a:t>
            </a:r>
          </a:p>
          <a:p>
            <a:r>
              <a:rPr lang="en-US" sz="1200" b="0" i="0" kern="1200" dirty="0" smtClean="0">
                <a:solidFill>
                  <a:schemeClr val="tx1"/>
                </a:solidFill>
                <a:effectLst/>
                <a:latin typeface="+mn-lt"/>
                <a:ea typeface="+mn-ea"/>
                <a:cs typeface="+mn-cs"/>
              </a:rPr>
              <a:t>•So the games instill fear.</a:t>
            </a:r>
          </a:p>
          <a:p>
            <a:r>
              <a:rPr lang="en-US" sz="1200" b="0" i="0" kern="1200" dirty="0" smtClean="0">
                <a:solidFill>
                  <a:schemeClr val="tx1"/>
                </a:solidFill>
                <a:effectLst/>
                <a:latin typeface="+mn-lt"/>
                <a:ea typeface="+mn-ea"/>
                <a:cs typeface="+mn-cs"/>
              </a:rPr>
              <a:t>•Last mention, about reality TV implications, as Dennis will talk about.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1C60CAA-4BD9-454D-9407-45CF927B1116}" type="slidenum">
              <a:rPr lang="en-US" smtClean="0"/>
              <a:t>15</a:t>
            </a:fld>
            <a:endParaRPr lang="en-US"/>
          </a:p>
        </p:txBody>
      </p:sp>
    </p:spTree>
    <p:extLst>
      <p:ext uri="{BB962C8B-B14F-4D97-AF65-F5344CB8AC3E}">
        <p14:creationId xmlns:p14="http://schemas.microsoft.com/office/powerpoint/2010/main" val="3942063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Dennis talks: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North Korea censoring</a:t>
            </a:r>
            <a:r>
              <a:rPr lang="en-US" baseline="0" dirty="0" smtClean="0">
                <a:solidFill>
                  <a:schemeClr val="bg1"/>
                </a:solidFill>
              </a:rPr>
              <a:t> content. </a:t>
            </a: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This brings us to our third and final overall conclusion: the media distorts reality. </a:t>
            </a:r>
            <a:r>
              <a:rPr lang="en-US" sz="1200" b="0" i="0" u="none" strike="noStrike" kern="1200" dirty="0" smtClean="0">
                <a:solidFill>
                  <a:schemeClr val="tx1"/>
                </a:solidFill>
                <a:effectLst/>
                <a:latin typeface="+mn-lt"/>
                <a:ea typeface="+mn-ea"/>
                <a:cs typeface="+mn-cs"/>
              </a:rPr>
              <a:t>We </a:t>
            </a:r>
            <a:r>
              <a:rPr lang="en-US" sz="1200" b="0" i="0" u="none" strike="noStrike" kern="1200" dirty="0" smtClean="0">
                <a:solidFill>
                  <a:schemeClr val="tx1"/>
                </a:solidFill>
                <a:effectLst/>
                <a:latin typeface="+mn-lt"/>
                <a:ea typeface="+mn-ea"/>
                <a:cs typeface="+mn-cs"/>
              </a:rPr>
              <a:t>argue that the media utilizes and manipulates technology to induce false perceptions of reality in</a:t>
            </a:r>
            <a:r>
              <a:rPr lang="en-US" sz="1200" b="0" i="0" u="none" strike="noStrike" kern="1200" baseline="0" dirty="0" smtClean="0">
                <a:solidFill>
                  <a:schemeClr val="tx1"/>
                </a:solidFill>
                <a:effectLst/>
                <a:latin typeface="+mn-lt"/>
                <a:ea typeface="+mn-ea"/>
                <a:cs typeface="+mn-cs"/>
              </a:rPr>
              <a:t> the watchers.</a:t>
            </a:r>
            <a:endParaRPr lang="en-US" sz="1200" b="0" i="0" u="none" strike="noStrike" kern="1200" dirty="0" smtClean="0">
              <a:solidFill>
                <a:schemeClr val="tx1"/>
              </a:solidFill>
              <a:effectLst/>
              <a:latin typeface="+mn-lt"/>
              <a:ea typeface="+mn-ea"/>
              <a:cs typeface="+mn-cs"/>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Firstly, one can see that there is a severe lack of media within the districts outside of  the events of The Hunger Games. Common forms of media such as television, radios, computer networks, and even newspapers are seen to be non-existent within the districts. This lack of media is a form of reality distortion. Events that happen in the capitol or other districts, that are not directly brought to district’s attention, are made to seem un-important.</a:t>
            </a:r>
            <a:r>
              <a:rPr lang="en-US" sz="1200" b="0" i="0" u="none" strike="noStrike" kern="1200" baseline="0" dirty="0" smtClean="0">
                <a:solidFill>
                  <a:schemeClr val="tx1"/>
                </a:solidFill>
                <a:effectLst/>
                <a:latin typeface="+mn-lt"/>
                <a:ea typeface="+mn-ea"/>
                <a:cs typeface="+mn-cs"/>
              </a:rPr>
              <a:t> When news is brought to the Districts, majorly pertaining to the games and the past uprising, it is distorted to reflect the views of the Capitol and President Snow. </a:t>
            </a:r>
            <a:r>
              <a:rPr lang="en-US" baseline="0" dirty="0" smtClean="0"/>
              <a:t>In the US today, the public receives information about the people in power through journalists and news reporters through various forms of media. One can argue that the media today often reports their news in a subjective way, and we must take it with a grain of salt, whether or not it was intentional [1</a:t>
            </a:r>
            <a:r>
              <a:rPr lang="en-US" baseline="0" dirty="0" smtClean="0"/>
              <a:t>]. In North Korea the government controls the media content in its entirety, therefore North Korea provides biased news content to create a false perception of reality in its citizens.</a:t>
            </a:r>
            <a:endParaRPr lang="en-US" baseline="0" dirty="0" smtClean="0"/>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In addition, the media uses The Hunger Game talk-show segment to distort the severity of the games themselves. The talk show-segment has each of the contestants talk about their likes and dislikes, views, and personalities in order to create a persona for the </a:t>
            </a:r>
            <a:r>
              <a:rPr lang="en-US" sz="1200" b="0" i="0" u="none" strike="noStrike" kern="1200" dirty="0" smtClean="0">
                <a:solidFill>
                  <a:schemeClr val="tx1"/>
                </a:solidFill>
                <a:effectLst/>
                <a:latin typeface="+mn-lt"/>
                <a:ea typeface="+mn-ea"/>
                <a:cs typeface="+mn-cs"/>
              </a:rPr>
              <a:t>audiences. The media </a:t>
            </a:r>
            <a:r>
              <a:rPr lang="en-US" sz="1200" b="0" i="0" u="none" strike="noStrike" kern="1200" dirty="0" smtClean="0">
                <a:solidFill>
                  <a:schemeClr val="tx1"/>
                </a:solidFill>
                <a:effectLst/>
                <a:latin typeface="+mn-lt"/>
                <a:ea typeface="+mn-ea"/>
                <a:cs typeface="+mn-cs"/>
              </a:rPr>
              <a:t>distorts this perception by thrusting these personas and false identities on these individuals and distracting the audience through entertainment. The media distorts the image of those in the games just relatable enough such that those in the capitol care just enough to invoke sponsorship and entertainment value, yet are still accepting that their death means little. They become desensitized</a:t>
            </a:r>
            <a:r>
              <a:rPr lang="en-US" sz="1200" b="0" i="0" u="none" strike="noStrike" kern="1200" baseline="0" dirty="0" smtClean="0">
                <a:solidFill>
                  <a:schemeClr val="tx1"/>
                </a:solidFill>
                <a:effectLst/>
                <a:latin typeface="+mn-lt"/>
                <a:ea typeface="+mn-ea"/>
                <a:cs typeface="+mn-cs"/>
              </a:rPr>
              <a:t> to the violence through the immersion of their technology and fall for the allure of entertainment by reality television [2</a:t>
            </a:r>
            <a:r>
              <a:rPr lang="en-US" sz="1200" b="0" i="0" u="none" strike="noStrike" kern="1200" baseline="0" dirty="0" smtClean="0">
                <a:solidFill>
                  <a:schemeClr val="tx1"/>
                </a:solidFill>
                <a:effectLst/>
                <a:latin typeface="+mn-lt"/>
                <a:ea typeface="+mn-ea"/>
                <a:cs typeface="+mn-cs"/>
              </a:rPr>
              <a:t>]. In our world reality TV shows </a:t>
            </a:r>
            <a:endParaRPr lang="en-US" sz="1200" b="0" i="0" u="none" strike="noStrike" kern="1200" dirty="0" smtClean="0">
              <a:solidFill>
                <a:schemeClr val="tx1"/>
              </a:solidFill>
              <a:effectLst/>
              <a:latin typeface="+mn-lt"/>
              <a:ea typeface="+mn-ea"/>
              <a:cs typeface="+mn-cs"/>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Finally, we can see the consequences of what happens when this distortion of reality is not maintained. When Hunger Games contestant Rue from District 11 dies suddenly, Katniss is shown on camera conducting a proper burial of Rue’s body. The distortion that the contestants lives' meant very little except to pay for the ‘sins’ of past rebellions was disrupted. This lead to District 11 rebelling against the Capitol’s control in their district. It can thus be said without this constant distortion of the games, the districts would more likely to disagree with the actions taken by the Capitol, the game makers, as well as the media.</a:t>
            </a:r>
            <a:r>
              <a:rPr lang="en-US" sz="1200" b="0" i="0" u="none" strike="noStrike" kern="1200" baseline="0" dirty="0" smtClean="0">
                <a:solidFill>
                  <a:schemeClr val="tx1"/>
                </a:solidFill>
                <a:effectLst/>
                <a:latin typeface="+mn-lt"/>
                <a:ea typeface="+mn-ea"/>
                <a:cs typeface="+mn-cs"/>
              </a:rPr>
              <a:t>  Thus, looking at these three main points, one can see that exposure to this virtual entertainment media attempts to distance the audiences from the true reality they reside.</a:t>
            </a:r>
            <a:endParaRPr lang="en-US" baseline="0" dirty="0" smtClean="0"/>
          </a:p>
          <a:p>
            <a:endParaRPr lang="en-US" baseline="0" dirty="0" smtClean="0"/>
          </a:p>
          <a:p>
            <a:endParaRPr lang="en-US" baseline="0" dirty="0" smtClean="0"/>
          </a:p>
          <a:p>
            <a:r>
              <a:rPr lang="en-US" baseline="0" dirty="0" smtClean="0"/>
              <a:t>[1] http://lup.lub.lu.se/luur/download?func=downloadFile&amp;recordOId=2302969&amp;fileOId=2302977</a:t>
            </a:r>
          </a:p>
          <a:p>
            <a:r>
              <a:rPr lang="en-US" baseline="0" dirty="0" smtClean="0"/>
              <a:t>[2] http://go.galegroup.com.ezproxy.wpi.edu/ps/retrieve.do?sort=RELEVANCE&amp;inPS=true&amp;prodId=LitRC&amp;userGroupName=mlin_c_worpoly&amp;tabID=T001&amp;searchId=R1&amp;resultListType=RESULT_LIST&amp;contentSegment=&amp;searchType=BasicSearchForm&amp;currentPosition=1&amp;contentSet=GALE%7CH1100117210&amp;&amp;docId=GALE%7CH1100117210&amp;docType=GALE&amp;role=LitRC</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1C60CAA-4BD9-454D-9407-45CF927B1116}" type="slidenum">
              <a:rPr lang="en-US" smtClean="0"/>
              <a:t>16</a:t>
            </a:fld>
            <a:endParaRPr lang="en-US"/>
          </a:p>
        </p:txBody>
      </p:sp>
    </p:spTree>
    <p:extLst>
      <p:ext uri="{BB962C8B-B14F-4D97-AF65-F5344CB8AC3E}">
        <p14:creationId xmlns:p14="http://schemas.microsoft.com/office/powerpoint/2010/main" val="373351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Dennis talks:</a:t>
            </a:r>
          </a:p>
          <a:p>
            <a:endParaRPr lang="en-US" dirty="0" smtClean="0"/>
          </a:p>
          <a:p>
            <a:r>
              <a:rPr lang="en-US" dirty="0" smtClean="0"/>
              <a:t>In summary, we concluded</a:t>
            </a:r>
            <a:r>
              <a:rPr lang="en-US" baseline="0" dirty="0" smtClean="0"/>
              <a:t> that the technological control the Capitol has over its Districts may be on its way to our society. </a:t>
            </a:r>
          </a:p>
          <a:p>
            <a:endParaRPr lang="en-US" baseline="0" dirty="0" smtClean="0"/>
          </a:p>
          <a:p>
            <a:r>
              <a:rPr lang="en-US" baseline="0" dirty="0" smtClean="0"/>
              <a:t>We argued this through the lenses of technological segregation between the Capitol and the Districts, the governments use of the games and the tech in it to install fear in its people, as well as the fact that when a government of single entity has control over the media, facts and perception becomes distorted.</a:t>
            </a:r>
          </a:p>
          <a:p>
            <a:r>
              <a:rPr lang="en-US" baseline="0" dirty="0" smtClean="0"/>
              <a:t>	</a:t>
            </a:r>
            <a:endParaRPr lang="en-US" dirty="0" smtClean="0"/>
          </a:p>
          <a:p>
            <a:endParaRPr lang="en-US" dirty="0" smtClean="0"/>
          </a:p>
          <a:p>
            <a:r>
              <a:rPr lang="en-US" dirty="0" smtClean="0"/>
              <a:t>This</a:t>
            </a:r>
            <a:r>
              <a:rPr lang="en-US" baseline="0" dirty="0" smtClean="0"/>
              <a:t> concludes our presentation. Are there any questions, comments, or concerns?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1C60CAA-4BD9-454D-9407-45CF927B111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47265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 will</a:t>
            </a:r>
            <a:r>
              <a:rPr lang="en-US" baseline="0" dirty="0" smtClean="0"/>
              <a:t> be shown here. All references that will be used for this PowerPoint are currently in out Website under </a:t>
            </a:r>
            <a:r>
              <a:rPr lang="en-US" baseline="0" smtClean="0"/>
              <a:t>the references tab.</a:t>
            </a:r>
            <a:endParaRPr lang="en-US" dirty="0"/>
          </a:p>
        </p:txBody>
      </p:sp>
      <p:sp>
        <p:nvSpPr>
          <p:cNvPr id="4" name="Slide Number Placeholder 3"/>
          <p:cNvSpPr>
            <a:spLocks noGrp="1"/>
          </p:cNvSpPr>
          <p:nvPr>
            <p:ph type="sldNum" sz="quarter" idx="10"/>
          </p:nvPr>
        </p:nvSpPr>
        <p:spPr/>
        <p:txBody>
          <a:bodyPr/>
          <a:lstStyle/>
          <a:p>
            <a:fld id="{D1C60CAA-4BD9-454D-9407-45CF927B1116}" type="slidenum">
              <a:rPr lang="en-US" smtClean="0"/>
              <a:t>18</a:t>
            </a:fld>
            <a:endParaRPr lang="en-US"/>
          </a:p>
        </p:txBody>
      </p:sp>
    </p:spTree>
    <p:extLst>
      <p:ext uri="{BB962C8B-B14F-4D97-AF65-F5344CB8AC3E}">
        <p14:creationId xmlns:p14="http://schemas.microsoft.com/office/powerpoint/2010/main" val="70211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Outline of our presentation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plot summary will go through the basic world of the movie and how the story unfolds.</a:t>
            </a:r>
          </a:p>
          <a:p>
            <a:pPr marL="171450" indent="-171450">
              <a:buFont typeface="Arial" panose="020B0604020202020204" pitchFamily="34" charset="0"/>
              <a:buChar char="•"/>
            </a:pPr>
            <a:r>
              <a:rPr lang="en-US" baseline="0" dirty="0" smtClean="0"/>
              <a:t>The technologies will outline the most important technologies in the film and their real life counterparts </a:t>
            </a:r>
          </a:p>
          <a:p>
            <a:pPr marL="171450" indent="-171450">
              <a:buFont typeface="Arial" panose="020B0604020202020204" pitchFamily="34" charset="0"/>
              <a:buChar char="•"/>
            </a:pPr>
            <a:r>
              <a:rPr lang="en-US" baseline="0" dirty="0" smtClean="0"/>
              <a:t>Both of the above will be referenced in our arguments.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1C60CAA-4BD9-454D-9407-45CF927B1116}" type="slidenum">
              <a:rPr lang="en-US" smtClean="0"/>
              <a:t>2</a:t>
            </a:fld>
            <a:endParaRPr lang="en-US"/>
          </a:p>
        </p:txBody>
      </p:sp>
    </p:spTree>
    <p:extLst>
      <p:ext uri="{BB962C8B-B14F-4D97-AF65-F5344CB8AC3E}">
        <p14:creationId xmlns:p14="http://schemas.microsoft.com/office/powerpoint/2010/main" val="166272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Nick will talk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Prior to the first movie, an uprising took place where various districts tried to rebel against the Capitol. Because of this rebellion, the Capitol instated what is known as the Hunger Games. This event was created to remind each tribute of the failed uprising and a way to make each District know that they had a price to pay because of it. The Game Maker spins the games as a way to bring everyone together.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Note They are called The Hunger Games most likely because when an individual requests food from the District, their name gets added another time to the bowl for the reaping</a:t>
            </a:r>
          </a:p>
        </p:txBody>
      </p:sp>
      <p:sp>
        <p:nvSpPr>
          <p:cNvPr id="4" name="Slide Number Placeholder 3"/>
          <p:cNvSpPr>
            <a:spLocks noGrp="1"/>
          </p:cNvSpPr>
          <p:nvPr>
            <p:ph type="sldNum" sz="quarter" idx="10"/>
          </p:nvPr>
        </p:nvSpPr>
        <p:spPr/>
        <p:txBody>
          <a:bodyPr/>
          <a:lstStyle/>
          <a:p>
            <a:fld id="{D1C60CAA-4BD9-454D-9407-45CF927B1116}" type="slidenum">
              <a:rPr lang="en-US" smtClean="0"/>
              <a:t>3</a:t>
            </a:fld>
            <a:endParaRPr lang="en-US"/>
          </a:p>
        </p:txBody>
      </p:sp>
    </p:spTree>
    <p:extLst>
      <p:ext uri="{BB962C8B-B14F-4D97-AF65-F5344CB8AC3E}">
        <p14:creationId xmlns:p14="http://schemas.microsoft.com/office/powerpoint/2010/main" val="2509646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Nick will talk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Actually mention Katniss and </a:t>
            </a:r>
            <a:r>
              <a:rPr lang="en-US" baseline="0" dirty="0" err="1" smtClean="0"/>
              <a:t>Peeta</a:t>
            </a:r>
            <a:r>
              <a:rPr lang="en-US" baseline="0" dirty="0" smtClean="0"/>
              <a:t> and how they are chosen from District 12</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Each year, the Hunger Games takes place and consists of 24 people. One boy and one girl from each District. Everyone in a District shows up to a part of the district and is registered, and someone from the Capital randomly chooses, from a pile of names, two tributes to enter the games. The people eligible to enter the games are those aged between 12 and 18 and every year you are alive, your name gets added again to the list of possible tributes. When Katniss’ younger sister Prim is chosen, Katniss volunteers to take her place. The boy chosen from this district, district 12, is </a:t>
            </a:r>
            <a:r>
              <a:rPr lang="en-US" baseline="0" dirty="0" err="1" smtClean="0"/>
              <a:t>Peeta</a:t>
            </a:r>
            <a:r>
              <a:rPr lang="en-US" baseline="0" dirty="0" smtClean="0"/>
              <a:t>. </a:t>
            </a:r>
          </a:p>
        </p:txBody>
      </p:sp>
      <p:sp>
        <p:nvSpPr>
          <p:cNvPr id="4" name="Slide Number Placeholder 3"/>
          <p:cNvSpPr>
            <a:spLocks noGrp="1"/>
          </p:cNvSpPr>
          <p:nvPr>
            <p:ph type="sldNum" sz="quarter" idx="10"/>
          </p:nvPr>
        </p:nvSpPr>
        <p:spPr/>
        <p:txBody>
          <a:bodyPr/>
          <a:lstStyle/>
          <a:p>
            <a:fld id="{D1C60CAA-4BD9-454D-9407-45CF927B1116}" type="slidenum">
              <a:rPr lang="en-US" smtClean="0"/>
              <a:t>4</a:t>
            </a:fld>
            <a:endParaRPr lang="en-US"/>
          </a:p>
        </p:txBody>
      </p:sp>
    </p:spTree>
    <p:extLst>
      <p:ext uri="{BB962C8B-B14F-4D97-AF65-F5344CB8AC3E}">
        <p14:creationId xmlns:p14="http://schemas.microsoft.com/office/powerpoint/2010/main" val="54097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Nick will talk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After being chosen, the tributes are sent to the Capital where they begin training and showing off their skills and talents. For Katniss this is her bow and arrow skills. Some Districts, like district 1, train their people to participate in the hunger games and have two people volunteer. This shows how prepared some Districts are and ow proud they are of their representatives. This also shows how winning the hunger games may bring pride to the winning District.  </a:t>
            </a:r>
          </a:p>
          <a:p>
            <a:pPr marL="171450" indent="-171450">
              <a:buFont typeface="Arial" panose="020B0604020202020204" pitchFamily="34" charset="0"/>
              <a:buChar char="•"/>
            </a:pPr>
            <a:r>
              <a:rPr lang="en-US" baseline="0" dirty="0" smtClean="0"/>
              <a:t>It is here where each tribute receives a score based on their talents. This score ultimately helps the tributes obtain sponsors who will send the tributes supplies during the games. Katniss receives a the highest score, of 11 out of 12,  by shooting an arrow into the spectators room and hitting an apple into the wall. </a:t>
            </a:r>
          </a:p>
        </p:txBody>
      </p:sp>
      <p:sp>
        <p:nvSpPr>
          <p:cNvPr id="4" name="Slide Number Placeholder 3"/>
          <p:cNvSpPr>
            <a:spLocks noGrp="1"/>
          </p:cNvSpPr>
          <p:nvPr>
            <p:ph type="sldNum" sz="quarter" idx="10"/>
          </p:nvPr>
        </p:nvSpPr>
        <p:spPr/>
        <p:txBody>
          <a:bodyPr/>
          <a:lstStyle/>
          <a:p>
            <a:fld id="{D1C60CAA-4BD9-454D-9407-45CF927B1116}" type="slidenum">
              <a:rPr lang="en-US" smtClean="0"/>
              <a:t>5</a:t>
            </a:fld>
            <a:endParaRPr lang="en-US"/>
          </a:p>
        </p:txBody>
      </p:sp>
    </p:spTree>
    <p:extLst>
      <p:ext uri="{BB962C8B-B14F-4D97-AF65-F5344CB8AC3E}">
        <p14:creationId xmlns:p14="http://schemas.microsoft.com/office/powerpoint/2010/main" val="1906819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Nick will talk</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During the games, the goal is to be the last man standing. Therefore, 23 people are supposed to either die or be killed. This event is broadcast to the citizens of the Districts as well as the Capital members. It takes place inside a domed arena in which the Game Maker and his subordinates have complete control. They can manipulate the environment and watch every player. Katniss and </a:t>
            </a:r>
            <a:r>
              <a:rPr lang="en-US" baseline="0" dirty="0" err="1" smtClean="0"/>
              <a:t>Peeta</a:t>
            </a:r>
            <a:r>
              <a:rPr lang="en-US" baseline="0" dirty="0" smtClean="0"/>
              <a:t> struggle to both simply survive and become the last person standing. </a:t>
            </a:r>
          </a:p>
        </p:txBody>
      </p:sp>
      <p:sp>
        <p:nvSpPr>
          <p:cNvPr id="4" name="Slide Number Placeholder 3"/>
          <p:cNvSpPr>
            <a:spLocks noGrp="1"/>
          </p:cNvSpPr>
          <p:nvPr>
            <p:ph type="sldNum" sz="quarter" idx="10"/>
          </p:nvPr>
        </p:nvSpPr>
        <p:spPr/>
        <p:txBody>
          <a:bodyPr/>
          <a:lstStyle/>
          <a:p>
            <a:fld id="{D1C60CAA-4BD9-454D-9407-45CF927B1116}" type="slidenum">
              <a:rPr lang="en-US" smtClean="0"/>
              <a:t>6</a:t>
            </a:fld>
            <a:endParaRPr lang="en-US"/>
          </a:p>
        </p:txBody>
      </p:sp>
    </p:spTree>
    <p:extLst>
      <p:ext uri="{BB962C8B-B14F-4D97-AF65-F5344CB8AC3E}">
        <p14:creationId xmlns:p14="http://schemas.microsoft.com/office/powerpoint/2010/main" val="83483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Nick will talk</a:t>
            </a:r>
          </a:p>
          <a:p>
            <a:pPr marL="171450" indent="-171450">
              <a:buFont typeface="Arial" panose="020B0604020202020204" pitchFamily="34" charset="0"/>
              <a:buChar char="•"/>
            </a:pPr>
            <a:endParaRPr lang="en-US" baseline="0" dirty="0" smtClean="0"/>
          </a:p>
          <a:p>
            <a:r>
              <a:rPr lang="en-US" baseline="0" dirty="0" smtClean="0"/>
              <a:t>After Katniss and </a:t>
            </a:r>
            <a:r>
              <a:rPr lang="en-US" baseline="0" dirty="0" err="1" smtClean="0"/>
              <a:t>Peeta</a:t>
            </a:r>
            <a:r>
              <a:rPr lang="en-US" baseline="0" dirty="0" smtClean="0"/>
              <a:t> are the last two alive, they threaten to commit a double suicide so that the games will have no winner. The game maker then decides that it is in the Capitals’ best interest to allow two winners and declares the games over. They ultimately return to their Districts where Katniss is reunited with her younger sister Prim and her mother. </a:t>
            </a:r>
          </a:p>
          <a:p>
            <a:endParaRPr lang="en-US" dirty="0"/>
          </a:p>
        </p:txBody>
      </p:sp>
      <p:sp>
        <p:nvSpPr>
          <p:cNvPr id="4" name="Slide Number Placeholder 3"/>
          <p:cNvSpPr>
            <a:spLocks noGrp="1"/>
          </p:cNvSpPr>
          <p:nvPr>
            <p:ph type="sldNum" sz="quarter" idx="10"/>
          </p:nvPr>
        </p:nvSpPr>
        <p:spPr/>
        <p:txBody>
          <a:bodyPr/>
          <a:lstStyle/>
          <a:p>
            <a:fld id="{D1C60CAA-4BD9-454D-9407-45CF927B1116}" type="slidenum">
              <a:rPr lang="en-US" smtClean="0"/>
              <a:t>7</a:t>
            </a:fld>
            <a:endParaRPr lang="en-US"/>
          </a:p>
        </p:txBody>
      </p:sp>
    </p:spTree>
    <p:extLst>
      <p:ext uri="{BB962C8B-B14F-4D97-AF65-F5344CB8AC3E}">
        <p14:creationId xmlns:p14="http://schemas.microsoft.com/office/powerpoint/2010/main" val="2343981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Nick will talk</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Brief explanation of each tech</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Projector screens in each district to show the citizens content that the Capitol wishes</a:t>
            </a:r>
          </a:p>
          <a:p>
            <a:pPr marL="628650" lvl="1" indent="-171450">
              <a:buFont typeface="Arial" panose="020B0604020202020204" pitchFamily="34" charset="0"/>
              <a:buChar char="•"/>
            </a:pPr>
            <a:r>
              <a:rPr lang="en-US" baseline="0" dirty="0" smtClean="0"/>
              <a:t>We have projector screens and television sets around the world, easy comparison there</a:t>
            </a:r>
          </a:p>
          <a:p>
            <a:pPr marL="171450" lvl="0" indent="-171450">
              <a:buFont typeface="Arial" panose="020B0604020202020204" pitchFamily="34" charset="0"/>
              <a:buChar char="•"/>
            </a:pPr>
            <a:r>
              <a:rPr lang="en-US" baseline="0" dirty="0" smtClean="0"/>
              <a:t>Blood Scanner is used to identify each tribute as they enter the reaping. This presumably uses DNA Scanning</a:t>
            </a:r>
          </a:p>
          <a:p>
            <a:pPr marL="628650" lvl="1" indent="-171450">
              <a:buFont typeface="Arial" panose="020B0604020202020204" pitchFamily="34" charset="0"/>
              <a:buChar char="•"/>
            </a:pPr>
            <a:r>
              <a:rPr lang="en-US" baseline="0" dirty="0" smtClean="0"/>
              <a:t>The USA has CODIS, Combined DNA Index System which is a national DNA database housing the DNA of convicted criminals</a:t>
            </a:r>
          </a:p>
          <a:p>
            <a:pPr marL="628650" lvl="1" indent="-171450">
              <a:buFont typeface="Arial" panose="020B0604020202020204" pitchFamily="34" charset="0"/>
              <a:buChar char="•"/>
            </a:pPr>
            <a:r>
              <a:rPr lang="en-US" baseline="0" dirty="0" smtClean="0"/>
              <a:t>We use blood samples to obtain a persons identity through DNA and put them into the database. </a:t>
            </a:r>
          </a:p>
          <a:p>
            <a:pPr marL="457200" lvl="1" indent="0">
              <a:buFont typeface="Arial" panose="020B0604020202020204" pitchFamily="34" charset="0"/>
              <a:buNone/>
            </a:pPr>
            <a:endParaRPr lang="en-US" baseline="0" dirty="0" smtClean="0"/>
          </a:p>
          <a:p>
            <a:pPr marL="457200" lvl="1" indent="0">
              <a:buFont typeface="Arial" panose="020B0604020202020204" pitchFamily="34" charset="0"/>
              <a:buNone/>
            </a:pPr>
            <a:endParaRPr lang="en-US" baseline="0" dirty="0" smtClean="0"/>
          </a:p>
          <a:p>
            <a:pPr marL="457200" lvl="1" indent="0">
              <a:buFont typeface="Arial" panose="020B0604020202020204" pitchFamily="34" charset="0"/>
              <a:buNone/>
            </a:pPr>
            <a:r>
              <a:rPr lang="en-US" baseline="0" dirty="0" smtClean="0"/>
              <a:t>Sources: http://www.wicked-gadgets.com/wp-content/uploads/2014/09/Outdoor-movie-screen.jpg</a:t>
            </a:r>
          </a:p>
          <a:p>
            <a:pPr marL="457200" lvl="1" indent="0">
              <a:buFont typeface="Arial" panose="020B0604020202020204" pitchFamily="34" charset="0"/>
              <a:buNone/>
            </a:pPr>
            <a:r>
              <a:rPr lang="en-US" baseline="0" dirty="0" smtClean="0"/>
              <a:t>https://www.fbi.gov/news/stories/2011/november/dna_112311/image/codis-seal</a:t>
            </a:r>
          </a:p>
          <a:p>
            <a:pPr marL="457200" lvl="1"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D1C60CAA-4BD9-454D-9407-45CF927B1116}" type="slidenum">
              <a:rPr lang="en-US" smtClean="0"/>
              <a:t>8</a:t>
            </a:fld>
            <a:endParaRPr lang="en-US"/>
          </a:p>
        </p:txBody>
      </p:sp>
    </p:spTree>
    <p:extLst>
      <p:ext uri="{BB962C8B-B14F-4D97-AF65-F5344CB8AC3E}">
        <p14:creationId xmlns:p14="http://schemas.microsoft.com/office/powerpoint/2010/main" val="3167372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Nick will talk</a:t>
            </a:r>
          </a:p>
          <a:p>
            <a:pPr marL="0" indent="0">
              <a:buFont typeface="Arial" panose="020B0604020202020204" pitchFamily="34" charset="0"/>
              <a:buNone/>
            </a:pPr>
            <a:endParaRPr lang="en-US" baseline="0" dirty="0" smtClean="0"/>
          </a:p>
          <a:p>
            <a:pPr marL="171450" lvl="0" indent="-171450">
              <a:buFont typeface="Arial" panose="020B0604020202020204" pitchFamily="34" charset="0"/>
              <a:buChar char="•"/>
            </a:pPr>
            <a:r>
              <a:rPr lang="en-US" baseline="0" dirty="0" smtClean="0"/>
              <a:t>Surveillance cameras in the Game. Katniss finds a camera in a tree that zooms in on her. This footage is used to relay back to the Capital and ultimately the projector screens in the District for entertainment purposes</a:t>
            </a:r>
          </a:p>
          <a:p>
            <a:pPr marL="628650" lvl="1" indent="-171450">
              <a:buFont typeface="Arial" panose="020B0604020202020204" pitchFamily="34" charset="0"/>
              <a:buChar char="•"/>
            </a:pPr>
            <a:r>
              <a:rPr lang="en-US" baseline="0" dirty="0" smtClean="0"/>
              <a:t>We have surveillance cameras. Can talk about both CCTVs that exist in cities/traffic lights as well as reality shows and their popularity</a:t>
            </a:r>
          </a:p>
          <a:p>
            <a:pPr marL="628650" lvl="1" indent="-171450">
              <a:buFont typeface="Arial" panose="020B0604020202020204" pitchFamily="34" charset="0"/>
              <a:buChar char="•"/>
            </a:pPr>
            <a:r>
              <a:rPr lang="en-US" baseline="0" dirty="0" smtClean="0"/>
              <a:t>The final episode of the first season of Survivor gained over 51 million viewers!</a:t>
            </a:r>
          </a:p>
          <a:p>
            <a:pPr marL="171450" lvl="0" indent="-171450">
              <a:buFont typeface="Arial" panose="020B0604020202020204" pitchFamily="34" charset="0"/>
              <a:buChar char="•"/>
            </a:pPr>
            <a:r>
              <a:rPr lang="en-US" baseline="0" dirty="0" smtClean="0"/>
              <a:t>High speed trains are used for the Capitol members and tributes to easily transport to different locations. Not available to the District citizens</a:t>
            </a:r>
          </a:p>
          <a:p>
            <a:pPr marL="628650" lvl="1" indent="-171450">
              <a:buFont typeface="Arial" panose="020B0604020202020204" pitchFamily="34" charset="0"/>
              <a:buChar char="•"/>
            </a:pPr>
            <a:r>
              <a:rPr lang="en-US" baseline="0" dirty="0" smtClean="0"/>
              <a:t>Europe has a lot of High Speed trains. The AGV </a:t>
            </a:r>
            <a:r>
              <a:rPr lang="en-US" baseline="0" dirty="0" err="1" smtClean="0"/>
              <a:t>Italo</a:t>
            </a:r>
            <a:r>
              <a:rPr lang="en-US" baseline="0" dirty="0" smtClean="0"/>
              <a:t> has an operational speed of 360kmph</a:t>
            </a:r>
          </a:p>
          <a:p>
            <a:pPr marL="171450" lvl="0" indent="-171450">
              <a:buFont typeface="Arial" panose="020B0604020202020204" pitchFamily="34" charset="0"/>
              <a:buChar char="•"/>
            </a:pPr>
            <a:r>
              <a:rPr lang="en-US" baseline="0" dirty="0" smtClean="0"/>
              <a:t>Air ship carriers are also used for transportation. This is a spaceship like vehicle flying in our atmosphere </a:t>
            </a:r>
          </a:p>
          <a:p>
            <a:pPr marL="457200" lvl="1" indent="0">
              <a:buFont typeface="Arial" panose="020B0604020202020204" pitchFamily="34" charset="0"/>
              <a:buNone/>
            </a:pPr>
            <a:endParaRPr lang="en-US" baseline="0" dirty="0" smtClean="0"/>
          </a:p>
          <a:p>
            <a:pPr marL="457200" lvl="1" indent="0">
              <a:buFont typeface="Arial" panose="020B0604020202020204" pitchFamily="34" charset="0"/>
              <a:buNone/>
            </a:pPr>
            <a:r>
              <a:rPr lang="en-US" baseline="0" dirty="0" smtClean="0"/>
              <a:t>Sources: https://upload.wikimedia.org/wikipedia/commons/a/a1/Three_Surveillance_cameras.jpg</a:t>
            </a:r>
          </a:p>
          <a:p>
            <a:pPr marL="457200" lvl="1" indent="0">
              <a:buFont typeface="Arial" panose="020B0604020202020204" pitchFamily="34" charset="0"/>
              <a:buNone/>
            </a:pPr>
            <a:r>
              <a:rPr lang="en-US" baseline="0" dirty="0" smtClean="0"/>
              <a:t>https://upload.wikimedia.org/wikipedia/commons/9/91/AGV_.italo_Napoli_side_view.JPG</a:t>
            </a:r>
          </a:p>
          <a:p>
            <a:pPr marL="457200" lvl="1" indent="0">
              <a:buFont typeface="Arial" panose="020B0604020202020204" pitchFamily="34" charset="0"/>
              <a:buNone/>
            </a:pPr>
            <a:r>
              <a:rPr lang="en-US" baseline="0" dirty="0" smtClean="0"/>
              <a:t>https://en.wikipedia.org/wiki/List_of_Survivor_(U.S._TV_series)_episodes#Borneo_.28Season_1.2C_2000.29</a:t>
            </a:r>
          </a:p>
          <a:p>
            <a:pPr marL="457200" lvl="1"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D1C60CAA-4BD9-454D-9407-45CF927B1116}" type="slidenum">
              <a:rPr lang="en-US" smtClean="0"/>
              <a:t>9</a:t>
            </a:fld>
            <a:endParaRPr lang="en-US"/>
          </a:p>
        </p:txBody>
      </p:sp>
    </p:spTree>
    <p:extLst>
      <p:ext uri="{BB962C8B-B14F-4D97-AF65-F5344CB8AC3E}">
        <p14:creationId xmlns:p14="http://schemas.microsoft.com/office/powerpoint/2010/main" val="2829081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510DC2-BB7E-4D85-AEC0-21D4C99328E0}" type="datetime1">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1963287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C5C115-6435-4739-BC75-1ADF9D64B14A}" type="datetime1">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208428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F8039-E18B-4CC7-8BE9-F38D67EE0B47}" type="datetime1">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195421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8EEF08-0FE5-4D37-8E4F-66DEC0A8F1A3}" type="datetime1">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129229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479EC5-2AF7-4FB1-8B2A-8815293CD5FB}" type="datetime1">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159056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8DFAA-FA4C-46C2-9565-E8C8C14A26EE}" type="datetime1">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397238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DE61A8-F7A4-4045-854A-846CAE89C3A9}" type="datetime1">
              <a:rPr lang="en-US" smtClean="0"/>
              <a:t>10/9/2015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3228362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05AA0B-F5F4-43FF-B2B9-86B0D9FC073D}" type="datetime1">
              <a:rPr lang="en-US" smtClean="0"/>
              <a:t>10/9/2015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512501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50EFC-2231-4127-BDF4-BC0E05506771}" type="datetime1">
              <a:rPr lang="en-US" smtClean="0"/>
              <a:t>10/9/2015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151438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EFDCE0-A77C-4EBE-A9A4-DAB42CA663B1}" type="datetime1">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376788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2DF29-4D8F-4AD1-9DCC-5F5B8EE50CFD}" type="datetime1">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EA714-1568-405E-AC3C-A966C4BF8BCA}" type="slidenum">
              <a:rPr lang="en-US" smtClean="0"/>
              <a:t>‹#›</a:t>
            </a:fld>
            <a:endParaRPr lang="en-US"/>
          </a:p>
        </p:txBody>
      </p:sp>
    </p:spTree>
    <p:extLst>
      <p:ext uri="{BB962C8B-B14F-4D97-AF65-F5344CB8AC3E}">
        <p14:creationId xmlns:p14="http://schemas.microsoft.com/office/powerpoint/2010/main" val="2937133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F3B55-AE77-48AC-B253-E18BF7A76768}" type="datetime1">
              <a:rPr lang="en-US" smtClean="0"/>
              <a:t>10/9/2015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EA714-1568-405E-AC3C-A966C4BF8BCA}" type="slidenum">
              <a:rPr lang="en-US" smtClean="0"/>
              <a:t>‹#›</a:t>
            </a:fld>
            <a:endParaRPr lang="en-US"/>
          </a:p>
        </p:txBody>
      </p:sp>
    </p:spTree>
    <p:extLst>
      <p:ext uri="{BB962C8B-B14F-4D97-AF65-F5344CB8AC3E}">
        <p14:creationId xmlns:p14="http://schemas.microsoft.com/office/powerpoint/2010/main" val="2341935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imgsrv.1077theend.com/image/DbGraphic/201308/2606847.jpg" TargetMode="Externa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www.technobuffalo.com/wp-content/uploads/2015/05/Minecraft-HoloLens.jpg" TargetMode="Externa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i2.cdn.turner.com/cnn/2013/images/07/10/3d.printing.jpg"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www.fbi.gov/news/stories/2011/november/dna_112311/image/codis-seal" TargetMode="External"/><Relationship Id="rId3" Type="http://schemas.openxmlformats.org/officeDocument/2006/relationships/image" Target="../media/image8.png"/><Relationship Id="rId7" Type="http://schemas.openxmlformats.org/officeDocument/2006/relationships/hyperlink" Target="http://www.wicked-gadgets.com/wp-content/uploads/2014/09/Outdoor-movie-screen.jp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hyperlink" Target="https://upload.wikimedia.org/wikipedia/commons/9/91/AGV_.italo_Napoli_side_view.JPG" TargetMode="External"/><Relationship Id="rId3" Type="http://schemas.openxmlformats.org/officeDocument/2006/relationships/image" Target="../media/image12.png"/><Relationship Id="rId7" Type="http://schemas.openxmlformats.org/officeDocument/2006/relationships/hyperlink" Target="https://upload.wikimedia.org/wikipedia/commons/a/a1/Three_Surveillance_cameras.jp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The-Hunger-Games-Wallpaper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545" y="323272"/>
            <a:ext cx="9354127" cy="5426364"/>
          </a:xfrm>
          <a:prstGeom prst="rect">
            <a:avLst/>
          </a:prstGeom>
        </p:spPr>
      </p:pic>
      <p:sp>
        <p:nvSpPr>
          <p:cNvPr id="3" name="Subtitle 2"/>
          <p:cNvSpPr>
            <a:spLocks noGrp="1"/>
          </p:cNvSpPr>
          <p:nvPr>
            <p:ph type="subTitle" idx="1"/>
          </p:nvPr>
        </p:nvSpPr>
        <p:spPr>
          <a:xfrm>
            <a:off x="1467850" y="5702946"/>
            <a:ext cx="9144000" cy="912599"/>
          </a:xfrm>
        </p:spPr>
        <p:txBody>
          <a:bodyPr/>
          <a:lstStyle/>
          <a:p>
            <a:r>
              <a:rPr lang="en-US" dirty="0" smtClean="0">
                <a:solidFill>
                  <a:schemeClr val="bg1"/>
                </a:solidFill>
              </a:rPr>
              <a:t>Alex Shoop, Laura </a:t>
            </a:r>
            <a:r>
              <a:rPr lang="en-US" dirty="0" err="1" smtClean="0">
                <a:solidFill>
                  <a:schemeClr val="bg1"/>
                </a:solidFill>
              </a:rPr>
              <a:t>Antul</a:t>
            </a:r>
            <a:r>
              <a:rPr lang="en-US" dirty="0" smtClean="0">
                <a:solidFill>
                  <a:schemeClr val="bg1"/>
                </a:solidFill>
              </a:rPr>
              <a:t>, Nicholas Muesch, Dennis Silva</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8AFEA714-1568-405E-AC3C-A966C4BF8BCA}" type="slidenum">
              <a:rPr lang="en-US" smtClean="0"/>
              <a:t>1</a:t>
            </a:fld>
            <a:endParaRPr lang="en-US"/>
          </a:p>
        </p:txBody>
      </p:sp>
    </p:spTree>
    <p:extLst>
      <p:ext uri="{BB962C8B-B14F-4D97-AF65-F5344CB8AC3E}">
        <p14:creationId xmlns:p14="http://schemas.microsoft.com/office/powerpoint/2010/main" val="2157972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1336" y="329352"/>
            <a:ext cx="9144000" cy="947516"/>
          </a:xfrm>
        </p:spPr>
        <p:txBody>
          <a:bodyPr/>
          <a:lstStyle/>
          <a:p>
            <a:pPr algn="l"/>
            <a:r>
              <a:rPr lang="en-US" dirty="0" smtClean="0">
                <a:solidFill>
                  <a:schemeClr val="bg1"/>
                </a:solidFill>
              </a:rPr>
              <a:t>TECHNOLOGIES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8AFEA714-1568-405E-AC3C-A966C4BF8BCA}" type="slidenum">
              <a:rPr lang="en-US" smtClean="0"/>
              <a:t>10</a:t>
            </a:fld>
            <a:endParaRPr lang="en-US"/>
          </a:p>
        </p:txBody>
      </p:sp>
      <p:cxnSp>
        <p:nvCxnSpPr>
          <p:cNvPr id="11" name="Straight Connector 10"/>
          <p:cNvCxnSpPr/>
          <p:nvPr/>
        </p:nvCxnSpPr>
        <p:spPr>
          <a:xfrm>
            <a:off x="6469812" y="1276868"/>
            <a:ext cx="0" cy="507948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86" y="1535028"/>
            <a:ext cx="5576392" cy="41564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351" y="1535027"/>
            <a:ext cx="4975272" cy="4156401"/>
          </a:xfrm>
          <a:prstGeom prst="rect">
            <a:avLst/>
          </a:prstGeom>
        </p:spPr>
      </p:pic>
      <p:sp>
        <p:nvSpPr>
          <p:cNvPr id="7" name="TextBox 6"/>
          <p:cNvSpPr txBox="1"/>
          <p:nvPr/>
        </p:nvSpPr>
        <p:spPr>
          <a:xfrm>
            <a:off x="5247832" y="6343371"/>
            <a:ext cx="7533542" cy="715581"/>
          </a:xfrm>
          <a:prstGeom prst="rect">
            <a:avLst/>
          </a:prstGeom>
          <a:noFill/>
        </p:spPr>
        <p:txBody>
          <a:bodyPr wrap="square" rtlCol="0">
            <a:spAutoFit/>
          </a:bodyPr>
          <a:lstStyle/>
          <a:p>
            <a:pPr lvl="1"/>
            <a:r>
              <a:rPr lang="en-US" sz="1000" dirty="0">
                <a:solidFill>
                  <a:schemeClr val="bg1"/>
                </a:solidFill>
                <a:hlinkClick r:id="rId5"/>
              </a:rPr>
              <a:t>http://</a:t>
            </a:r>
            <a:r>
              <a:rPr lang="en-US" sz="1000" dirty="0" smtClean="0">
                <a:solidFill>
                  <a:schemeClr val="bg1"/>
                </a:solidFill>
                <a:hlinkClick r:id="rId5"/>
              </a:rPr>
              <a:t>imgsrv.1077theend.com/image/DbGraphic/201308/2606847.jpg</a:t>
            </a:r>
            <a:endParaRPr lang="en-US" sz="1000" dirty="0" smtClean="0">
              <a:solidFill>
                <a:schemeClr val="bg1"/>
              </a:solidFill>
            </a:endParaRPr>
          </a:p>
          <a:p>
            <a:pPr lvl="1"/>
            <a:endParaRPr lang="en-US" sz="1000" dirty="0">
              <a:solidFill>
                <a:schemeClr val="bg1"/>
              </a:solidFill>
            </a:endParaRPr>
          </a:p>
          <a:p>
            <a:pPr lvl="1"/>
            <a:endParaRPr lang="en-US" sz="1000" dirty="0">
              <a:solidFill>
                <a:schemeClr val="bg1"/>
              </a:solidFill>
            </a:endParaRPr>
          </a:p>
          <a:p>
            <a:pPr marL="0" lvl="1"/>
            <a:endParaRPr lang="en-US" sz="1050" dirty="0">
              <a:solidFill>
                <a:schemeClr val="bg1"/>
              </a:solidFill>
            </a:endParaRPr>
          </a:p>
        </p:txBody>
      </p:sp>
    </p:spTree>
    <p:extLst>
      <p:ext uri="{BB962C8B-B14F-4D97-AF65-F5344CB8AC3E}">
        <p14:creationId xmlns:p14="http://schemas.microsoft.com/office/powerpoint/2010/main" val="4150037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1336" y="329352"/>
            <a:ext cx="9144000" cy="947516"/>
          </a:xfrm>
        </p:spPr>
        <p:txBody>
          <a:bodyPr/>
          <a:lstStyle/>
          <a:p>
            <a:pPr algn="l"/>
            <a:r>
              <a:rPr lang="en-US" dirty="0" smtClean="0">
                <a:solidFill>
                  <a:schemeClr val="bg1"/>
                </a:solidFill>
              </a:rPr>
              <a:t>TECHNOLOGIES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8AFEA714-1568-405E-AC3C-A966C4BF8BCA}" type="slidenum">
              <a:rPr lang="en-US" smtClean="0"/>
              <a:t>11</a:t>
            </a:fld>
            <a:endParaRPr lang="en-US"/>
          </a:p>
        </p:txBody>
      </p:sp>
      <p:pic>
        <p:nvPicPr>
          <p:cNvPr id="9" name="Picture 8" descr="Screen Shot 2015-10-02 at 10.38.4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620" y="2008203"/>
            <a:ext cx="5374356" cy="3305840"/>
          </a:xfrm>
          <a:prstGeom prst="rect">
            <a:avLst/>
          </a:prstGeom>
        </p:spPr>
      </p:pic>
      <p:cxnSp>
        <p:nvCxnSpPr>
          <p:cNvPr id="11" name="Straight Connector 10"/>
          <p:cNvCxnSpPr/>
          <p:nvPr/>
        </p:nvCxnSpPr>
        <p:spPr>
          <a:xfrm>
            <a:off x="6469812" y="1276868"/>
            <a:ext cx="0" cy="507948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49" y="2008203"/>
            <a:ext cx="4670225" cy="3305840"/>
          </a:xfrm>
          <a:prstGeom prst="rect">
            <a:avLst/>
          </a:prstGeom>
        </p:spPr>
      </p:pic>
      <p:sp>
        <p:nvSpPr>
          <p:cNvPr id="7" name="TextBox 6"/>
          <p:cNvSpPr txBox="1"/>
          <p:nvPr/>
        </p:nvSpPr>
        <p:spPr>
          <a:xfrm>
            <a:off x="6411316" y="6075504"/>
            <a:ext cx="7533542" cy="561692"/>
          </a:xfrm>
          <a:prstGeom prst="rect">
            <a:avLst/>
          </a:prstGeom>
          <a:noFill/>
        </p:spPr>
        <p:txBody>
          <a:bodyPr wrap="square" rtlCol="0">
            <a:spAutoFit/>
          </a:bodyPr>
          <a:lstStyle/>
          <a:p>
            <a:pPr lvl="1"/>
            <a:r>
              <a:rPr lang="en-US" sz="1000" dirty="0">
                <a:solidFill>
                  <a:schemeClr val="bg1"/>
                </a:solidFill>
                <a:hlinkClick r:id="rId5"/>
              </a:rPr>
              <a:t>http://</a:t>
            </a:r>
            <a:r>
              <a:rPr lang="en-US" sz="1000" dirty="0" smtClean="0">
                <a:solidFill>
                  <a:schemeClr val="bg1"/>
                </a:solidFill>
                <a:hlinkClick r:id="rId5"/>
              </a:rPr>
              <a:t>www.technobuffalo.com/wp-content/uploads/2015/05/Minecraft-HoloLens.jpg</a:t>
            </a:r>
            <a:r>
              <a:rPr lang="en-US" sz="1000" dirty="0" smtClean="0">
                <a:solidFill>
                  <a:schemeClr val="bg1"/>
                </a:solidFill>
              </a:rPr>
              <a:t> </a:t>
            </a:r>
            <a:endParaRPr lang="en-US" sz="1000" dirty="0">
              <a:solidFill>
                <a:schemeClr val="bg1"/>
              </a:solidFill>
            </a:endParaRPr>
          </a:p>
          <a:p>
            <a:pPr lvl="1"/>
            <a:endParaRPr lang="en-US" sz="1000" dirty="0">
              <a:solidFill>
                <a:schemeClr val="bg1"/>
              </a:solidFill>
            </a:endParaRPr>
          </a:p>
          <a:p>
            <a:pPr marL="0" lvl="1"/>
            <a:endParaRPr lang="en-US" sz="1050" dirty="0">
              <a:solidFill>
                <a:schemeClr val="bg1"/>
              </a:solidFill>
            </a:endParaRPr>
          </a:p>
        </p:txBody>
      </p:sp>
    </p:spTree>
    <p:extLst>
      <p:ext uri="{BB962C8B-B14F-4D97-AF65-F5344CB8AC3E}">
        <p14:creationId xmlns:p14="http://schemas.microsoft.com/office/powerpoint/2010/main" val="292402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1336" y="329352"/>
            <a:ext cx="9144000" cy="947516"/>
          </a:xfrm>
        </p:spPr>
        <p:txBody>
          <a:bodyPr/>
          <a:lstStyle/>
          <a:p>
            <a:pPr algn="l"/>
            <a:r>
              <a:rPr lang="en-US" dirty="0" smtClean="0">
                <a:solidFill>
                  <a:schemeClr val="bg1"/>
                </a:solidFill>
              </a:rPr>
              <a:t>TECHNOLOGIES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8AFEA714-1568-405E-AC3C-A966C4BF8BCA}" type="slidenum">
              <a:rPr lang="en-US" smtClean="0"/>
              <a:t>12</a:t>
            </a:fld>
            <a:endParaRPr lang="en-US"/>
          </a:p>
        </p:txBody>
      </p:sp>
      <p:cxnSp>
        <p:nvCxnSpPr>
          <p:cNvPr id="11" name="Straight Connector 10"/>
          <p:cNvCxnSpPr/>
          <p:nvPr/>
        </p:nvCxnSpPr>
        <p:spPr>
          <a:xfrm>
            <a:off x="6469812" y="1276868"/>
            <a:ext cx="0" cy="507948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447" y="1964964"/>
            <a:ext cx="5048284" cy="3296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29" y="1844193"/>
            <a:ext cx="5302576" cy="3554006"/>
          </a:xfrm>
          <a:prstGeom prst="rect">
            <a:avLst/>
          </a:prstGeom>
        </p:spPr>
      </p:pic>
      <p:sp>
        <p:nvSpPr>
          <p:cNvPr id="7" name="TextBox 6"/>
          <p:cNvSpPr txBox="1"/>
          <p:nvPr/>
        </p:nvSpPr>
        <p:spPr>
          <a:xfrm>
            <a:off x="6775447" y="5949590"/>
            <a:ext cx="7533542" cy="561692"/>
          </a:xfrm>
          <a:prstGeom prst="rect">
            <a:avLst/>
          </a:prstGeom>
          <a:noFill/>
        </p:spPr>
        <p:txBody>
          <a:bodyPr wrap="square" rtlCol="0">
            <a:spAutoFit/>
          </a:bodyPr>
          <a:lstStyle/>
          <a:p>
            <a:pPr lvl="1"/>
            <a:r>
              <a:rPr lang="en-US" sz="1000" dirty="0">
                <a:solidFill>
                  <a:schemeClr val="bg1"/>
                </a:solidFill>
                <a:hlinkClick r:id="rId5"/>
              </a:rPr>
              <a:t>http://</a:t>
            </a:r>
            <a:r>
              <a:rPr lang="en-US" sz="1000" dirty="0" smtClean="0">
                <a:solidFill>
                  <a:schemeClr val="bg1"/>
                </a:solidFill>
                <a:hlinkClick r:id="rId5"/>
              </a:rPr>
              <a:t>i2.cdn.turner.com/cnn/2013/images/07/10/3d.printing.jpg</a:t>
            </a:r>
            <a:r>
              <a:rPr lang="en-US" sz="1000" dirty="0" smtClean="0">
                <a:solidFill>
                  <a:schemeClr val="bg1"/>
                </a:solidFill>
              </a:rPr>
              <a:t> </a:t>
            </a:r>
            <a:endParaRPr lang="en-US" sz="1000" dirty="0">
              <a:solidFill>
                <a:schemeClr val="bg1"/>
              </a:solidFill>
            </a:endParaRPr>
          </a:p>
          <a:p>
            <a:pPr lvl="1"/>
            <a:endParaRPr lang="en-US" sz="1000" dirty="0">
              <a:solidFill>
                <a:schemeClr val="bg1"/>
              </a:solidFill>
            </a:endParaRPr>
          </a:p>
          <a:p>
            <a:pPr marL="0" lvl="1"/>
            <a:endParaRPr lang="en-US" sz="1050" dirty="0">
              <a:solidFill>
                <a:schemeClr val="bg1"/>
              </a:solidFill>
            </a:endParaRPr>
          </a:p>
        </p:txBody>
      </p:sp>
    </p:spTree>
    <p:extLst>
      <p:ext uri="{BB962C8B-B14F-4D97-AF65-F5344CB8AC3E}">
        <p14:creationId xmlns:p14="http://schemas.microsoft.com/office/powerpoint/2010/main" val="1916892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3235" y="514233"/>
            <a:ext cx="9362366" cy="779309"/>
          </a:xfrm>
        </p:spPr>
        <p:txBody>
          <a:bodyPr>
            <a:normAutofit fontScale="90000"/>
          </a:bodyPr>
          <a:lstStyle/>
          <a:p>
            <a:pPr algn="l"/>
            <a:r>
              <a:rPr lang="en-US" dirty="0" smtClean="0">
                <a:solidFill>
                  <a:schemeClr val="bg1"/>
                </a:solidFill>
              </a:rPr>
              <a:t>Conclusion </a:t>
            </a:r>
            <a:r>
              <a:rPr lang="en-US" dirty="0" smtClean="0">
                <a:solidFill>
                  <a:schemeClr val="bg1"/>
                </a:solidFill>
              </a:rPr>
              <a:t>Summary</a:t>
            </a:r>
            <a:endParaRPr lang="en-US" dirty="0">
              <a:solidFill>
                <a:schemeClr val="bg1"/>
              </a:solidFill>
            </a:endParaRPr>
          </a:p>
        </p:txBody>
      </p:sp>
      <p:sp>
        <p:nvSpPr>
          <p:cNvPr id="5" name="Subtitle 2"/>
          <p:cNvSpPr txBox="1">
            <a:spLocks/>
          </p:cNvSpPr>
          <p:nvPr/>
        </p:nvSpPr>
        <p:spPr>
          <a:xfrm>
            <a:off x="666572" y="1832017"/>
            <a:ext cx="7138485" cy="42422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200" dirty="0" smtClean="0">
                <a:solidFill>
                  <a:schemeClr val="bg1"/>
                </a:solidFill>
              </a:rPr>
              <a:t>Our increasing reliance on technology puts us at a higher risk of being controlled</a:t>
            </a:r>
            <a:endParaRPr lang="en-US" sz="3200" dirty="0" smtClean="0">
              <a:solidFill>
                <a:schemeClr val="bg1"/>
              </a:solidFill>
            </a:endParaRPr>
          </a:p>
          <a:p>
            <a:pPr algn="l">
              <a:lnSpc>
                <a:spcPct val="100000"/>
              </a:lnSpc>
            </a:pPr>
            <a:r>
              <a:rPr lang="en-US" sz="3200" dirty="0" smtClean="0">
                <a:solidFill>
                  <a:schemeClr val="bg1"/>
                </a:solidFill>
              </a:rPr>
              <a:t>1. </a:t>
            </a:r>
            <a:r>
              <a:rPr lang="en-US" sz="3200" dirty="0" smtClean="0">
                <a:solidFill>
                  <a:schemeClr val="bg1"/>
                </a:solidFill>
              </a:rPr>
              <a:t>Technological segregation</a:t>
            </a:r>
          </a:p>
          <a:p>
            <a:pPr algn="l">
              <a:lnSpc>
                <a:spcPct val="100000"/>
              </a:lnSpc>
            </a:pPr>
            <a:r>
              <a:rPr lang="en-US" sz="3200" dirty="0" smtClean="0">
                <a:solidFill>
                  <a:schemeClr val="bg1"/>
                </a:solidFill>
              </a:rPr>
              <a:t>2. The games causing fear/harm</a:t>
            </a:r>
          </a:p>
          <a:p>
            <a:pPr algn="l">
              <a:lnSpc>
                <a:spcPct val="100000"/>
              </a:lnSpc>
            </a:pPr>
            <a:r>
              <a:rPr lang="en-US" sz="3200" dirty="0" smtClean="0">
                <a:solidFill>
                  <a:schemeClr val="bg1"/>
                </a:solidFill>
              </a:rPr>
              <a:t>3. Media </a:t>
            </a:r>
            <a:r>
              <a:rPr lang="en-US" sz="3200" dirty="0" smtClean="0">
                <a:solidFill>
                  <a:schemeClr val="bg1"/>
                </a:solidFill>
              </a:rPr>
              <a:t>distortion</a:t>
            </a:r>
          </a:p>
        </p:txBody>
      </p:sp>
      <p:sp>
        <p:nvSpPr>
          <p:cNvPr id="3" name="Slide Number Placeholder 2"/>
          <p:cNvSpPr>
            <a:spLocks noGrp="1"/>
          </p:cNvSpPr>
          <p:nvPr>
            <p:ph type="sldNum" sz="quarter" idx="12"/>
          </p:nvPr>
        </p:nvSpPr>
        <p:spPr/>
        <p:txBody>
          <a:bodyPr/>
          <a:lstStyle/>
          <a:p>
            <a:fld id="{8AFEA714-1568-405E-AC3C-A966C4BF8BCA}" type="slidenum">
              <a:rPr lang="en-US" smtClean="0"/>
              <a:t>13</a:t>
            </a:fld>
            <a:endParaRPr lang="en-US"/>
          </a:p>
        </p:txBody>
      </p:sp>
    </p:spTree>
    <p:extLst>
      <p:ext uri="{BB962C8B-B14F-4D97-AF65-F5344CB8AC3E}">
        <p14:creationId xmlns:p14="http://schemas.microsoft.com/office/powerpoint/2010/main" val="2129423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3235" y="213149"/>
            <a:ext cx="9144000" cy="940353"/>
          </a:xfrm>
        </p:spPr>
        <p:txBody>
          <a:bodyPr>
            <a:normAutofit/>
          </a:bodyPr>
          <a:lstStyle/>
          <a:p>
            <a:pPr algn="l"/>
            <a:r>
              <a:rPr lang="en-US" dirty="0" smtClean="0">
                <a:solidFill>
                  <a:schemeClr val="bg1"/>
                </a:solidFill>
              </a:rPr>
              <a:t>Technological Segregation</a:t>
            </a:r>
            <a:endParaRPr lang="en-US" dirty="0">
              <a:solidFill>
                <a:schemeClr val="bg1"/>
              </a:solidFill>
            </a:endParaRPr>
          </a:p>
        </p:txBody>
      </p:sp>
      <p:sp>
        <p:nvSpPr>
          <p:cNvPr id="5" name="Subtitle 2"/>
          <p:cNvSpPr txBox="1">
            <a:spLocks/>
          </p:cNvSpPr>
          <p:nvPr/>
        </p:nvSpPr>
        <p:spPr>
          <a:xfrm>
            <a:off x="740314" y="1832016"/>
            <a:ext cx="5988732" cy="36670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smtClean="0">
                <a:solidFill>
                  <a:schemeClr val="bg1"/>
                </a:solidFill>
              </a:rPr>
              <a:t>1. Government has access/uses:</a:t>
            </a:r>
          </a:p>
          <a:p>
            <a:pPr marL="803275" indent="-342900" algn="l">
              <a:buFont typeface="Arial" panose="020B0604020202020204" pitchFamily="34" charset="0"/>
              <a:buChar char="•"/>
            </a:pPr>
            <a:r>
              <a:rPr lang="en-US" sz="3200" dirty="0" smtClean="0">
                <a:solidFill>
                  <a:schemeClr val="bg1"/>
                </a:solidFill>
              </a:rPr>
              <a:t>Recording devices</a:t>
            </a:r>
          </a:p>
          <a:p>
            <a:pPr marL="803275" indent="-342900" algn="l">
              <a:buFont typeface="Arial" panose="020B0604020202020204" pitchFamily="34" charset="0"/>
              <a:buChar char="•"/>
            </a:pPr>
            <a:r>
              <a:rPr lang="en-US" sz="3200" dirty="0" smtClean="0">
                <a:solidFill>
                  <a:schemeClr val="bg1"/>
                </a:solidFill>
              </a:rPr>
              <a:t>District </a:t>
            </a:r>
            <a:r>
              <a:rPr lang="en-US" sz="3200" dirty="0" smtClean="0">
                <a:solidFill>
                  <a:schemeClr val="bg1"/>
                </a:solidFill>
              </a:rPr>
              <a:t>residents DNA</a:t>
            </a:r>
          </a:p>
          <a:p>
            <a:pPr marL="460375" algn="l"/>
            <a:endParaRPr lang="en-US" sz="3200" dirty="0" smtClean="0">
              <a:solidFill>
                <a:schemeClr val="bg1"/>
              </a:solidFill>
            </a:endParaRPr>
          </a:p>
          <a:p>
            <a:pPr algn="l"/>
            <a:r>
              <a:rPr lang="en-US" sz="3200" dirty="0" smtClean="0">
                <a:solidFill>
                  <a:schemeClr val="bg1"/>
                </a:solidFill>
              </a:rPr>
              <a:t>2. Government controls all tech</a:t>
            </a:r>
            <a:endParaRPr lang="en-US" sz="3200" dirty="0">
              <a:solidFill>
                <a:schemeClr val="bg1"/>
              </a:solidFill>
            </a:endParaRPr>
          </a:p>
        </p:txBody>
      </p:sp>
      <p:sp>
        <p:nvSpPr>
          <p:cNvPr id="7" name="Slide Number Placeholder 6"/>
          <p:cNvSpPr>
            <a:spLocks noGrp="1"/>
          </p:cNvSpPr>
          <p:nvPr>
            <p:ph type="sldNum" sz="quarter" idx="12"/>
          </p:nvPr>
        </p:nvSpPr>
        <p:spPr/>
        <p:txBody>
          <a:bodyPr/>
          <a:lstStyle/>
          <a:p>
            <a:fld id="{8AFEA714-1568-405E-AC3C-A966C4BF8BCA}" type="slidenum">
              <a:rPr lang="en-US" smtClean="0"/>
              <a:t>14</a:t>
            </a:fld>
            <a:endParaRPr lang="en-US"/>
          </a:p>
        </p:txBody>
      </p:sp>
      <p:pic>
        <p:nvPicPr>
          <p:cNvPr id="8" name="Picture 7"/>
          <p:cNvPicPr>
            <a:picLocks noChangeAspect="1"/>
          </p:cNvPicPr>
          <p:nvPr/>
        </p:nvPicPr>
        <p:blipFill>
          <a:blip r:embed="rId3"/>
          <a:stretch>
            <a:fillRect/>
          </a:stretch>
        </p:blipFill>
        <p:spPr>
          <a:xfrm>
            <a:off x="6400800" y="1317646"/>
            <a:ext cx="5462954" cy="4695825"/>
          </a:xfrm>
          <a:prstGeom prst="rect">
            <a:avLst/>
          </a:prstGeom>
        </p:spPr>
      </p:pic>
    </p:spTree>
    <p:extLst>
      <p:ext uri="{BB962C8B-B14F-4D97-AF65-F5344CB8AC3E}">
        <p14:creationId xmlns:p14="http://schemas.microsoft.com/office/powerpoint/2010/main" val="3632118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42445" y="324662"/>
            <a:ext cx="9362366" cy="779309"/>
          </a:xfrm>
        </p:spPr>
        <p:txBody>
          <a:bodyPr>
            <a:normAutofit fontScale="90000"/>
          </a:bodyPr>
          <a:lstStyle/>
          <a:p>
            <a:pPr algn="l"/>
            <a:r>
              <a:rPr lang="en-US" dirty="0" smtClean="0">
                <a:solidFill>
                  <a:schemeClr val="bg1"/>
                </a:solidFill>
              </a:rPr>
              <a:t>The Games instilling fear/harm</a:t>
            </a:r>
            <a:endParaRPr lang="en-US" dirty="0">
              <a:solidFill>
                <a:schemeClr val="bg1"/>
              </a:solidFill>
            </a:endParaRPr>
          </a:p>
        </p:txBody>
      </p:sp>
      <p:sp>
        <p:nvSpPr>
          <p:cNvPr id="5" name="Subtitle 2"/>
          <p:cNvSpPr txBox="1">
            <a:spLocks/>
          </p:cNvSpPr>
          <p:nvPr/>
        </p:nvSpPr>
        <p:spPr>
          <a:xfrm>
            <a:off x="1153235" y="1832018"/>
            <a:ext cx="5988732" cy="38551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AutoNum type="arabicPeriod"/>
            </a:pPr>
            <a:r>
              <a:rPr lang="en-US" sz="3200" dirty="0" smtClean="0">
                <a:solidFill>
                  <a:schemeClr val="bg1"/>
                </a:solidFill>
              </a:rPr>
              <a:t>Surveillance. Contestants have to please:</a:t>
            </a:r>
            <a:endParaRPr lang="en-US" sz="2800" dirty="0" smtClean="0">
              <a:solidFill>
                <a:schemeClr val="bg1"/>
              </a:solidFill>
            </a:endParaRPr>
          </a:p>
          <a:p>
            <a:pPr marL="858838" indent="-457200" algn="l">
              <a:buFont typeface="Arial" panose="020B0604020202020204" pitchFamily="34" charset="0"/>
              <a:buChar char="•"/>
            </a:pPr>
            <a:r>
              <a:rPr lang="en-US" sz="3200" dirty="0">
                <a:solidFill>
                  <a:schemeClr val="bg1"/>
                </a:solidFill>
              </a:rPr>
              <a:t>Game Makers</a:t>
            </a:r>
          </a:p>
          <a:p>
            <a:pPr marL="858838" indent="-457200" algn="l">
              <a:buFont typeface="Arial" panose="020B0604020202020204" pitchFamily="34" charset="0"/>
              <a:buChar char="•"/>
            </a:pPr>
            <a:r>
              <a:rPr lang="en-US" sz="3200" dirty="0" smtClean="0">
                <a:solidFill>
                  <a:schemeClr val="bg1"/>
                </a:solidFill>
              </a:rPr>
              <a:t>Sponsors</a:t>
            </a:r>
          </a:p>
          <a:p>
            <a:pPr marL="401638" algn="l"/>
            <a:endParaRPr lang="en-US" sz="3200" dirty="0">
              <a:solidFill>
                <a:schemeClr val="bg1"/>
              </a:solidFill>
            </a:endParaRPr>
          </a:p>
          <a:p>
            <a:pPr algn="l"/>
            <a:r>
              <a:rPr lang="en-US" sz="3200" dirty="0" smtClean="0">
                <a:solidFill>
                  <a:schemeClr val="bg1"/>
                </a:solidFill>
              </a:rPr>
              <a:t>2.  Risk of game arena failure</a:t>
            </a:r>
          </a:p>
          <a:p>
            <a:pPr marL="401638" algn="l"/>
            <a:endParaRPr lang="en-US" sz="3200" dirty="0" smtClean="0">
              <a:solidFill>
                <a:schemeClr val="bg1"/>
              </a:solidFill>
            </a:endParaRPr>
          </a:p>
          <a:p>
            <a:pPr marL="858838" indent="-457200" algn="l">
              <a:buFont typeface="Arial" panose="020B0604020202020204" pitchFamily="34" charset="0"/>
              <a:buChar char="•"/>
            </a:pPr>
            <a:endParaRPr lang="en-US" sz="3200" dirty="0" smtClean="0">
              <a:solidFill>
                <a:schemeClr val="bg1"/>
              </a:solidFill>
            </a:endParaRPr>
          </a:p>
        </p:txBody>
      </p:sp>
      <p:sp>
        <p:nvSpPr>
          <p:cNvPr id="3" name="Slide Number Placeholder 2"/>
          <p:cNvSpPr>
            <a:spLocks noGrp="1"/>
          </p:cNvSpPr>
          <p:nvPr>
            <p:ph type="sldNum" sz="quarter" idx="12"/>
          </p:nvPr>
        </p:nvSpPr>
        <p:spPr/>
        <p:txBody>
          <a:bodyPr/>
          <a:lstStyle/>
          <a:p>
            <a:fld id="{8AFEA714-1568-405E-AC3C-A966C4BF8BCA}" type="slidenum">
              <a:rPr lang="en-US" smtClean="0"/>
              <a:t>15</a:t>
            </a:fld>
            <a:endParaRPr lang="en-US"/>
          </a:p>
        </p:txBody>
      </p:sp>
      <p:pic>
        <p:nvPicPr>
          <p:cNvPr id="6" name="Picture 5" descr="Screen Shot 2015-10-02 at 10.54.00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000" y="3529029"/>
            <a:ext cx="4029364" cy="2156388"/>
          </a:xfrm>
          <a:prstGeom prst="rect">
            <a:avLst/>
          </a:prstGeom>
        </p:spPr>
      </p:pic>
      <p:pic>
        <p:nvPicPr>
          <p:cNvPr id="7" name="Picture 6" descr="Screen Shot 2015-10-02 at 11.10.52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0780" y="1373909"/>
            <a:ext cx="3963915" cy="2170546"/>
          </a:xfrm>
          <a:prstGeom prst="rect">
            <a:avLst/>
          </a:prstGeom>
        </p:spPr>
      </p:pic>
    </p:spTree>
    <p:extLst>
      <p:ext uri="{BB962C8B-B14F-4D97-AF65-F5344CB8AC3E}">
        <p14:creationId xmlns:p14="http://schemas.microsoft.com/office/powerpoint/2010/main" val="2835593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3235" y="514233"/>
            <a:ext cx="9362366" cy="779309"/>
          </a:xfrm>
        </p:spPr>
        <p:txBody>
          <a:bodyPr>
            <a:normAutofit fontScale="90000"/>
          </a:bodyPr>
          <a:lstStyle/>
          <a:p>
            <a:pPr algn="l"/>
            <a:r>
              <a:rPr lang="en-US" dirty="0" smtClean="0">
                <a:solidFill>
                  <a:schemeClr val="bg1"/>
                </a:solidFill>
              </a:rPr>
              <a:t>Media </a:t>
            </a:r>
            <a:r>
              <a:rPr lang="en-US" smtClean="0">
                <a:solidFill>
                  <a:schemeClr val="bg1"/>
                </a:solidFill>
              </a:rPr>
              <a:t>Distorts Reality</a:t>
            </a:r>
            <a:endParaRPr lang="en-US" dirty="0">
              <a:solidFill>
                <a:schemeClr val="bg1"/>
              </a:solidFill>
            </a:endParaRPr>
          </a:p>
        </p:txBody>
      </p:sp>
      <p:sp>
        <p:nvSpPr>
          <p:cNvPr id="5" name="Subtitle 2"/>
          <p:cNvSpPr txBox="1">
            <a:spLocks/>
          </p:cNvSpPr>
          <p:nvPr/>
        </p:nvSpPr>
        <p:spPr>
          <a:xfrm>
            <a:off x="520189" y="1832018"/>
            <a:ext cx="5988732" cy="38551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200000"/>
              </a:lnSpc>
              <a:buAutoNum type="arabicPeriod"/>
            </a:pPr>
            <a:r>
              <a:rPr lang="en-US" sz="3200" dirty="0" smtClean="0">
                <a:solidFill>
                  <a:schemeClr val="bg1"/>
                </a:solidFill>
              </a:rPr>
              <a:t>Lack of  news media in districts</a:t>
            </a:r>
          </a:p>
          <a:p>
            <a:pPr marL="514350" indent="-514350" algn="l">
              <a:lnSpc>
                <a:spcPct val="200000"/>
              </a:lnSpc>
              <a:buAutoNum type="arabicPeriod"/>
            </a:pPr>
            <a:r>
              <a:rPr lang="en-US" sz="3200" dirty="0" smtClean="0">
                <a:solidFill>
                  <a:schemeClr val="bg1"/>
                </a:solidFill>
              </a:rPr>
              <a:t>Capitol talk-show segment</a:t>
            </a:r>
          </a:p>
          <a:p>
            <a:pPr marL="514350" indent="-514350" algn="l">
              <a:lnSpc>
                <a:spcPct val="200000"/>
              </a:lnSpc>
              <a:buAutoNum type="arabicPeriod"/>
            </a:pPr>
            <a:r>
              <a:rPr lang="en-US" sz="3200" dirty="0" smtClean="0">
                <a:solidFill>
                  <a:schemeClr val="bg1"/>
                </a:solidFill>
              </a:rPr>
              <a:t>District 11 live feed incident</a:t>
            </a:r>
          </a:p>
        </p:txBody>
      </p:sp>
      <p:sp>
        <p:nvSpPr>
          <p:cNvPr id="3" name="Slide Number Placeholder 2"/>
          <p:cNvSpPr>
            <a:spLocks noGrp="1"/>
          </p:cNvSpPr>
          <p:nvPr>
            <p:ph type="sldNum" sz="quarter" idx="12"/>
          </p:nvPr>
        </p:nvSpPr>
        <p:spPr/>
        <p:txBody>
          <a:bodyPr/>
          <a:lstStyle/>
          <a:p>
            <a:fld id="{8AFEA714-1568-405E-AC3C-A966C4BF8BCA}" type="slidenum">
              <a:rPr lang="en-US" smtClean="0"/>
              <a:t>16</a:t>
            </a:fld>
            <a:endParaRPr lang="en-US"/>
          </a:p>
        </p:txBody>
      </p:sp>
      <p:pic>
        <p:nvPicPr>
          <p:cNvPr id="9" name="Picture 8"/>
          <p:cNvPicPr>
            <a:picLocks noChangeAspect="1"/>
          </p:cNvPicPr>
          <p:nvPr/>
        </p:nvPicPr>
        <p:blipFill>
          <a:blip r:embed="rId3"/>
          <a:stretch>
            <a:fillRect/>
          </a:stretch>
        </p:blipFill>
        <p:spPr>
          <a:xfrm>
            <a:off x="6508921" y="2234570"/>
            <a:ext cx="5480123" cy="3990975"/>
          </a:xfrm>
          <a:prstGeom prst="rect">
            <a:avLst/>
          </a:prstGeom>
        </p:spPr>
      </p:pic>
      <p:sp>
        <p:nvSpPr>
          <p:cNvPr id="10" name="TextBox 9"/>
          <p:cNvSpPr txBox="1"/>
          <p:nvPr/>
        </p:nvSpPr>
        <p:spPr>
          <a:xfrm>
            <a:off x="6508921" y="6225545"/>
            <a:ext cx="5683079" cy="261610"/>
          </a:xfrm>
          <a:prstGeom prst="rect">
            <a:avLst/>
          </a:prstGeom>
          <a:noFill/>
        </p:spPr>
        <p:txBody>
          <a:bodyPr wrap="square" rtlCol="0">
            <a:spAutoFit/>
          </a:bodyPr>
          <a:lstStyle/>
          <a:p>
            <a:r>
              <a:rPr lang="en-US" sz="1050" dirty="0">
                <a:solidFill>
                  <a:schemeClr val="bg1"/>
                </a:solidFill>
              </a:rPr>
              <a:t>http://www.journalism.org/media-indicators/network-evening-news-ratings-over-time/</a:t>
            </a:r>
          </a:p>
        </p:txBody>
      </p:sp>
      <p:sp>
        <p:nvSpPr>
          <p:cNvPr id="11" name="TextBox 10"/>
          <p:cNvSpPr txBox="1"/>
          <p:nvPr/>
        </p:nvSpPr>
        <p:spPr>
          <a:xfrm>
            <a:off x="6508921" y="1765277"/>
            <a:ext cx="5480123" cy="400110"/>
          </a:xfrm>
          <a:prstGeom prst="rect">
            <a:avLst/>
          </a:prstGeom>
          <a:noFill/>
        </p:spPr>
        <p:txBody>
          <a:bodyPr wrap="square" rtlCol="0">
            <a:spAutoFit/>
          </a:bodyPr>
          <a:lstStyle/>
          <a:p>
            <a:r>
              <a:rPr lang="en-US" sz="2000" b="1" dirty="0" smtClean="0">
                <a:solidFill>
                  <a:schemeClr val="bg1"/>
                </a:solidFill>
              </a:rPr>
              <a:t>“Network </a:t>
            </a:r>
            <a:r>
              <a:rPr lang="en-US" sz="2000" b="1" dirty="0">
                <a:solidFill>
                  <a:schemeClr val="bg1"/>
                </a:solidFill>
              </a:rPr>
              <a:t>TV: Evening News Ratings Over </a:t>
            </a:r>
            <a:r>
              <a:rPr lang="en-US" sz="2000" b="1" dirty="0" smtClean="0">
                <a:solidFill>
                  <a:schemeClr val="bg1"/>
                </a:solidFill>
              </a:rPr>
              <a:t>Time”</a:t>
            </a:r>
            <a:endParaRPr lang="en-US" sz="2000" dirty="0">
              <a:solidFill>
                <a:schemeClr val="bg1"/>
              </a:solidFill>
            </a:endParaRPr>
          </a:p>
        </p:txBody>
      </p:sp>
    </p:spTree>
    <p:extLst>
      <p:ext uri="{BB962C8B-B14F-4D97-AF65-F5344CB8AC3E}">
        <p14:creationId xmlns:p14="http://schemas.microsoft.com/office/powerpoint/2010/main" val="2538604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3235" y="514233"/>
            <a:ext cx="9362366" cy="779309"/>
          </a:xfrm>
        </p:spPr>
        <p:txBody>
          <a:bodyPr>
            <a:normAutofit fontScale="90000"/>
          </a:bodyPr>
          <a:lstStyle/>
          <a:p>
            <a:pPr algn="l"/>
            <a:r>
              <a:rPr lang="en-US" dirty="0" smtClean="0">
                <a:solidFill>
                  <a:schemeClr val="bg1"/>
                </a:solidFill>
              </a:rPr>
              <a:t>Conclusion </a:t>
            </a:r>
            <a:r>
              <a:rPr lang="en-US" dirty="0" smtClean="0">
                <a:solidFill>
                  <a:schemeClr val="bg1"/>
                </a:solidFill>
              </a:rPr>
              <a:t>Summary</a:t>
            </a:r>
            <a:endParaRPr lang="en-US" dirty="0">
              <a:solidFill>
                <a:schemeClr val="bg1"/>
              </a:solidFill>
            </a:endParaRPr>
          </a:p>
        </p:txBody>
      </p:sp>
      <p:sp>
        <p:nvSpPr>
          <p:cNvPr id="5" name="Subtitle 2"/>
          <p:cNvSpPr txBox="1">
            <a:spLocks/>
          </p:cNvSpPr>
          <p:nvPr/>
        </p:nvSpPr>
        <p:spPr>
          <a:xfrm>
            <a:off x="666572" y="1832017"/>
            <a:ext cx="7138485" cy="42422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200" dirty="0" smtClean="0">
                <a:solidFill>
                  <a:prstClr val="white"/>
                </a:solidFill>
              </a:rPr>
              <a:t>Our increasing reliance on technology puts us at a higher risk of being controlled</a:t>
            </a:r>
          </a:p>
          <a:p>
            <a:pPr algn="l">
              <a:lnSpc>
                <a:spcPct val="100000"/>
              </a:lnSpc>
            </a:pPr>
            <a:r>
              <a:rPr lang="en-US" sz="3200" dirty="0" smtClean="0">
                <a:solidFill>
                  <a:prstClr val="white"/>
                </a:solidFill>
              </a:rPr>
              <a:t>1. Technological segregation</a:t>
            </a:r>
          </a:p>
          <a:p>
            <a:pPr algn="l">
              <a:lnSpc>
                <a:spcPct val="100000"/>
              </a:lnSpc>
            </a:pPr>
            <a:r>
              <a:rPr lang="en-US" sz="3200" dirty="0" smtClean="0">
                <a:solidFill>
                  <a:prstClr val="white"/>
                </a:solidFill>
              </a:rPr>
              <a:t>2. The games causing fear/harm</a:t>
            </a:r>
          </a:p>
          <a:p>
            <a:pPr algn="l">
              <a:lnSpc>
                <a:spcPct val="100000"/>
              </a:lnSpc>
            </a:pPr>
            <a:r>
              <a:rPr lang="en-US" sz="3200" dirty="0" smtClean="0">
                <a:solidFill>
                  <a:prstClr val="white"/>
                </a:solidFill>
              </a:rPr>
              <a:t>3. Media distortion</a:t>
            </a:r>
          </a:p>
        </p:txBody>
      </p:sp>
      <p:sp>
        <p:nvSpPr>
          <p:cNvPr id="3" name="Slide Number Placeholder 2"/>
          <p:cNvSpPr>
            <a:spLocks noGrp="1"/>
          </p:cNvSpPr>
          <p:nvPr>
            <p:ph type="sldNum" sz="quarter" idx="12"/>
          </p:nvPr>
        </p:nvSpPr>
        <p:spPr/>
        <p:txBody>
          <a:bodyPr/>
          <a:lstStyle/>
          <a:p>
            <a:fld id="{8AFEA714-1568-405E-AC3C-A966C4BF8BCA}"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3310494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6010" y="367990"/>
            <a:ext cx="9144000" cy="1023241"/>
          </a:xfrm>
        </p:spPr>
        <p:txBody>
          <a:bodyPr>
            <a:normAutofit/>
          </a:bodyPr>
          <a:lstStyle/>
          <a:p>
            <a:pPr algn="l"/>
            <a:r>
              <a:rPr lang="en-US" dirty="0" smtClean="0">
                <a:solidFill>
                  <a:schemeClr val="bg1"/>
                </a:solidFill>
              </a:rPr>
              <a:t>REFERENCES</a:t>
            </a:r>
            <a:endParaRPr lang="en-US" dirty="0">
              <a:solidFill>
                <a:schemeClr val="bg1"/>
              </a:solidFill>
            </a:endParaRPr>
          </a:p>
        </p:txBody>
      </p:sp>
      <p:sp>
        <p:nvSpPr>
          <p:cNvPr id="3" name="Subtitle 2"/>
          <p:cNvSpPr>
            <a:spLocks noGrp="1"/>
          </p:cNvSpPr>
          <p:nvPr>
            <p:ph type="subTitle" idx="1"/>
          </p:nvPr>
        </p:nvSpPr>
        <p:spPr>
          <a:xfrm>
            <a:off x="1156010" y="1391231"/>
            <a:ext cx="9144000" cy="4965119"/>
          </a:xfrm>
        </p:spPr>
        <p:txBody>
          <a:bodyPr>
            <a:noAutofit/>
          </a:bodyPr>
          <a:lstStyle/>
          <a:p>
            <a:pPr marL="457200" indent="-457200" algn="l">
              <a:buAutoNum type="arabicPeriod"/>
            </a:pPr>
            <a:r>
              <a:rPr lang="en-US" sz="1200" i="1" dirty="0" smtClean="0">
                <a:solidFill>
                  <a:schemeClr val="bg1"/>
                </a:solidFill>
              </a:rPr>
              <a:t>Hunger </a:t>
            </a:r>
            <a:r>
              <a:rPr lang="en-US" sz="1200" i="1" dirty="0">
                <a:solidFill>
                  <a:schemeClr val="bg1"/>
                </a:solidFill>
              </a:rPr>
              <a:t>Games</a:t>
            </a:r>
            <a:r>
              <a:rPr lang="en-US" sz="1200" dirty="0">
                <a:solidFill>
                  <a:schemeClr val="bg1"/>
                </a:solidFill>
              </a:rPr>
              <a:t>. Dir. Gary Ross. Perf. Jennifer Lawrence. </a:t>
            </a:r>
            <a:r>
              <a:rPr lang="en-US" sz="1200" dirty="0" err="1">
                <a:solidFill>
                  <a:schemeClr val="bg1"/>
                </a:solidFill>
              </a:rPr>
              <a:t>Lionsgate</a:t>
            </a:r>
            <a:r>
              <a:rPr lang="en-US" sz="1200" dirty="0">
                <a:solidFill>
                  <a:schemeClr val="bg1"/>
                </a:solidFill>
              </a:rPr>
              <a:t>, 2012. Film. </a:t>
            </a:r>
          </a:p>
          <a:p>
            <a:pPr marL="457200" indent="-457200" algn="l">
              <a:buAutoNum type="arabicPeriod"/>
            </a:pPr>
            <a:r>
              <a:rPr lang="en-US" sz="1200" dirty="0" smtClean="0">
                <a:solidFill>
                  <a:schemeClr val="bg1"/>
                </a:solidFill>
              </a:rPr>
              <a:t>Surette</a:t>
            </a:r>
            <a:r>
              <a:rPr lang="en-US" sz="1200" dirty="0">
                <a:solidFill>
                  <a:schemeClr val="bg1"/>
                </a:solidFill>
              </a:rPr>
              <a:t>, Ray. "The thinking eye: Pros and cons of second generation CCTV surveillance systems." </a:t>
            </a:r>
            <a:r>
              <a:rPr lang="en-US" sz="1200" i="1" dirty="0">
                <a:solidFill>
                  <a:schemeClr val="bg1"/>
                </a:solidFill>
              </a:rPr>
              <a:t>Policing: An International Journal of Police Strategies &amp; Management</a:t>
            </a:r>
            <a:r>
              <a:rPr lang="en-US" sz="1200" dirty="0">
                <a:solidFill>
                  <a:schemeClr val="bg1"/>
                </a:solidFill>
              </a:rPr>
              <a:t> 28.1 (2005): </a:t>
            </a:r>
            <a:r>
              <a:rPr lang="en-US" sz="1200" dirty="0" smtClean="0">
                <a:solidFill>
                  <a:schemeClr val="bg1"/>
                </a:solidFill>
              </a:rPr>
              <a:t>152-173.</a:t>
            </a:r>
          </a:p>
          <a:p>
            <a:pPr marL="457200" indent="-457200" algn="l">
              <a:buAutoNum type="arabicPeriod"/>
            </a:pPr>
            <a:r>
              <a:rPr lang="en-US" sz="1200" dirty="0">
                <a:solidFill>
                  <a:schemeClr val="bg1"/>
                </a:solidFill>
              </a:rPr>
              <a:t>"Internet Encyclopedia of Philosophy." </a:t>
            </a:r>
            <a:r>
              <a:rPr lang="en-US" sz="1200" i="1" dirty="0">
                <a:solidFill>
                  <a:schemeClr val="bg1"/>
                </a:solidFill>
              </a:rPr>
              <a:t>Internet Encyclopedia of Philosophy</a:t>
            </a:r>
            <a:r>
              <a:rPr lang="en-US" sz="1200" dirty="0">
                <a:solidFill>
                  <a:schemeClr val="bg1"/>
                </a:solidFill>
              </a:rPr>
              <a:t>. </a:t>
            </a:r>
            <a:r>
              <a:rPr lang="en-US" sz="1200" dirty="0" err="1">
                <a:solidFill>
                  <a:schemeClr val="bg1"/>
                </a:solidFill>
              </a:rPr>
              <a:t>N.p</a:t>
            </a:r>
            <a:r>
              <a:rPr lang="en-US" sz="1200" dirty="0">
                <a:solidFill>
                  <a:schemeClr val="bg1"/>
                </a:solidFill>
              </a:rPr>
              <a:t>., </a:t>
            </a:r>
            <a:r>
              <a:rPr lang="en-US" sz="1200" dirty="0" err="1">
                <a:solidFill>
                  <a:schemeClr val="bg1"/>
                </a:solidFill>
              </a:rPr>
              <a:t>n.d.</a:t>
            </a:r>
            <a:r>
              <a:rPr lang="en-US" sz="1200" dirty="0">
                <a:solidFill>
                  <a:schemeClr val="bg1"/>
                </a:solidFill>
              </a:rPr>
              <a:t> Web. 08 Oct. 2015. </a:t>
            </a:r>
            <a:endParaRPr lang="en-US" sz="1200" dirty="0" smtClean="0">
              <a:solidFill>
                <a:schemeClr val="bg1"/>
              </a:solidFill>
            </a:endParaRPr>
          </a:p>
          <a:p>
            <a:pPr marL="457200" indent="-457200" algn="l">
              <a:buAutoNum type="arabicPeriod"/>
            </a:pPr>
            <a:r>
              <a:rPr lang="en-US" sz="1200" dirty="0" smtClean="0">
                <a:solidFill>
                  <a:schemeClr val="bg1"/>
                </a:solidFill>
              </a:rPr>
              <a:t>Flanagan, Victoria. </a:t>
            </a:r>
            <a:r>
              <a:rPr lang="en-US" sz="1200" i="1" dirty="0" smtClean="0">
                <a:solidFill>
                  <a:schemeClr val="bg1"/>
                </a:solidFill>
              </a:rPr>
              <a:t>Technology and identity in young adult fiction: the </a:t>
            </a:r>
            <a:r>
              <a:rPr lang="en-US" sz="1200" i="1" dirty="0" err="1" smtClean="0">
                <a:solidFill>
                  <a:schemeClr val="bg1"/>
                </a:solidFill>
              </a:rPr>
              <a:t>posthuman</a:t>
            </a:r>
            <a:r>
              <a:rPr lang="en-US" sz="1200" i="1" dirty="0" smtClean="0">
                <a:solidFill>
                  <a:schemeClr val="bg1"/>
                </a:solidFill>
              </a:rPr>
              <a:t> subject</a:t>
            </a:r>
            <a:r>
              <a:rPr lang="en-US" sz="1200" dirty="0" smtClean="0">
                <a:solidFill>
                  <a:schemeClr val="bg1"/>
                </a:solidFill>
              </a:rPr>
              <a:t>. Palgrave Macmillan, 2014.Pages 132-144</a:t>
            </a:r>
          </a:p>
          <a:p>
            <a:pPr marL="457200" indent="-457200" algn="l">
              <a:buAutoNum type="arabicPeriod"/>
            </a:pPr>
            <a:r>
              <a:rPr lang="en-US" sz="1200" dirty="0" smtClean="0">
                <a:solidFill>
                  <a:schemeClr val="bg1"/>
                </a:solidFill>
              </a:rPr>
              <a:t>Roman-Santos</a:t>
            </a:r>
            <a:r>
              <a:rPr lang="en-US" sz="1200" dirty="0">
                <a:solidFill>
                  <a:schemeClr val="bg1"/>
                </a:solidFill>
              </a:rPr>
              <a:t>, Candice. "Concerns Associated with Expanding DNA Databases." </a:t>
            </a:r>
            <a:r>
              <a:rPr lang="en-US" sz="1200" i="1" dirty="0">
                <a:solidFill>
                  <a:schemeClr val="bg1"/>
                </a:solidFill>
              </a:rPr>
              <a:t>Hastings Sci. &amp; Tech. LJ</a:t>
            </a:r>
            <a:r>
              <a:rPr lang="en-US" sz="1200" dirty="0">
                <a:solidFill>
                  <a:schemeClr val="bg1"/>
                </a:solidFill>
              </a:rPr>
              <a:t> 2 (2010): 267.</a:t>
            </a:r>
          </a:p>
          <a:p>
            <a:pPr marL="457200" indent="-457200" algn="l">
              <a:buAutoNum type="arabicPeriod"/>
            </a:pPr>
            <a:r>
              <a:rPr lang="en-US" sz="1200" dirty="0" smtClean="0">
                <a:solidFill>
                  <a:schemeClr val="bg1"/>
                </a:solidFill>
              </a:rPr>
              <a:t>Connors</a:t>
            </a:r>
            <a:r>
              <a:rPr lang="en-US" sz="1200" dirty="0">
                <a:solidFill>
                  <a:schemeClr val="bg1"/>
                </a:solidFill>
              </a:rPr>
              <a:t>, Sean P. ""I Try to Remember Who I Am and Who I Am </a:t>
            </a:r>
            <a:r>
              <a:rPr lang="en-US" sz="1200" dirty="0" err="1">
                <a:solidFill>
                  <a:schemeClr val="bg1"/>
                </a:solidFill>
              </a:rPr>
              <a:t>Not""</a:t>
            </a:r>
            <a:r>
              <a:rPr lang="en-US" sz="1200" i="1" dirty="0" err="1">
                <a:solidFill>
                  <a:schemeClr val="bg1"/>
                </a:solidFill>
              </a:rPr>
              <a:t>Science</a:t>
            </a:r>
            <a:r>
              <a:rPr lang="en-US" sz="1200" i="1" dirty="0">
                <a:solidFill>
                  <a:schemeClr val="bg1"/>
                </a:solidFill>
              </a:rPr>
              <a:t> Fiction and Speculative Fiction Challenging Genres</a:t>
            </a:r>
            <a:r>
              <a:rPr lang="en-US" sz="1200" dirty="0">
                <a:solidFill>
                  <a:schemeClr val="bg1"/>
                </a:solidFill>
              </a:rPr>
              <a:t>. Ed. P. L. Thomas. Dordrecht: Springer, 2013. 145-65. </a:t>
            </a:r>
            <a:r>
              <a:rPr lang="en-US" sz="1200" dirty="0" smtClean="0">
                <a:solidFill>
                  <a:schemeClr val="bg1"/>
                </a:solidFill>
              </a:rPr>
              <a:t>Print.</a:t>
            </a:r>
          </a:p>
          <a:p>
            <a:pPr marL="457200" indent="-457200" algn="l">
              <a:buAutoNum type="arabicPeriod"/>
            </a:pPr>
            <a:r>
              <a:rPr lang="en-US" sz="1200" dirty="0" smtClean="0">
                <a:solidFill>
                  <a:schemeClr val="bg1"/>
                </a:solidFill>
              </a:rPr>
              <a:t>Hsu</a:t>
            </a:r>
            <a:r>
              <a:rPr lang="en-US" sz="1200" dirty="0">
                <a:solidFill>
                  <a:schemeClr val="bg1"/>
                </a:solidFill>
              </a:rPr>
              <a:t>, Jeremy. "'Hunger </a:t>
            </a:r>
            <a:r>
              <a:rPr lang="en-US" sz="1200" dirty="0" smtClean="0">
                <a:solidFill>
                  <a:schemeClr val="bg1"/>
                </a:solidFill>
              </a:rPr>
              <a:t>Games' </a:t>
            </a:r>
            <a:r>
              <a:rPr lang="en-US" sz="1200" dirty="0">
                <a:solidFill>
                  <a:schemeClr val="bg1"/>
                </a:solidFill>
              </a:rPr>
              <a:t>Exposes Myth of Technological Progress."</a:t>
            </a:r>
            <a:r>
              <a:rPr lang="en-US" sz="1200" i="1" dirty="0" err="1">
                <a:solidFill>
                  <a:schemeClr val="bg1"/>
                </a:solidFill>
              </a:rPr>
              <a:t>LiveScience</a:t>
            </a:r>
            <a:r>
              <a:rPr lang="en-US" sz="1200" dirty="0">
                <a:solidFill>
                  <a:schemeClr val="bg1"/>
                </a:solidFill>
              </a:rPr>
              <a:t>. </a:t>
            </a:r>
            <a:r>
              <a:rPr lang="en-US" sz="1200" dirty="0" err="1">
                <a:solidFill>
                  <a:schemeClr val="bg1"/>
                </a:solidFill>
              </a:rPr>
              <a:t>TechMedia</a:t>
            </a:r>
            <a:r>
              <a:rPr lang="en-US" sz="1200" dirty="0">
                <a:solidFill>
                  <a:schemeClr val="bg1"/>
                </a:solidFill>
              </a:rPr>
              <a:t> Network, 23 Mar. 2012. Web. 22 Sept. 2015. </a:t>
            </a:r>
            <a:endParaRPr lang="en-US" sz="1200" dirty="0" smtClean="0">
              <a:solidFill>
                <a:schemeClr val="bg1"/>
              </a:solidFill>
            </a:endParaRPr>
          </a:p>
          <a:p>
            <a:pPr marL="457200" indent="-457200" algn="l">
              <a:buAutoNum type="arabicPeriod"/>
            </a:pPr>
            <a:r>
              <a:rPr lang="en-US" sz="1200" dirty="0" smtClean="0">
                <a:solidFill>
                  <a:schemeClr val="bg1"/>
                </a:solidFill>
              </a:rPr>
              <a:t>Michaud</a:t>
            </a:r>
            <a:r>
              <a:rPr lang="en-US" sz="1200" dirty="0">
                <a:solidFill>
                  <a:schemeClr val="bg1"/>
                </a:solidFill>
              </a:rPr>
              <a:t>, Nicolas, and Dunn, George, eds. Blackwell Philosophy and Pop Culture : Hunger Games and Philosophy : A Critique of Pure Treason. Hoboken, NJ, USA: John Wiley &amp; Sons, 2012. ProQuest </a:t>
            </a:r>
            <a:r>
              <a:rPr lang="en-US" sz="1200" dirty="0" err="1">
                <a:solidFill>
                  <a:schemeClr val="bg1"/>
                </a:solidFill>
              </a:rPr>
              <a:t>ebrary</a:t>
            </a:r>
            <a:r>
              <a:rPr lang="en-US" sz="1200" dirty="0">
                <a:solidFill>
                  <a:schemeClr val="bg1"/>
                </a:solidFill>
              </a:rPr>
              <a:t>. Web. 22 September </a:t>
            </a:r>
            <a:r>
              <a:rPr lang="en-US" sz="1200" dirty="0" smtClean="0">
                <a:solidFill>
                  <a:schemeClr val="bg1"/>
                </a:solidFill>
              </a:rPr>
              <a:t>2015.</a:t>
            </a:r>
          </a:p>
          <a:p>
            <a:pPr marL="457200" indent="-457200" algn="l">
              <a:buAutoNum type="arabicPeriod"/>
            </a:pPr>
            <a:r>
              <a:rPr lang="en-US" sz="1200" i="1" dirty="0" smtClean="0">
                <a:solidFill>
                  <a:schemeClr val="bg1"/>
                </a:solidFill>
              </a:rPr>
              <a:t>Freedom of Speech definition. </a:t>
            </a:r>
            <a:r>
              <a:rPr lang="en-US" sz="1200" dirty="0" smtClean="0">
                <a:solidFill>
                  <a:schemeClr val="bg1"/>
                </a:solidFill>
              </a:rPr>
              <a:t>Dictionary.com</a:t>
            </a:r>
            <a:r>
              <a:rPr lang="en-US" sz="1200" dirty="0">
                <a:solidFill>
                  <a:schemeClr val="bg1"/>
                </a:solidFill>
              </a:rPr>
              <a:t>, </a:t>
            </a:r>
            <a:r>
              <a:rPr lang="en-US" sz="1200" dirty="0" err="1">
                <a:solidFill>
                  <a:schemeClr val="bg1"/>
                </a:solidFill>
              </a:rPr>
              <a:t>n.d.</a:t>
            </a:r>
            <a:r>
              <a:rPr lang="en-US" sz="1200" dirty="0">
                <a:solidFill>
                  <a:schemeClr val="bg1"/>
                </a:solidFill>
              </a:rPr>
              <a:t> Web. 08 Oct. 2015</a:t>
            </a:r>
            <a:r>
              <a:rPr lang="en-US" sz="1200" dirty="0" smtClean="0">
                <a:solidFill>
                  <a:schemeClr val="bg1"/>
                </a:solidFill>
              </a:rPr>
              <a:t>.</a:t>
            </a:r>
          </a:p>
          <a:p>
            <a:pPr marL="457200" indent="-457200" algn="l">
              <a:buAutoNum type="arabicPeriod"/>
            </a:pPr>
            <a:r>
              <a:rPr lang="en-US" sz="1200" dirty="0">
                <a:solidFill>
                  <a:schemeClr val="bg1"/>
                </a:solidFill>
              </a:rPr>
              <a:t>"Surveillance Under the USA PATRIOT Act." </a:t>
            </a:r>
            <a:r>
              <a:rPr lang="en-US" sz="1200" i="1" dirty="0">
                <a:solidFill>
                  <a:schemeClr val="bg1"/>
                </a:solidFill>
              </a:rPr>
              <a:t>American Civil Liberties Union</a:t>
            </a:r>
            <a:r>
              <a:rPr lang="en-US" sz="1200" dirty="0">
                <a:solidFill>
                  <a:schemeClr val="bg1"/>
                </a:solidFill>
              </a:rPr>
              <a:t>. </a:t>
            </a:r>
            <a:r>
              <a:rPr lang="en-US" sz="1200" dirty="0" err="1">
                <a:solidFill>
                  <a:schemeClr val="bg1"/>
                </a:solidFill>
              </a:rPr>
              <a:t>N.p</a:t>
            </a:r>
            <a:r>
              <a:rPr lang="en-US" sz="1200" dirty="0">
                <a:solidFill>
                  <a:schemeClr val="bg1"/>
                </a:solidFill>
              </a:rPr>
              <a:t>., </a:t>
            </a:r>
            <a:r>
              <a:rPr lang="en-US" sz="1200" dirty="0" err="1">
                <a:solidFill>
                  <a:schemeClr val="bg1"/>
                </a:solidFill>
              </a:rPr>
              <a:t>n.d.</a:t>
            </a:r>
            <a:r>
              <a:rPr lang="en-US" sz="1200" dirty="0">
                <a:solidFill>
                  <a:schemeClr val="bg1"/>
                </a:solidFill>
              </a:rPr>
              <a:t> Web. 08 Oct. 2015. </a:t>
            </a:r>
            <a:endParaRPr lang="en-US" sz="1200" dirty="0" smtClean="0">
              <a:solidFill>
                <a:schemeClr val="bg1"/>
              </a:solidFill>
            </a:endParaRPr>
          </a:p>
          <a:p>
            <a:pPr marL="457200" indent="-457200" algn="l">
              <a:buAutoNum type="arabicPeriod"/>
            </a:pPr>
            <a:r>
              <a:rPr lang="en-US" sz="1200" dirty="0" err="1" smtClean="0">
                <a:solidFill>
                  <a:schemeClr val="bg1"/>
                </a:solidFill>
              </a:rPr>
              <a:t>Leveson</a:t>
            </a:r>
            <a:r>
              <a:rPr lang="en-US" sz="1200" dirty="0" smtClean="0">
                <a:solidFill>
                  <a:schemeClr val="bg1"/>
                </a:solidFill>
              </a:rPr>
              <a:t> </a:t>
            </a:r>
            <a:r>
              <a:rPr lang="en-US" sz="1200" dirty="0">
                <a:solidFill>
                  <a:schemeClr val="bg1"/>
                </a:solidFill>
              </a:rPr>
              <a:t>Nancy, Turner Clark </a:t>
            </a:r>
            <a:r>
              <a:rPr lang="en-US" sz="1200" dirty="0" err="1">
                <a:solidFill>
                  <a:schemeClr val="bg1"/>
                </a:solidFill>
              </a:rPr>
              <a:t>S.,“An</a:t>
            </a:r>
            <a:r>
              <a:rPr lang="en-US" sz="1200" dirty="0">
                <a:solidFill>
                  <a:schemeClr val="bg1"/>
                </a:solidFill>
              </a:rPr>
              <a:t> Investigation of the Therac-25 Accidents</a:t>
            </a:r>
            <a:r>
              <a:rPr lang="en-US" sz="1200" dirty="0" smtClean="0">
                <a:solidFill>
                  <a:schemeClr val="bg1"/>
                </a:solidFill>
              </a:rPr>
              <a:t>”.</a:t>
            </a:r>
          </a:p>
          <a:p>
            <a:pPr marL="457200" indent="-457200" algn="l">
              <a:buAutoNum type="arabicPeriod"/>
            </a:pPr>
            <a:r>
              <a:rPr lang="en-US" sz="1200" dirty="0" err="1" smtClean="0">
                <a:solidFill>
                  <a:schemeClr val="bg1"/>
                </a:solidFill>
              </a:rPr>
              <a:t>Petersson</a:t>
            </a:r>
            <a:r>
              <a:rPr lang="en-US" sz="1200" dirty="0">
                <a:solidFill>
                  <a:schemeClr val="bg1"/>
                </a:solidFill>
              </a:rPr>
              <a:t>, Sara. "The Hunger Games by Suzanne Collins: Entertainment or Social Criticism?." (2012).</a:t>
            </a:r>
          </a:p>
          <a:p>
            <a:pPr marL="457200" indent="-457200" algn="l">
              <a:buAutoNum type="arabicPeriod"/>
            </a:pPr>
            <a:r>
              <a:rPr lang="en-US" sz="1200" dirty="0">
                <a:solidFill>
                  <a:schemeClr val="bg1"/>
                </a:solidFill>
              </a:rPr>
              <a:t>Muller, Vivienne. "Virtually Real: Suzanne Collins’s </a:t>
            </a:r>
            <a:r>
              <a:rPr lang="en-US" sz="1200" i="1" dirty="0">
                <a:solidFill>
                  <a:schemeClr val="bg1"/>
                </a:solidFill>
              </a:rPr>
              <a:t>The Hunger Games</a:t>
            </a:r>
            <a:r>
              <a:rPr lang="en-US" sz="1200" dirty="0">
                <a:solidFill>
                  <a:schemeClr val="bg1"/>
                </a:solidFill>
              </a:rPr>
              <a:t> Trilogy." </a:t>
            </a:r>
            <a:r>
              <a:rPr lang="en-US" sz="1200" i="1" dirty="0">
                <a:solidFill>
                  <a:schemeClr val="bg1"/>
                </a:solidFill>
              </a:rPr>
              <a:t>International Research in Children’s Literature</a:t>
            </a:r>
            <a:r>
              <a:rPr lang="en-US" sz="1200" dirty="0">
                <a:solidFill>
                  <a:schemeClr val="bg1"/>
                </a:solidFill>
              </a:rPr>
              <a:t> 5.1 (2012): 51-63. Rpt. in </a:t>
            </a:r>
            <a:r>
              <a:rPr lang="en-US" sz="1200" i="1" dirty="0">
                <a:solidFill>
                  <a:schemeClr val="bg1"/>
                </a:solidFill>
              </a:rPr>
              <a:t>Contemporary Literary Criticism</a:t>
            </a:r>
            <a:r>
              <a:rPr lang="en-US" sz="1200" dirty="0">
                <a:solidFill>
                  <a:schemeClr val="bg1"/>
                </a:solidFill>
              </a:rPr>
              <a:t>. Ed. Lawrence J. Trudeau. Vol. 355. Detroit: Gale, 2014. </a:t>
            </a:r>
            <a:r>
              <a:rPr lang="en-US" sz="1200" i="1" dirty="0">
                <a:solidFill>
                  <a:schemeClr val="bg1"/>
                </a:solidFill>
              </a:rPr>
              <a:t>Literature Resource Center</a:t>
            </a:r>
            <a:r>
              <a:rPr lang="en-US" sz="1200" dirty="0">
                <a:solidFill>
                  <a:schemeClr val="bg1"/>
                </a:solidFill>
              </a:rPr>
              <a:t>. Web. 8 Oct. 2015.</a:t>
            </a:r>
          </a:p>
        </p:txBody>
      </p:sp>
      <p:sp>
        <p:nvSpPr>
          <p:cNvPr id="4" name="Slide Number Placeholder 3"/>
          <p:cNvSpPr>
            <a:spLocks noGrp="1"/>
          </p:cNvSpPr>
          <p:nvPr>
            <p:ph type="sldNum" sz="quarter" idx="12"/>
          </p:nvPr>
        </p:nvSpPr>
        <p:spPr/>
        <p:txBody>
          <a:bodyPr/>
          <a:lstStyle/>
          <a:p>
            <a:fld id="{8AFEA714-1568-405E-AC3C-A966C4BF8BCA}" type="slidenum">
              <a:rPr lang="en-US" smtClean="0"/>
              <a:t>18</a:t>
            </a:fld>
            <a:endParaRPr lang="en-US"/>
          </a:p>
        </p:txBody>
      </p:sp>
    </p:spTree>
    <p:extLst>
      <p:ext uri="{BB962C8B-B14F-4D97-AF65-F5344CB8AC3E}">
        <p14:creationId xmlns:p14="http://schemas.microsoft.com/office/powerpoint/2010/main" val="390598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1424763" y="484409"/>
            <a:ext cx="9144000" cy="993516"/>
          </a:xfrm>
        </p:spPr>
        <p:txBody>
          <a:bodyPr/>
          <a:lstStyle/>
          <a:p>
            <a:pPr algn="l"/>
            <a:r>
              <a:rPr lang="en-US" dirty="0" smtClean="0">
                <a:solidFill>
                  <a:schemeClr val="bg1"/>
                </a:solidFill>
              </a:rPr>
              <a:t>OUTLINE</a:t>
            </a:r>
            <a:endParaRPr lang="en-US" dirty="0">
              <a:solidFill>
                <a:schemeClr val="bg1"/>
              </a:solidFill>
            </a:endParaRPr>
          </a:p>
        </p:txBody>
      </p:sp>
      <p:sp>
        <p:nvSpPr>
          <p:cNvPr id="6" name="Subtitle 1"/>
          <p:cNvSpPr>
            <a:spLocks noGrp="1"/>
          </p:cNvSpPr>
          <p:nvPr>
            <p:ph type="subTitle" idx="1"/>
          </p:nvPr>
        </p:nvSpPr>
        <p:spPr>
          <a:xfrm>
            <a:off x="1424763" y="1828214"/>
            <a:ext cx="6018028" cy="3546673"/>
          </a:xfrm>
        </p:spPr>
        <p:txBody>
          <a:bodyPr>
            <a:normAutofit fontScale="92500" lnSpcReduction="20000"/>
          </a:bodyPr>
          <a:lstStyle/>
          <a:p>
            <a:pPr marL="342900" indent="-342900" algn="l">
              <a:lnSpc>
                <a:spcPct val="150000"/>
              </a:lnSpc>
              <a:buFont typeface="Arial" panose="020B0604020202020204" pitchFamily="34" charset="0"/>
              <a:buChar char="•"/>
            </a:pPr>
            <a:r>
              <a:rPr lang="en-US" sz="4000" dirty="0" smtClean="0">
                <a:solidFill>
                  <a:schemeClr val="bg1"/>
                </a:solidFill>
              </a:rPr>
              <a:t>Plot summary</a:t>
            </a:r>
          </a:p>
          <a:p>
            <a:pPr marL="342900" indent="-342900" algn="l">
              <a:lnSpc>
                <a:spcPct val="150000"/>
              </a:lnSpc>
              <a:buFont typeface="Arial" panose="020B0604020202020204" pitchFamily="34" charset="0"/>
              <a:buChar char="•"/>
            </a:pPr>
            <a:r>
              <a:rPr lang="en-US" sz="4000" dirty="0" smtClean="0">
                <a:solidFill>
                  <a:schemeClr val="bg1"/>
                </a:solidFill>
              </a:rPr>
              <a:t>Technologies</a:t>
            </a:r>
          </a:p>
          <a:p>
            <a:pPr marL="342900" indent="-342900" algn="l">
              <a:lnSpc>
                <a:spcPct val="150000"/>
              </a:lnSpc>
              <a:buFont typeface="Arial" panose="020B0604020202020204" pitchFamily="34" charset="0"/>
              <a:buChar char="•"/>
            </a:pPr>
            <a:r>
              <a:rPr lang="en-US" sz="4000" dirty="0" smtClean="0">
                <a:solidFill>
                  <a:schemeClr val="bg1"/>
                </a:solidFill>
              </a:rPr>
              <a:t>Conclusion &amp; Arguments</a:t>
            </a:r>
          </a:p>
          <a:p>
            <a:pPr marL="342900" indent="-342900" algn="l">
              <a:lnSpc>
                <a:spcPct val="150000"/>
              </a:lnSpc>
              <a:buFont typeface="Arial" panose="020B0604020202020204" pitchFamily="34" charset="0"/>
              <a:buChar char="•"/>
            </a:pPr>
            <a:r>
              <a:rPr lang="en-US" sz="4000" dirty="0" smtClean="0">
                <a:solidFill>
                  <a:schemeClr val="bg1"/>
                </a:solidFill>
              </a:rPr>
              <a:t>References</a:t>
            </a:r>
          </a:p>
          <a:p>
            <a:pPr marL="342900" indent="-342900" algn="l">
              <a:lnSpc>
                <a:spcPct val="150000"/>
              </a:lnSpc>
              <a:buFont typeface="Arial" panose="020B0604020202020204" pitchFamily="34" charset="0"/>
              <a:buChar char="•"/>
            </a:pPr>
            <a:endParaRPr lang="en-US" sz="4000" dirty="0">
              <a:solidFill>
                <a:schemeClr val="bg1"/>
              </a:solidFill>
            </a:endParaRPr>
          </a:p>
        </p:txBody>
      </p:sp>
      <p:sp>
        <p:nvSpPr>
          <p:cNvPr id="7" name="Slide Number Placeholder 6"/>
          <p:cNvSpPr>
            <a:spLocks noGrp="1"/>
          </p:cNvSpPr>
          <p:nvPr>
            <p:ph type="sldNum" sz="quarter" idx="12"/>
          </p:nvPr>
        </p:nvSpPr>
        <p:spPr/>
        <p:txBody>
          <a:bodyPr/>
          <a:lstStyle/>
          <a:p>
            <a:fld id="{8AFEA714-1568-405E-AC3C-A966C4BF8BCA}" type="slidenum">
              <a:rPr lang="en-US" smtClean="0"/>
              <a:t>2</a:t>
            </a:fld>
            <a:endParaRPr lang="en-US"/>
          </a:p>
        </p:txBody>
      </p:sp>
    </p:spTree>
    <p:extLst>
      <p:ext uri="{BB962C8B-B14F-4D97-AF65-F5344CB8AC3E}">
        <p14:creationId xmlns:p14="http://schemas.microsoft.com/office/powerpoint/2010/main" val="3791475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163491" y="5987353"/>
            <a:ext cx="1645277" cy="737993"/>
          </a:xfrm>
        </p:spPr>
        <p:txBody>
          <a:bodyPr>
            <a:normAutofit/>
          </a:bodyPr>
          <a:lstStyle/>
          <a:p>
            <a:pPr algn="l"/>
            <a:r>
              <a:rPr lang="en-US" sz="3200" dirty="0" smtClean="0">
                <a:solidFill>
                  <a:schemeClr val="bg1"/>
                </a:solidFill>
              </a:rPr>
              <a:t>Uprising</a:t>
            </a:r>
            <a:endParaRPr lang="en-US" sz="3200" dirty="0">
              <a:solidFill>
                <a:schemeClr val="bg1"/>
              </a:solidFill>
            </a:endParaRPr>
          </a:p>
        </p:txBody>
      </p:sp>
      <p:sp>
        <p:nvSpPr>
          <p:cNvPr id="5" name="Title 1"/>
          <p:cNvSpPr>
            <a:spLocks noGrp="1"/>
          </p:cNvSpPr>
          <p:nvPr>
            <p:ph type="ctrTitle"/>
          </p:nvPr>
        </p:nvSpPr>
        <p:spPr>
          <a:xfrm>
            <a:off x="1414130" y="403239"/>
            <a:ext cx="9144000" cy="993516"/>
          </a:xfrm>
        </p:spPr>
        <p:txBody>
          <a:bodyPr/>
          <a:lstStyle/>
          <a:p>
            <a:pPr algn="l"/>
            <a:r>
              <a:rPr lang="en-US" dirty="0" smtClean="0">
                <a:solidFill>
                  <a:schemeClr val="bg1"/>
                </a:solidFill>
              </a:rPr>
              <a:t>PLOT SUMMARY</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8AFEA714-1568-405E-AC3C-A966C4BF8BCA}" type="slidenum">
              <a:rPr lang="en-US" smtClean="0"/>
              <a:t>3</a:t>
            </a:fld>
            <a:endParaRPr lang="en-US"/>
          </a:p>
        </p:txBody>
      </p:sp>
      <p:pic>
        <p:nvPicPr>
          <p:cNvPr id="3" name="Picture 2" descr="Screen Shot 2015-10-02 at 10.17.5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1985" y="1396755"/>
            <a:ext cx="7604470" cy="4404164"/>
          </a:xfrm>
          <a:prstGeom prst="rect">
            <a:avLst/>
          </a:prstGeom>
        </p:spPr>
      </p:pic>
    </p:spTree>
    <p:extLst>
      <p:ext uri="{BB962C8B-B14F-4D97-AF65-F5344CB8AC3E}">
        <p14:creationId xmlns:p14="http://schemas.microsoft.com/office/powerpoint/2010/main" val="705179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787838" y="6058535"/>
            <a:ext cx="2761309" cy="737993"/>
          </a:xfrm>
        </p:spPr>
        <p:txBody>
          <a:bodyPr>
            <a:normAutofit/>
          </a:bodyPr>
          <a:lstStyle/>
          <a:p>
            <a:r>
              <a:rPr lang="en-US" sz="3200" dirty="0" smtClean="0">
                <a:solidFill>
                  <a:schemeClr val="bg1"/>
                </a:solidFill>
              </a:rPr>
              <a:t>The reaping</a:t>
            </a:r>
            <a:endParaRPr lang="en-US" sz="3200" dirty="0">
              <a:solidFill>
                <a:schemeClr val="bg1"/>
              </a:solidFill>
            </a:endParaRPr>
          </a:p>
        </p:txBody>
      </p:sp>
      <p:sp>
        <p:nvSpPr>
          <p:cNvPr id="5" name="Title 1"/>
          <p:cNvSpPr>
            <a:spLocks noGrp="1"/>
          </p:cNvSpPr>
          <p:nvPr>
            <p:ph type="ctrTitle"/>
          </p:nvPr>
        </p:nvSpPr>
        <p:spPr>
          <a:xfrm>
            <a:off x="1414130" y="403239"/>
            <a:ext cx="9144000" cy="993516"/>
          </a:xfrm>
        </p:spPr>
        <p:txBody>
          <a:bodyPr/>
          <a:lstStyle/>
          <a:p>
            <a:pPr algn="l"/>
            <a:r>
              <a:rPr lang="en-US" dirty="0" smtClean="0">
                <a:solidFill>
                  <a:schemeClr val="bg1"/>
                </a:solidFill>
              </a:rPr>
              <a:t>PLOT SUMMARY</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8AFEA714-1568-405E-AC3C-A966C4BF8BCA}" type="slidenum">
              <a:rPr lang="en-US" smtClean="0"/>
              <a:t>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314" y="1464034"/>
            <a:ext cx="9002356" cy="4372886"/>
          </a:xfrm>
          <a:prstGeom prst="rect">
            <a:avLst/>
          </a:prstGeom>
        </p:spPr>
      </p:pic>
    </p:spTree>
    <p:extLst>
      <p:ext uri="{BB962C8B-B14F-4D97-AF65-F5344CB8AC3E}">
        <p14:creationId xmlns:p14="http://schemas.microsoft.com/office/powerpoint/2010/main" val="3518520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787838" y="6077828"/>
            <a:ext cx="2761309" cy="737993"/>
          </a:xfrm>
        </p:spPr>
        <p:txBody>
          <a:bodyPr>
            <a:normAutofit/>
          </a:bodyPr>
          <a:lstStyle/>
          <a:p>
            <a:r>
              <a:rPr lang="en-US" sz="3200" dirty="0" smtClean="0">
                <a:solidFill>
                  <a:schemeClr val="bg1"/>
                </a:solidFill>
              </a:rPr>
              <a:t>Training</a:t>
            </a:r>
            <a:endParaRPr lang="en-US" sz="3200" dirty="0">
              <a:solidFill>
                <a:schemeClr val="bg1"/>
              </a:solidFill>
            </a:endParaRPr>
          </a:p>
        </p:txBody>
      </p:sp>
      <p:sp>
        <p:nvSpPr>
          <p:cNvPr id="5" name="Title 1"/>
          <p:cNvSpPr>
            <a:spLocks noGrp="1"/>
          </p:cNvSpPr>
          <p:nvPr>
            <p:ph type="ctrTitle"/>
          </p:nvPr>
        </p:nvSpPr>
        <p:spPr>
          <a:xfrm>
            <a:off x="1414130" y="403239"/>
            <a:ext cx="9144000" cy="993516"/>
          </a:xfrm>
        </p:spPr>
        <p:txBody>
          <a:bodyPr/>
          <a:lstStyle/>
          <a:p>
            <a:pPr algn="l"/>
            <a:r>
              <a:rPr lang="en-US" dirty="0" smtClean="0">
                <a:solidFill>
                  <a:schemeClr val="bg1"/>
                </a:solidFill>
              </a:rPr>
              <a:t>PLOT SUMMARY</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8AFEA714-1568-405E-AC3C-A966C4BF8BCA}" type="slidenum">
              <a:rPr lang="en-US" smtClean="0"/>
              <a:t>5</a:t>
            </a:fld>
            <a:endParaRPr lang="en-US"/>
          </a:p>
        </p:txBody>
      </p:sp>
      <p:pic>
        <p:nvPicPr>
          <p:cNvPr id="8" name="Picture 7" descr="Screen Shot 2015-10-02 at 10.31.48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493" y="1396755"/>
            <a:ext cx="7791230" cy="4588169"/>
          </a:xfrm>
          <a:prstGeom prst="rect">
            <a:avLst/>
          </a:prstGeom>
        </p:spPr>
      </p:pic>
    </p:spTree>
    <p:extLst>
      <p:ext uri="{BB962C8B-B14F-4D97-AF65-F5344CB8AC3E}">
        <p14:creationId xmlns:p14="http://schemas.microsoft.com/office/powerpoint/2010/main" val="984714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787838" y="6077828"/>
            <a:ext cx="2761309" cy="737993"/>
          </a:xfrm>
        </p:spPr>
        <p:txBody>
          <a:bodyPr>
            <a:normAutofit/>
          </a:bodyPr>
          <a:lstStyle/>
          <a:p>
            <a:r>
              <a:rPr lang="en-US" sz="3200" dirty="0" smtClean="0">
                <a:solidFill>
                  <a:schemeClr val="bg1"/>
                </a:solidFill>
              </a:rPr>
              <a:t>The games</a:t>
            </a:r>
            <a:endParaRPr lang="en-US" sz="3200" dirty="0">
              <a:solidFill>
                <a:schemeClr val="bg1"/>
              </a:solidFill>
            </a:endParaRPr>
          </a:p>
        </p:txBody>
      </p:sp>
      <p:sp>
        <p:nvSpPr>
          <p:cNvPr id="5" name="Title 1"/>
          <p:cNvSpPr>
            <a:spLocks noGrp="1"/>
          </p:cNvSpPr>
          <p:nvPr>
            <p:ph type="ctrTitle"/>
          </p:nvPr>
        </p:nvSpPr>
        <p:spPr>
          <a:xfrm>
            <a:off x="1414130" y="403239"/>
            <a:ext cx="9144000" cy="993516"/>
          </a:xfrm>
        </p:spPr>
        <p:txBody>
          <a:bodyPr/>
          <a:lstStyle/>
          <a:p>
            <a:pPr algn="l"/>
            <a:r>
              <a:rPr lang="en-US" dirty="0" smtClean="0">
                <a:solidFill>
                  <a:schemeClr val="bg1"/>
                </a:solidFill>
              </a:rPr>
              <a:t>PLOT SUMMARY</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8AFEA714-1568-405E-AC3C-A966C4BF8BCA}" type="slidenum">
              <a:rPr lang="en-US" smtClean="0"/>
              <a:t>6</a:t>
            </a:fld>
            <a:endParaRPr lang="en-US"/>
          </a:p>
        </p:txBody>
      </p:sp>
      <p:pic>
        <p:nvPicPr>
          <p:cNvPr id="7" name="Picture 6" descr="Screen Shot 2015-10-02 at 10.44.0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4394" y="1396755"/>
            <a:ext cx="8616866" cy="4559664"/>
          </a:xfrm>
          <a:prstGeom prst="rect">
            <a:avLst/>
          </a:prstGeom>
        </p:spPr>
      </p:pic>
    </p:spTree>
    <p:extLst>
      <p:ext uri="{BB962C8B-B14F-4D97-AF65-F5344CB8AC3E}">
        <p14:creationId xmlns:p14="http://schemas.microsoft.com/office/powerpoint/2010/main" val="3005546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787838" y="6077828"/>
            <a:ext cx="2761309" cy="737993"/>
          </a:xfrm>
        </p:spPr>
        <p:txBody>
          <a:bodyPr>
            <a:normAutofit/>
          </a:bodyPr>
          <a:lstStyle/>
          <a:p>
            <a:r>
              <a:rPr lang="en-US" sz="3200" dirty="0" smtClean="0">
                <a:solidFill>
                  <a:schemeClr val="bg1"/>
                </a:solidFill>
              </a:rPr>
              <a:t>The winners</a:t>
            </a:r>
            <a:endParaRPr lang="en-US" sz="3200" dirty="0">
              <a:solidFill>
                <a:schemeClr val="bg1"/>
              </a:solidFill>
            </a:endParaRPr>
          </a:p>
        </p:txBody>
      </p:sp>
      <p:sp>
        <p:nvSpPr>
          <p:cNvPr id="5" name="Title 1"/>
          <p:cNvSpPr>
            <a:spLocks noGrp="1"/>
          </p:cNvSpPr>
          <p:nvPr>
            <p:ph type="ctrTitle"/>
          </p:nvPr>
        </p:nvSpPr>
        <p:spPr>
          <a:xfrm>
            <a:off x="1414130" y="403239"/>
            <a:ext cx="9144000" cy="993516"/>
          </a:xfrm>
        </p:spPr>
        <p:txBody>
          <a:bodyPr/>
          <a:lstStyle/>
          <a:p>
            <a:pPr algn="l"/>
            <a:r>
              <a:rPr lang="en-US" dirty="0" smtClean="0">
                <a:solidFill>
                  <a:schemeClr val="bg1"/>
                </a:solidFill>
              </a:rPr>
              <a:t>PLOT SUMMARY</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8AFEA714-1568-405E-AC3C-A966C4BF8BCA}" type="slidenum">
              <a:rPr lang="en-US" smtClean="0"/>
              <a:t>7</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918" y="1396755"/>
            <a:ext cx="7896537" cy="4646557"/>
          </a:xfrm>
          <a:prstGeom prst="rect">
            <a:avLst/>
          </a:prstGeom>
        </p:spPr>
      </p:pic>
    </p:spTree>
    <p:extLst>
      <p:ext uri="{BB962C8B-B14F-4D97-AF65-F5344CB8AC3E}">
        <p14:creationId xmlns:p14="http://schemas.microsoft.com/office/powerpoint/2010/main" val="3855045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1336" y="329352"/>
            <a:ext cx="9144000" cy="947516"/>
          </a:xfrm>
        </p:spPr>
        <p:txBody>
          <a:bodyPr/>
          <a:lstStyle/>
          <a:p>
            <a:pPr algn="l"/>
            <a:r>
              <a:rPr lang="en-US" dirty="0" smtClean="0">
                <a:solidFill>
                  <a:schemeClr val="bg1"/>
                </a:solidFill>
              </a:rPr>
              <a:t>TECHNOLOGIES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8AFEA714-1568-405E-AC3C-A966C4BF8BCA}" type="slidenum">
              <a:rPr lang="en-US" smtClean="0"/>
              <a:t>8</a:t>
            </a:fld>
            <a:endParaRPr lang="en-US"/>
          </a:p>
        </p:txBody>
      </p:sp>
      <p:cxnSp>
        <p:nvCxnSpPr>
          <p:cNvPr id="12" name="Straight Connector 11"/>
          <p:cNvCxnSpPr/>
          <p:nvPr/>
        </p:nvCxnSpPr>
        <p:spPr>
          <a:xfrm>
            <a:off x="6262777" y="1276868"/>
            <a:ext cx="0" cy="507948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Screen Shot 2015-10-02 at 10.09.51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975" y="1318313"/>
            <a:ext cx="4286932" cy="2516910"/>
          </a:xfrm>
          <a:prstGeom prst="rect">
            <a:avLst/>
          </a:prstGeom>
        </p:spPr>
      </p:pic>
      <p:pic>
        <p:nvPicPr>
          <p:cNvPr id="11" name="Picture 10" descr="Screen Shot 2015-10-02 at 10.06.36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1072" y="4000886"/>
            <a:ext cx="4248729" cy="244654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6334" y="915011"/>
            <a:ext cx="4058465" cy="271732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1970" y="3835223"/>
            <a:ext cx="3087191" cy="2446543"/>
          </a:xfrm>
          <a:prstGeom prst="rect">
            <a:avLst/>
          </a:prstGeom>
        </p:spPr>
      </p:pic>
      <p:sp>
        <p:nvSpPr>
          <p:cNvPr id="3" name="TextBox 2"/>
          <p:cNvSpPr txBox="1"/>
          <p:nvPr/>
        </p:nvSpPr>
        <p:spPr>
          <a:xfrm>
            <a:off x="6262777" y="6281766"/>
            <a:ext cx="6067354" cy="884858"/>
          </a:xfrm>
          <a:prstGeom prst="rect">
            <a:avLst/>
          </a:prstGeom>
          <a:noFill/>
        </p:spPr>
        <p:txBody>
          <a:bodyPr wrap="square" rtlCol="0">
            <a:spAutoFit/>
          </a:bodyPr>
          <a:lstStyle/>
          <a:p>
            <a:pPr marL="0" lvl="1"/>
            <a:r>
              <a:rPr lang="en-US" sz="1000" dirty="0" smtClean="0">
                <a:solidFill>
                  <a:schemeClr val="bg1"/>
                </a:solidFill>
              </a:rPr>
              <a:t>Top: </a:t>
            </a:r>
            <a:r>
              <a:rPr lang="en-US" sz="1000" dirty="0" smtClean="0">
                <a:solidFill>
                  <a:schemeClr val="bg1"/>
                </a:solidFill>
                <a:hlinkClick r:id="rId7"/>
              </a:rPr>
              <a:t>http</a:t>
            </a:r>
            <a:r>
              <a:rPr lang="en-US" sz="1000" dirty="0">
                <a:solidFill>
                  <a:schemeClr val="bg1"/>
                </a:solidFill>
                <a:hlinkClick r:id="rId7"/>
              </a:rPr>
              <a:t>://</a:t>
            </a:r>
            <a:r>
              <a:rPr lang="en-US" sz="1000" dirty="0" smtClean="0">
                <a:solidFill>
                  <a:schemeClr val="bg1"/>
                </a:solidFill>
                <a:hlinkClick r:id="rId7"/>
              </a:rPr>
              <a:t>www.wicked-gadgets.com/wp-content/uploads/2014/09/Outdoor-movie-screen.jpg</a:t>
            </a:r>
            <a:endParaRPr lang="en-US" sz="1000" dirty="0" smtClean="0">
              <a:solidFill>
                <a:schemeClr val="bg1"/>
              </a:solidFill>
            </a:endParaRPr>
          </a:p>
          <a:p>
            <a:pPr marL="0" lvl="1"/>
            <a:r>
              <a:rPr lang="en-US" sz="1000" dirty="0" smtClean="0">
                <a:solidFill>
                  <a:schemeClr val="bg1"/>
                </a:solidFill>
              </a:rPr>
              <a:t>Bottom: </a:t>
            </a:r>
            <a:r>
              <a:rPr lang="en-US" sz="1000" dirty="0">
                <a:solidFill>
                  <a:schemeClr val="bg1"/>
                </a:solidFill>
                <a:hlinkClick r:id="rId8"/>
              </a:rPr>
              <a:t>https://</a:t>
            </a:r>
            <a:r>
              <a:rPr lang="en-US" sz="1000" dirty="0" smtClean="0">
                <a:solidFill>
                  <a:schemeClr val="bg1"/>
                </a:solidFill>
                <a:hlinkClick r:id="rId8"/>
              </a:rPr>
              <a:t>www.fbi.gov/news/stories/2011/november/dna_112311/image/codis-seal</a:t>
            </a:r>
            <a:endParaRPr lang="en-US" sz="1000" dirty="0" smtClean="0">
              <a:solidFill>
                <a:schemeClr val="bg1"/>
              </a:solidFill>
            </a:endParaRPr>
          </a:p>
          <a:p>
            <a:pPr marL="0" lvl="1"/>
            <a:endParaRPr lang="en-US" sz="1050" dirty="0">
              <a:solidFill>
                <a:schemeClr val="bg1"/>
              </a:solidFill>
            </a:endParaRPr>
          </a:p>
          <a:p>
            <a:pPr marL="0" lvl="1"/>
            <a:endParaRPr lang="en-US" sz="1050" dirty="0">
              <a:solidFill>
                <a:schemeClr val="bg1"/>
              </a:solidFill>
            </a:endParaRPr>
          </a:p>
          <a:p>
            <a:endParaRPr lang="en-US" sz="1050" dirty="0">
              <a:solidFill>
                <a:schemeClr val="bg1"/>
              </a:solidFill>
            </a:endParaRPr>
          </a:p>
        </p:txBody>
      </p:sp>
    </p:spTree>
    <p:extLst>
      <p:ext uri="{BB962C8B-B14F-4D97-AF65-F5344CB8AC3E}">
        <p14:creationId xmlns:p14="http://schemas.microsoft.com/office/powerpoint/2010/main" val="582823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1336" y="329352"/>
            <a:ext cx="9144000" cy="947516"/>
          </a:xfrm>
        </p:spPr>
        <p:txBody>
          <a:bodyPr/>
          <a:lstStyle/>
          <a:p>
            <a:pPr algn="l"/>
            <a:r>
              <a:rPr lang="en-US" dirty="0" smtClean="0">
                <a:solidFill>
                  <a:schemeClr val="bg1"/>
                </a:solidFill>
              </a:rPr>
              <a:t>TECHNOLOGIES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8AFEA714-1568-405E-AC3C-A966C4BF8BCA}" type="slidenum">
              <a:rPr lang="en-US" smtClean="0"/>
              <a:t>9</a:t>
            </a:fld>
            <a:endParaRPr lang="en-US"/>
          </a:p>
        </p:txBody>
      </p:sp>
      <p:pic>
        <p:nvPicPr>
          <p:cNvPr id="10" name="Picture 9" descr="Screen Shot 2015-10-02 at 11.24.38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026" y="1397646"/>
            <a:ext cx="4110182" cy="2273031"/>
          </a:xfrm>
          <a:prstGeom prst="rect">
            <a:avLst/>
          </a:prstGeom>
          <a:ln>
            <a:solidFill>
              <a:schemeClr val="bg1"/>
            </a:solidFill>
          </a:ln>
        </p:spPr>
      </p:pic>
      <p:pic>
        <p:nvPicPr>
          <p:cNvPr id="8" name="Picture 7" descr="Screen Shot 2015-10-02 at 10.29.30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8026" y="4053988"/>
            <a:ext cx="4110182" cy="230236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648" y="953817"/>
            <a:ext cx="4019910" cy="280273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4648" y="3876668"/>
            <a:ext cx="4019910" cy="2514600"/>
          </a:xfrm>
          <a:prstGeom prst="rect">
            <a:avLst/>
          </a:prstGeom>
        </p:spPr>
      </p:pic>
      <p:cxnSp>
        <p:nvCxnSpPr>
          <p:cNvPr id="12" name="Straight Connector 11"/>
          <p:cNvCxnSpPr/>
          <p:nvPr/>
        </p:nvCxnSpPr>
        <p:spPr>
          <a:xfrm>
            <a:off x="6262777" y="1276868"/>
            <a:ext cx="0" cy="507948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47832" y="6343371"/>
            <a:ext cx="7533542" cy="715581"/>
          </a:xfrm>
          <a:prstGeom prst="rect">
            <a:avLst/>
          </a:prstGeom>
          <a:noFill/>
        </p:spPr>
        <p:txBody>
          <a:bodyPr wrap="square" rtlCol="0">
            <a:spAutoFit/>
          </a:bodyPr>
          <a:lstStyle/>
          <a:p>
            <a:pPr lvl="1"/>
            <a:r>
              <a:rPr lang="en-US" sz="1000" dirty="0" smtClean="0">
                <a:solidFill>
                  <a:schemeClr val="bg1"/>
                </a:solidFill>
              </a:rPr>
              <a:t>Top: </a:t>
            </a:r>
            <a:r>
              <a:rPr lang="en-US" sz="1000" dirty="0">
                <a:solidFill>
                  <a:schemeClr val="bg1"/>
                </a:solidFill>
                <a:hlinkClick r:id="rId7"/>
              </a:rPr>
              <a:t>https://</a:t>
            </a:r>
            <a:r>
              <a:rPr lang="en-US" sz="1000" dirty="0" smtClean="0">
                <a:solidFill>
                  <a:schemeClr val="bg1"/>
                </a:solidFill>
                <a:hlinkClick r:id="rId7"/>
              </a:rPr>
              <a:t>upload.wikimedia.org/wikipedia/commons/a/a1/Three_Surveillance_cameras.jpg</a:t>
            </a:r>
            <a:r>
              <a:rPr lang="en-US" sz="1000" dirty="0" smtClean="0">
                <a:solidFill>
                  <a:schemeClr val="bg1"/>
                </a:solidFill>
              </a:rPr>
              <a:t> </a:t>
            </a:r>
            <a:endParaRPr lang="en-US" sz="1000" dirty="0">
              <a:solidFill>
                <a:schemeClr val="bg1"/>
              </a:solidFill>
            </a:endParaRPr>
          </a:p>
          <a:p>
            <a:pPr lvl="1"/>
            <a:r>
              <a:rPr lang="en-US" sz="1000" dirty="0" smtClean="0">
                <a:solidFill>
                  <a:schemeClr val="bg1"/>
                </a:solidFill>
              </a:rPr>
              <a:t>Bottom: </a:t>
            </a:r>
            <a:r>
              <a:rPr lang="en-US" sz="1000" dirty="0">
                <a:solidFill>
                  <a:schemeClr val="bg1"/>
                </a:solidFill>
                <a:hlinkClick r:id="rId8"/>
              </a:rPr>
              <a:t>https://upload.wikimedia.org/wikipedia/commons/9/91/AGV_.</a:t>
            </a:r>
            <a:r>
              <a:rPr lang="en-US" sz="1000" dirty="0" smtClean="0">
                <a:solidFill>
                  <a:schemeClr val="bg1"/>
                </a:solidFill>
                <a:hlinkClick r:id="rId8"/>
              </a:rPr>
              <a:t>italo_Napoli_side_view.JPG</a:t>
            </a:r>
            <a:r>
              <a:rPr lang="en-US" sz="1000" dirty="0" smtClean="0">
                <a:solidFill>
                  <a:schemeClr val="bg1"/>
                </a:solidFill>
              </a:rPr>
              <a:t> </a:t>
            </a:r>
            <a:endParaRPr lang="en-US" sz="1000" dirty="0">
              <a:solidFill>
                <a:schemeClr val="bg1"/>
              </a:solidFill>
            </a:endParaRPr>
          </a:p>
          <a:p>
            <a:pPr lvl="1"/>
            <a:endParaRPr lang="en-US" sz="1000" dirty="0">
              <a:solidFill>
                <a:schemeClr val="bg1"/>
              </a:solidFill>
            </a:endParaRPr>
          </a:p>
          <a:p>
            <a:pPr marL="0" lvl="1"/>
            <a:endParaRPr lang="en-US" sz="1050" dirty="0">
              <a:solidFill>
                <a:schemeClr val="bg1"/>
              </a:solidFill>
            </a:endParaRPr>
          </a:p>
        </p:txBody>
      </p:sp>
    </p:spTree>
    <p:extLst>
      <p:ext uri="{BB962C8B-B14F-4D97-AF65-F5344CB8AC3E}">
        <p14:creationId xmlns:p14="http://schemas.microsoft.com/office/powerpoint/2010/main" val="5370480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TotalTime>
  <Words>1903</Words>
  <Application>Microsoft Office PowerPoint</Application>
  <PresentationFormat>Widescreen</PresentationFormat>
  <Paragraphs>256</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OUTLINE</vt:lpstr>
      <vt:lpstr>PLOT SUMMARY</vt:lpstr>
      <vt:lpstr>PLOT SUMMARY</vt:lpstr>
      <vt:lpstr>PLOT SUMMARY</vt:lpstr>
      <vt:lpstr>PLOT SUMMARY</vt:lpstr>
      <vt:lpstr>PLOT SUMMARY</vt:lpstr>
      <vt:lpstr>TECHNOLOGIES</vt:lpstr>
      <vt:lpstr>TECHNOLOGIES</vt:lpstr>
      <vt:lpstr>TECHNOLOGIES</vt:lpstr>
      <vt:lpstr>TECHNOLOGIES</vt:lpstr>
      <vt:lpstr>TECHNOLOGIES</vt:lpstr>
      <vt:lpstr>Conclusion Summary</vt:lpstr>
      <vt:lpstr>Technological Segregation</vt:lpstr>
      <vt:lpstr>The Games instilling fear/harm</vt:lpstr>
      <vt:lpstr>Media Distorts Reality</vt:lpstr>
      <vt:lpstr>Conclusion Summary</vt:lpstr>
      <vt:lpstr>REFERENCES</vt:lpstr>
    </vt:vector>
  </TitlesOfParts>
  <Company>CCC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Silva, Dennis Steven</dc:creator>
  <cp:lastModifiedBy>Silva, Dennis Steven</cp:lastModifiedBy>
  <cp:revision>65</cp:revision>
  <dcterms:created xsi:type="dcterms:W3CDTF">2015-09-29T22:08:51Z</dcterms:created>
  <dcterms:modified xsi:type="dcterms:W3CDTF">2015-10-09T19:47:32Z</dcterms:modified>
</cp:coreProperties>
</file>