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30" autoAdjust="0"/>
  </p:normalViewPr>
  <p:slideViewPr>
    <p:cSldViewPr snapToGrid="0" snapToObjects="1">
      <p:cViewPr varScale="1">
        <p:scale>
          <a:sx n="145" d="100"/>
          <a:sy n="145" d="100"/>
        </p:scale>
        <p:origin x="-112" y="-1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B5ED22-C4E0-0C45-9019-8DA55A9EE024}" type="datetimeFigureOut">
              <a:rPr lang="en-US" smtClean="0"/>
              <a:t>2016-10-10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95418E-4198-B646-AD4A-EB0BF67EE366}" type="slidenum">
              <a:rPr lang="en-US" smtClean="0"/>
              <a:t>‹#›</a:t>
            </a:fld>
            <a:endParaRPr lang="en-US"/>
          </a:p>
        </p:txBody>
      </p:sp>
    </p:spTree>
    <p:extLst>
      <p:ext uri="{BB962C8B-B14F-4D97-AF65-F5344CB8AC3E}">
        <p14:creationId xmlns:p14="http://schemas.microsoft.com/office/powerpoint/2010/main" val="4164642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0054250"/>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Machine learning algorithms are used to allow an autonomous vehicle to learn about its environment and what actions to choose.  An autonomous car learns by taking in new information.  From its sensors, information is transferred into a model for determining an action, and then the action is made.  The models are constantly evaluated and updated as more information is gathered, in order to help the car adapt to newer decisions that were not previously considered.</a:t>
            </a:r>
          </a:p>
          <a:p>
            <a:pPr lvl="0">
              <a:spcBef>
                <a:spcPts val="0"/>
              </a:spcBef>
              <a:buNone/>
            </a:pPr>
            <a:endParaRPr/>
          </a:p>
          <a:p>
            <a:pPr lvl="0">
              <a:spcBef>
                <a:spcPts val="0"/>
              </a:spcBef>
              <a:buNone/>
            </a:pPr>
            <a:r>
              <a:rPr lang="en"/>
              <a:t>There are two types of machine learning: supervised and unsupervised. In supervised machine learning, we give the model data that includes the desired output (labels) and it starts to perform feature extraction and pattern recognition. </a:t>
            </a:r>
          </a:p>
          <a:p>
            <a:pPr lvl="0">
              <a:spcBef>
                <a:spcPts val="0"/>
              </a:spcBef>
              <a:buNone/>
            </a:pPr>
            <a:endParaRPr/>
          </a:p>
          <a:p>
            <a:pPr lvl="0">
              <a:spcBef>
                <a:spcPts val="0"/>
              </a:spcBef>
              <a:buNone/>
            </a:pPr>
            <a:r>
              <a:rPr lang="en"/>
              <a:t>This is our training, done on a subset of the data. We then take a different set of data and apply our model to that. We see how often the model predicts the correct output and, if it’s not enough, we do this all over again with different subsets of data until the program learns the patterns better.</a:t>
            </a:r>
          </a:p>
          <a:p>
            <a:pPr lvl="0">
              <a:spcBef>
                <a:spcPts val="0"/>
              </a:spcBef>
              <a:buNone/>
            </a:pPr>
            <a:endParaRPr/>
          </a:p>
          <a:p>
            <a:pPr lvl="0">
              <a:spcBef>
                <a:spcPts val="0"/>
              </a:spcBef>
              <a:buNone/>
            </a:pPr>
            <a:r>
              <a:rPr lang="en"/>
              <a:t>As such, supervised learning is ideal for the self-driving car; we can teach cars how to identify other cars, humans, as well as situations.</a:t>
            </a:r>
          </a:p>
          <a:p>
            <a:pPr lvl="0">
              <a:spcBef>
                <a:spcPts val="0"/>
              </a:spcBef>
              <a:buNone/>
            </a:pPr>
            <a:endParaRPr/>
          </a:p>
          <a:p>
            <a:pPr lvl="0" rtl="0">
              <a:spcBef>
                <a:spcPts val="0"/>
              </a:spcBef>
              <a:buNone/>
            </a:pPr>
            <a:r>
              <a:rPr lang="en"/>
              <a:t>However, learning adaptive behavior and being able to actually make real decisions presents us with one more problem, perhaps the preeminent problem associated with the technology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Autonomous vehicles will not be perfect right away.  There is only so much a programmer can plan for in advance.  For the most part, the cars will have to learn on their own.  However, researchers are looking for ways to make cars smarter.  A few examples include teaching them to recognize colors (signs), sounds, and lights (traffic lights).  Allowing cars to share knowledge with each other would also help them learn much faster than learning completely on their own.</a:t>
            </a:r>
          </a:p>
          <a:p>
            <a:pPr lvl="0">
              <a:spcBef>
                <a:spcPts val="0"/>
              </a:spcBef>
              <a:buNone/>
            </a:pPr>
            <a:endParaRPr/>
          </a:p>
          <a:p>
            <a:pPr lvl="0" rtl="0">
              <a:spcBef>
                <a:spcPts val="0"/>
              </a:spcBef>
              <a:buNone/>
            </a:pPr>
            <a:r>
              <a:rPr lang="en"/>
              <a:t>A real interesting thing about the advancement of this tech is that we have to make cars that are compatible with our antiquated infrastructure. For example, we have to make cars that can respond to traffic signals, when it would be much more efficient to just beam signal data to the car. As such, we get these interesting kind of roundabout solutions as we begin introducing this kind of technology to the real world.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Okay, so what if we’re right, and these milestones do come to pass? Will it all be positive? What kind of fallout should we prepare for?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One possible issue is privacy, since these autonomous cars can be programmed to record not only the behavior of the environment around it, but also the behavior of the passengers inside.  The destinations and travel histories can also be recorded.  Without regulation, passengers would have no means of controlling the information that gets communicated about themselves by the autonomous cars.</a:t>
            </a:r>
          </a:p>
          <a:p>
            <a:pPr lvl="0">
              <a:spcBef>
                <a:spcPts val="0"/>
              </a:spcBef>
              <a:buNone/>
            </a:pPr>
            <a:endParaRPr/>
          </a:p>
          <a:p>
            <a:pPr lvl="0">
              <a:spcBef>
                <a:spcPts val="0"/>
              </a:spcBef>
              <a:buNone/>
            </a:pPr>
            <a:r>
              <a:rPr lang="en"/>
              <a:t>With the reliance for safe driving shifting from a human driver to a self-driving car, there are some possible security threats.  GPS spoofing or jamming may not work as well on a human that is somewhat familiar with the correct routes, but for an autonomous vehicle that relies on the GPS, this could lead to terrible consequences.  There is also the issue of altering the car’s behavior to, for example, drive into a wall.  Finally, there is camera blinding, which will affect the sensors and impair judgement.</a:t>
            </a:r>
          </a:p>
          <a:p>
            <a:pPr lvl="0">
              <a:spcBef>
                <a:spcPts val="0"/>
              </a:spcBef>
              <a:buNone/>
            </a:pPr>
            <a:endParaRPr/>
          </a:p>
          <a:p>
            <a:pPr lvl="0">
              <a:spcBef>
                <a:spcPts val="0"/>
              </a:spcBef>
              <a:buNone/>
            </a:pPr>
            <a:r>
              <a:rPr lang="en"/>
              <a:t>Many of these problems tie back to the core problems we hear about time and time again with the Internet of Things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addition to physical and cybersecurity risks, self-driving cars also present a risk of driving some of the nearly one public and personal drivers out of work through automation. Currently, these professions are on about a 6^% rise, which is considered extremely average. However, self-driving cars are still in their infancy. Once they take off, we may see those numbers quickly turn around.</a:t>
            </a:r>
          </a:p>
          <a:p>
            <a:pPr lvl="0">
              <a:spcBef>
                <a:spcPts val="0"/>
              </a:spcBef>
              <a:buNone/>
            </a:pPr>
            <a:endParaRPr/>
          </a:p>
          <a:p>
            <a:pPr lvl="0">
              <a:spcBef>
                <a:spcPts val="0"/>
              </a:spcBef>
              <a:buNone/>
            </a:pPr>
            <a:r>
              <a:rPr lang="en"/>
              <a:t>As we mentioned earlier, Uber is in the process of introducing self-driving cars to their fleets, so it seems that they would be in favor of automating this profession. As is the argument in favor of all technological unemployment, automating the job means you no longer need to pay wages or provide benefits, allowing that money to be invested elsewhere.</a:t>
            </a:r>
          </a:p>
          <a:p>
            <a:pPr lvl="0">
              <a:spcBef>
                <a:spcPts val="0"/>
              </a:spcBef>
              <a:buNone/>
            </a:pPr>
            <a:endParaRPr/>
          </a:p>
          <a:p>
            <a:pPr lvl="0" rtl="0">
              <a:spcBef>
                <a:spcPts val="0"/>
              </a:spcBef>
              <a:buNone/>
            </a:pPr>
            <a:r>
              <a:rPr lang="en"/>
              <a:t>Of course, we’re still legally a long way from truly independent cars. In almost all cases today, a “driver” is still required to be in the car, so as to act in case of an emergency. It is not impossible to suppose that displaced workers might find new work in these roles during the interim period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 was a case with the Google Car where the car got into an accident.  What happened was that there was an obstacle in its lane, and to avoid the obstacle, the car decided on a maneuver, which was approved by the test driver.  However, the car miscalculated the bus’ behavior, resulting in a crash.</a:t>
            </a:r>
          </a:p>
          <a:p>
            <a:pPr lvl="0">
              <a:spcBef>
                <a:spcPts val="0"/>
              </a:spcBef>
              <a:buNone/>
            </a:pPr>
            <a:endParaRPr/>
          </a:p>
          <a:p>
            <a:pPr lvl="0">
              <a:spcBef>
                <a:spcPts val="0"/>
              </a:spcBef>
              <a:buNone/>
            </a:pPr>
            <a:r>
              <a:rPr lang="en"/>
              <a:t>There will be cases where an autonomous car will have to make decisions of who or what to hit in case of an unavoidable situation.  In this picture, the car has to choose between hitting a cat, a person, or driving off a cliff.  However, there could be other situations, like having to make a choice between hitting one person or a different person or crashing.  In general, the choices are predetermined by the programmer.</a:t>
            </a:r>
          </a:p>
          <a:p>
            <a:pPr lvl="0">
              <a:spcBef>
                <a:spcPts val="0"/>
              </a:spcBef>
              <a:buNone/>
            </a:pPr>
            <a:endParaRPr/>
          </a:p>
          <a:p>
            <a:pPr lvl="0">
              <a:spcBef>
                <a:spcPts val="0"/>
              </a:spcBef>
              <a:buNone/>
            </a:pPr>
            <a:r>
              <a:rPr lang="en"/>
              <a:t>MIT very recently (October 2nd) put out a website called the Moral Machine, which asks users what they would do in increasingly less clear cut scenarios. The results reveal some interesting prejudices, which is a whole separate can of worms. As it turns out, it’s really hard for people to make these kinds of decisions too, so how can we expect machines that we made to know better than 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Turning back the clock, there were actually driverless cars on the road. This was do-able despite the less sophisticated technology because cars in that era drove much, much slower. They were essentially upscaled toy RC cars! Of course, that doesn’t mean they were self-driving; It wasn’t until much later that the technology for sufficient computing power came about, allowing cars to make decisions about how to drive themselves.</a:t>
            </a: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Just as Star Trek brought a lot of fantastic and imaginative tech to the public eye which eventually came to pass (like cell phones), Knight Rider did that for self driving cars. Although our cars are not self aware like KITT from Knight Rider (yet!), we see self driving cars in many other fiction movies as well such as Total Recall and I, Robot.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Legally dubious: “users were obliged to assume complete responsibility for riding in Uber’s AVs, including “any risks that may arise from the negligence or carelessness of [Uber and the ATC], operation of the AVs and/or dangerous or defective equipment”. They also had to release the company of liability from beyond the grave, with a clause that stated: “I hereby agree on behalf of myself, my executors, administrators, heirs [and] next of kin”.[1] In exchange for signing your life away. You get a free ride, though!</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tl;dr Uber is crowdsourcing safety tests! Even if people agree to it, is that ethical? Can your average everyman passenger be expected to fully grasp the gravity of such a waiver?</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Transportation officials say they “want Alphabet’s Google unit, Uber, Tesla and others to answer safety assessment questions within six months about self-driving vehicles and systems” [5]</a:t>
            </a:r>
          </a:p>
          <a:p>
            <a:pPr lvl="0">
              <a:spcBef>
                <a:spcPts val="0"/>
              </a:spcBef>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Current statistic is 1 billion cars on the road, assuming that stays about the same as old cars are scrapped and new ones replace them, 10 million cars would be about 1%.</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Assuming autonomous cars drive at the current rate (a low estimate as more cars being made = more miles driven), edge cases would pretty much all have been accounted for by then.  </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An example of an edge case is the autonomous car that could not see the truck that had crossed in front of it. </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With the issues of actually driving likely having been solved by now, the focus becomes on optimization and accessibility. We may even see some open-source modules arise for interfacing with these kind of networks!</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If lawmakers actually follow through with making safety regulations, it seems likely that some standard protocol will have to be agreed upon by major players for safety reasons, whether they like it or not. </a:t>
            </a: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Google looks to reshape how we think about automobiles fundamentally. Instead of everyone having their own car that’s parked for most of the day, there will be fewer cars that are always running in public transit. But to get Americans away from their deep-rooted culture of car ownership and freedom would take some real work.</a:t>
            </a: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So how’s all that possible? How can cars get to be that smart? What kind of systems need to be in place?</a:t>
            </a:r>
            <a:br>
              <a:rPr lang="en"/>
            </a:br>
            <a:r>
              <a:rPr lang="en"/>
              <a:t/>
            </a:r>
            <a:br>
              <a:rPr lang="en"/>
            </a:br>
            <a:r>
              <a:rPr lang="en"/>
              <a:t>The answer, in a phrase, is Machine Learning.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F9E00"/>
        </a:solidFill>
        <a:effectLst/>
      </p:bgPr>
    </p:bg>
    <p:spTree>
      <p:nvGrpSpPr>
        <p:cNvPr id="1" name="Shape 8"/>
        <p:cNvGrpSpPr/>
        <p:nvPr/>
      </p:nvGrpSpPr>
      <p:grpSpPr>
        <a:xfrm>
          <a:off x="0" y="0"/>
          <a:ext cx="0" cy="0"/>
          <a:chOff x="0" y="0"/>
          <a:chExt cx="0" cy="0"/>
        </a:xfrm>
      </p:grpSpPr>
      <p:sp>
        <p:nvSpPr>
          <p:cNvPr id="9" name="Shape 9"/>
          <p:cNvSpPr/>
          <p:nvPr/>
        </p:nvSpPr>
        <p:spPr>
          <a:xfrm>
            <a:off x="818062" y="805650"/>
            <a:ext cx="7507875" cy="3532200"/>
          </a:xfrm>
          <a:custGeom>
            <a:avLst/>
            <a:gdLst/>
            <a:ahLst/>
            <a:cxnLst/>
            <a:rect l="0" t="0" r="0" b="0"/>
            <a:pathLst>
              <a:path w="300315" h="141288" extrusionOk="0">
                <a:moveTo>
                  <a:pt x="121105" y="0"/>
                </a:moveTo>
                <a:lnTo>
                  <a:pt x="0" y="0"/>
                </a:lnTo>
                <a:lnTo>
                  <a:pt x="0" y="141288"/>
                </a:lnTo>
                <a:lnTo>
                  <a:pt x="300315" y="141288"/>
                </a:lnTo>
                <a:lnTo>
                  <a:pt x="300315" y="305"/>
                </a:lnTo>
                <a:lnTo>
                  <a:pt x="179211" y="305"/>
                </a:lnTo>
              </a:path>
            </a:pathLst>
          </a:custGeom>
          <a:noFill/>
          <a:ln w="152400" cap="flat" cmpd="sng">
            <a:solidFill>
              <a:srgbClr val="FFFFFF"/>
            </a:solidFill>
            <a:prstDash val="solid"/>
            <a:miter/>
            <a:headEnd type="none" w="lg" len="lg"/>
            <a:tailEnd type="none" w="lg" len="lg"/>
          </a:ln>
        </p:spPr>
      </p:sp>
      <p:sp>
        <p:nvSpPr>
          <p:cNvPr id="10" name="Shape 10"/>
          <p:cNvSpPr txBox="1">
            <a:spLocks noGrp="1"/>
          </p:cNvSpPr>
          <p:nvPr>
            <p:ph type="ctrTitle"/>
          </p:nvPr>
        </p:nvSpPr>
        <p:spPr>
          <a:xfrm>
            <a:off x="2296350" y="1991850"/>
            <a:ext cx="4551300" cy="1159800"/>
          </a:xfrm>
          <a:prstGeom prst="rect">
            <a:avLst/>
          </a:prstGeom>
        </p:spPr>
        <p:txBody>
          <a:bodyPr lIns="91425" tIns="91425" rIns="91425" bIns="91425" anchor="ctr" anchorCtr="0"/>
          <a:lstStyle>
            <a:lvl1pPr lvl="0" algn="ctr">
              <a:spcBef>
                <a:spcPts val="0"/>
              </a:spcBef>
              <a:buClr>
                <a:srgbClr val="434343"/>
              </a:buClr>
              <a:buSzPct val="100000"/>
              <a:defRPr sz="3000">
                <a:solidFill>
                  <a:srgbClr val="434343"/>
                </a:solidFill>
              </a:defRPr>
            </a:lvl1pPr>
            <a:lvl2pPr lvl="1" algn="ctr">
              <a:spcBef>
                <a:spcPts val="0"/>
              </a:spcBef>
              <a:buClr>
                <a:srgbClr val="434343"/>
              </a:buClr>
              <a:buSzPct val="100000"/>
              <a:defRPr sz="3000">
                <a:solidFill>
                  <a:srgbClr val="434343"/>
                </a:solidFill>
              </a:defRPr>
            </a:lvl2pPr>
            <a:lvl3pPr lvl="2" algn="ctr">
              <a:spcBef>
                <a:spcPts val="0"/>
              </a:spcBef>
              <a:buClr>
                <a:srgbClr val="434343"/>
              </a:buClr>
              <a:buSzPct val="100000"/>
              <a:defRPr sz="3000">
                <a:solidFill>
                  <a:srgbClr val="434343"/>
                </a:solidFill>
              </a:defRPr>
            </a:lvl3pPr>
            <a:lvl4pPr lvl="3" algn="ctr">
              <a:spcBef>
                <a:spcPts val="0"/>
              </a:spcBef>
              <a:buClr>
                <a:srgbClr val="434343"/>
              </a:buClr>
              <a:buSzPct val="100000"/>
              <a:defRPr sz="3000">
                <a:solidFill>
                  <a:srgbClr val="434343"/>
                </a:solidFill>
              </a:defRPr>
            </a:lvl4pPr>
            <a:lvl5pPr lvl="4" algn="ctr">
              <a:spcBef>
                <a:spcPts val="0"/>
              </a:spcBef>
              <a:buClr>
                <a:srgbClr val="434343"/>
              </a:buClr>
              <a:buSzPct val="100000"/>
              <a:defRPr sz="3000">
                <a:solidFill>
                  <a:srgbClr val="434343"/>
                </a:solidFill>
              </a:defRPr>
            </a:lvl5pPr>
            <a:lvl6pPr lvl="5" algn="ctr">
              <a:spcBef>
                <a:spcPts val="0"/>
              </a:spcBef>
              <a:buClr>
                <a:srgbClr val="434343"/>
              </a:buClr>
              <a:buSzPct val="100000"/>
              <a:defRPr sz="3000">
                <a:solidFill>
                  <a:srgbClr val="434343"/>
                </a:solidFill>
              </a:defRPr>
            </a:lvl6pPr>
            <a:lvl7pPr lvl="6" algn="ctr">
              <a:spcBef>
                <a:spcPts val="0"/>
              </a:spcBef>
              <a:buClr>
                <a:srgbClr val="434343"/>
              </a:buClr>
              <a:buSzPct val="100000"/>
              <a:defRPr sz="3000">
                <a:solidFill>
                  <a:srgbClr val="434343"/>
                </a:solidFill>
              </a:defRPr>
            </a:lvl7pPr>
            <a:lvl8pPr lvl="7" algn="ctr">
              <a:spcBef>
                <a:spcPts val="0"/>
              </a:spcBef>
              <a:buClr>
                <a:srgbClr val="434343"/>
              </a:buClr>
              <a:buSzPct val="100000"/>
              <a:defRPr sz="3000">
                <a:solidFill>
                  <a:srgbClr val="434343"/>
                </a:solidFill>
              </a:defRPr>
            </a:lvl8pPr>
            <a:lvl9pPr lvl="8" algn="ctr">
              <a:spcBef>
                <a:spcPts val="0"/>
              </a:spcBef>
              <a:buClr>
                <a:srgbClr val="434343"/>
              </a:buClr>
              <a:buSzPct val="100000"/>
              <a:defRPr sz="3000">
                <a:solidFill>
                  <a:srgbClr val="434343"/>
                </a:solidFill>
              </a:defRPr>
            </a:lvl9pPr>
          </a:lstStyle>
          <a:p>
            <a:endParaRPr/>
          </a:p>
        </p:txBody>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inverse">
    <p:bg>
      <p:bgPr>
        <a:solidFill>
          <a:srgbClr val="434343"/>
        </a:solidFill>
        <a:effectLst/>
      </p:bgPr>
    </p:bg>
    <p:spTree>
      <p:nvGrpSpPr>
        <p:cNvPr id="1" name="Shape 42"/>
        <p:cNvGrpSpPr/>
        <p:nvPr/>
      </p:nvGrpSpPr>
      <p:grpSpPr>
        <a:xfrm>
          <a:off x="0" y="0"/>
          <a:ext cx="0" cy="0"/>
          <a:chOff x="0" y="0"/>
          <a:chExt cx="0" cy="0"/>
        </a:xfrm>
      </p:grpSpPr>
      <p:sp>
        <p:nvSpPr>
          <p:cNvPr id="43" name="Shape 43"/>
          <p:cNvSpPr/>
          <p:nvPr/>
        </p:nvSpPr>
        <p:spPr>
          <a:xfrm>
            <a:off x="558124" y="550425"/>
            <a:ext cx="8028197" cy="4042637"/>
          </a:xfrm>
          <a:custGeom>
            <a:avLst/>
            <a:gdLst/>
            <a:ahLst/>
            <a:cxnLst/>
            <a:rect l="0" t="0" r="0" b="0"/>
            <a:pathLst>
              <a:path w="344965" h="183798" extrusionOk="0">
                <a:moveTo>
                  <a:pt x="144041" y="38"/>
                </a:moveTo>
                <a:lnTo>
                  <a:pt x="0" y="0"/>
                </a:lnTo>
                <a:lnTo>
                  <a:pt x="0" y="183798"/>
                </a:lnTo>
                <a:lnTo>
                  <a:pt x="344965" y="183798"/>
                </a:lnTo>
                <a:lnTo>
                  <a:pt x="344965" y="0"/>
                </a:lnTo>
                <a:lnTo>
                  <a:pt x="202146" y="38"/>
                </a:lnTo>
              </a:path>
            </a:pathLst>
          </a:custGeom>
          <a:noFill/>
          <a:ln w="76200" cap="flat" cmpd="sng">
            <a:solidFill>
              <a:srgbClr val="FFFFFF"/>
            </a:solidFill>
            <a:prstDash val="solid"/>
            <a:miter/>
            <a:headEnd type="none" w="lg" len="lg"/>
            <a:tailEnd type="none" w="lg" len="lg"/>
          </a:ln>
        </p:spPr>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_2">
    <p:spTree>
      <p:nvGrpSpPr>
        <p:cNvPr id="1" name="Shape 44"/>
        <p:cNvGrpSpPr/>
        <p:nvPr/>
      </p:nvGrpSpPr>
      <p:grpSpPr>
        <a:xfrm>
          <a:off x="0" y="0"/>
          <a:ext cx="0" cy="0"/>
          <a:chOff x="0" y="0"/>
          <a:chExt cx="0" cy="0"/>
        </a:xfrm>
      </p:grpSpPr>
      <p:sp>
        <p:nvSpPr>
          <p:cNvPr id="45" name="Shape 45"/>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733218" y="2235350"/>
            <a:ext cx="385200" cy="0"/>
          </a:xfrm>
          <a:prstGeom prst="straightConnector1">
            <a:avLst/>
          </a:prstGeom>
          <a:noFill/>
          <a:ln w="28575" cap="flat" cmpd="sng">
            <a:solidFill>
              <a:schemeClr val="dk1"/>
            </a:solidFill>
            <a:prstDash val="solid"/>
            <a:round/>
            <a:headEnd type="none" w="med" len="med"/>
            <a:tailEnd type="none" w="med" len="med"/>
          </a:ln>
        </p:spPr>
      </p:cxnSp>
      <p:sp>
        <p:nvSpPr>
          <p:cNvPr id="48" name="Shape 48"/>
          <p:cNvSpPr txBox="1">
            <a:spLocks noGrp="1"/>
          </p:cNvSpPr>
          <p:nvPr>
            <p:ph type="ctrTitle"/>
          </p:nvPr>
        </p:nvSpPr>
        <p:spPr>
          <a:xfrm>
            <a:off x="630600" y="136800"/>
            <a:ext cx="7893000" cy="1853700"/>
          </a:xfrm>
          <a:prstGeom prst="rect">
            <a:avLst/>
          </a:prstGeom>
        </p:spPr>
        <p:txBody>
          <a:bodyPr lIns="91425" tIns="91425" rIns="91425" bIns="91425" anchor="b" anchorCtr="0"/>
          <a:lstStyle>
            <a:lvl1pPr lvl="0" rtl="0">
              <a:spcBef>
                <a:spcPts val="1000"/>
              </a:spcBef>
              <a:buSzPct val="100000"/>
              <a:defRPr sz="4800"/>
            </a:lvl1pPr>
            <a:lvl2pPr lvl="1" rtl="0">
              <a:spcBef>
                <a:spcPts val="1000"/>
              </a:spcBef>
              <a:buSzPct val="100000"/>
              <a:defRPr sz="4800"/>
            </a:lvl2pPr>
            <a:lvl3pPr lvl="2" rtl="0">
              <a:spcBef>
                <a:spcPts val="1000"/>
              </a:spcBef>
              <a:buSzPct val="100000"/>
              <a:defRPr sz="4800"/>
            </a:lvl3pPr>
            <a:lvl4pPr lvl="3" rtl="0">
              <a:spcBef>
                <a:spcPts val="1000"/>
              </a:spcBef>
              <a:buSzPct val="100000"/>
              <a:defRPr sz="4800"/>
            </a:lvl4pPr>
            <a:lvl5pPr lvl="4" rtl="0">
              <a:spcBef>
                <a:spcPts val="1000"/>
              </a:spcBef>
              <a:buSzPct val="100000"/>
              <a:defRPr sz="4800"/>
            </a:lvl5pPr>
            <a:lvl6pPr lvl="5" rtl="0">
              <a:spcBef>
                <a:spcPts val="1000"/>
              </a:spcBef>
              <a:buSzPct val="100000"/>
              <a:defRPr sz="4800"/>
            </a:lvl6pPr>
            <a:lvl7pPr lvl="6" rtl="0">
              <a:spcBef>
                <a:spcPts val="1000"/>
              </a:spcBef>
              <a:buSzPct val="100000"/>
              <a:defRPr sz="4800"/>
            </a:lvl7pPr>
            <a:lvl8pPr lvl="7" rtl="0">
              <a:spcBef>
                <a:spcPts val="1000"/>
              </a:spcBef>
              <a:buSzPct val="100000"/>
              <a:defRPr sz="4800"/>
            </a:lvl8pPr>
            <a:lvl9pPr lvl="8" rtl="0">
              <a:spcBef>
                <a:spcPts val="1000"/>
              </a:spcBef>
              <a:buSzPct val="100000"/>
              <a:defRPr sz="4800"/>
            </a:lvl9pPr>
          </a:lstStyle>
          <a:p>
            <a:endParaRPr/>
          </a:p>
        </p:txBody>
      </p:sp>
      <p:sp>
        <p:nvSpPr>
          <p:cNvPr id="49" name="Shape 49"/>
          <p:cNvSpPr txBox="1">
            <a:spLocks noGrp="1"/>
          </p:cNvSpPr>
          <p:nvPr>
            <p:ph type="subTitle" idx="1"/>
          </p:nvPr>
        </p:nvSpPr>
        <p:spPr>
          <a:xfrm>
            <a:off x="630600" y="3228375"/>
            <a:ext cx="7893000" cy="1274100"/>
          </a:xfrm>
          <a:prstGeom prst="rect">
            <a:avLst/>
          </a:prstGeom>
        </p:spPr>
        <p:txBody>
          <a:bodyPr lIns="91425" tIns="91425" rIns="91425" bIns="91425" anchor="b" anchorCtr="0"/>
          <a:lstStyle>
            <a:lvl1pPr lvl="0" rtl="0">
              <a:lnSpc>
                <a:spcPct val="100000"/>
              </a:lnSpc>
              <a:spcBef>
                <a:spcPts val="1000"/>
              </a:spcBef>
              <a:spcAft>
                <a:spcPts val="0"/>
              </a:spcAft>
              <a:buClr>
                <a:schemeClr val="accent6"/>
              </a:buClr>
              <a:buSzPct val="100000"/>
              <a:buNone/>
              <a:defRPr sz="2400">
                <a:solidFill>
                  <a:schemeClr val="accent6"/>
                </a:solidFill>
              </a:defRPr>
            </a:lvl1pPr>
            <a:lvl2pPr lvl="1" rtl="0">
              <a:lnSpc>
                <a:spcPct val="100000"/>
              </a:lnSpc>
              <a:spcBef>
                <a:spcPts val="1000"/>
              </a:spcBef>
              <a:spcAft>
                <a:spcPts val="0"/>
              </a:spcAft>
              <a:buClr>
                <a:schemeClr val="accent6"/>
              </a:buClr>
              <a:buSzPct val="100000"/>
              <a:buNone/>
              <a:defRPr sz="2400">
                <a:solidFill>
                  <a:schemeClr val="accent6"/>
                </a:solidFill>
              </a:defRPr>
            </a:lvl2pPr>
            <a:lvl3pPr lvl="2" rtl="0">
              <a:lnSpc>
                <a:spcPct val="100000"/>
              </a:lnSpc>
              <a:spcBef>
                <a:spcPts val="1000"/>
              </a:spcBef>
              <a:spcAft>
                <a:spcPts val="0"/>
              </a:spcAft>
              <a:buClr>
                <a:schemeClr val="accent6"/>
              </a:buClr>
              <a:buSzPct val="100000"/>
              <a:buNone/>
              <a:defRPr sz="2400">
                <a:solidFill>
                  <a:schemeClr val="accent6"/>
                </a:solidFill>
              </a:defRPr>
            </a:lvl3pPr>
            <a:lvl4pPr lvl="3" rtl="0">
              <a:lnSpc>
                <a:spcPct val="100000"/>
              </a:lnSpc>
              <a:spcBef>
                <a:spcPts val="1000"/>
              </a:spcBef>
              <a:spcAft>
                <a:spcPts val="0"/>
              </a:spcAft>
              <a:buClr>
                <a:schemeClr val="accent6"/>
              </a:buClr>
              <a:buSzPct val="100000"/>
              <a:buNone/>
              <a:defRPr sz="2400">
                <a:solidFill>
                  <a:schemeClr val="accent6"/>
                </a:solidFill>
              </a:defRPr>
            </a:lvl4pPr>
            <a:lvl5pPr lvl="4" rtl="0">
              <a:lnSpc>
                <a:spcPct val="100000"/>
              </a:lnSpc>
              <a:spcBef>
                <a:spcPts val="1000"/>
              </a:spcBef>
              <a:spcAft>
                <a:spcPts val="0"/>
              </a:spcAft>
              <a:buClr>
                <a:schemeClr val="accent6"/>
              </a:buClr>
              <a:buSzPct val="100000"/>
              <a:buNone/>
              <a:defRPr sz="2400">
                <a:solidFill>
                  <a:schemeClr val="accent6"/>
                </a:solidFill>
              </a:defRPr>
            </a:lvl5pPr>
            <a:lvl6pPr lvl="5" rtl="0">
              <a:lnSpc>
                <a:spcPct val="100000"/>
              </a:lnSpc>
              <a:spcBef>
                <a:spcPts val="1000"/>
              </a:spcBef>
              <a:spcAft>
                <a:spcPts val="0"/>
              </a:spcAft>
              <a:buClr>
                <a:schemeClr val="accent6"/>
              </a:buClr>
              <a:buSzPct val="100000"/>
              <a:buNone/>
              <a:defRPr sz="2400">
                <a:solidFill>
                  <a:schemeClr val="accent6"/>
                </a:solidFill>
              </a:defRPr>
            </a:lvl6pPr>
            <a:lvl7pPr lvl="6" rtl="0">
              <a:lnSpc>
                <a:spcPct val="100000"/>
              </a:lnSpc>
              <a:spcBef>
                <a:spcPts val="1000"/>
              </a:spcBef>
              <a:spcAft>
                <a:spcPts val="0"/>
              </a:spcAft>
              <a:buClr>
                <a:schemeClr val="accent6"/>
              </a:buClr>
              <a:buSzPct val="100000"/>
              <a:buNone/>
              <a:defRPr sz="2400">
                <a:solidFill>
                  <a:schemeClr val="accent6"/>
                </a:solidFill>
              </a:defRPr>
            </a:lvl7pPr>
            <a:lvl8pPr lvl="7" rtl="0">
              <a:lnSpc>
                <a:spcPct val="100000"/>
              </a:lnSpc>
              <a:spcBef>
                <a:spcPts val="1000"/>
              </a:spcBef>
              <a:spcAft>
                <a:spcPts val="0"/>
              </a:spcAft>
              <a:buClr>
                <a:schemeClr val="accent6"/>
              </a:buClr>
              <a:buSzPct val="100000"/>
              <a:buNone/>
              <a:defRPr sz="2400">
                <a:solidFill>
                  <a:schemeClr val="accent6"/>
                </a:solidFill>
              </a:defRPr>
            </a:lvl8pPr>
            <a:lvl9pPr lvl="8" rtl="0">
              <a:lnSpc>
                <a:spcPct val="100000"/>
              </a:lnSpc>
              <a:spcBef>
                <a:spcPts val="1000"/>
              </a:spcBef>
              <a:spcAft>
                <a:spcPts val="0"/>
              </a:spcAft>
              <a:buClr>
                <a:schemeClr val="accent6"/>
              </a:buClr>
              <a:buSzPct val="100000"/>
              <a:buNone/>
              <a:defRPr sz="2400">
                <a:solidFill>
                  <a:schemeClr val="accent6"/>
                </a:solidFill>
              </a:defRPr>
            </a:lvl9pPr>
          </a:lstStyle>
          <a:p>
            <a:endParaRPr/>
          </a:p>
        </p:txBody>
      </p:sp>
      <p:sp>
        <p:nvSpPr>
          <p:cNvPr id="50" name="Shape 50"/>
          <p:cNvSpPr txBox="1">
            <a:spLocks noGrp="1"/>
          </p:cNvSpPr>
          <p:nvPr>
            <p:ph type="sldNum" idx="12"/>
          </p:nvPr>
        </p:nvSpPr>
        <p:spPr>
          <a:xfrm>
            <a:off x="8595300" y="4749900"/>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FF9E00"/>
        </a:solidFill>
        <a:effectLst/>
      </p:bgPr>
    </p:bg>
    <p:spTree>
      <p:nvGrpSpPr>
        <p:cNvPr id="1" name="Shape 11"/>
        <p:cNvGrpSpPr/>
        <p:nvPr/>
      </p:nvGrpSpPr>
      <p:grpSpPr>
        <a:xfrm>
          <a:off x="0" y="0"/>
          <a:ext cx="0" cy="0"/>
          <a:chOff x="0" y="0"/>
          <a:chExt cx="0" cy="0"/>
        </a:xfrm>
      </p:grpSpPr>
      <p:sp>
        <p:nvSpPr>
          <p:cNvPr id="12" name="Shape 12"/>
          <p:cNvSpPr/>
          <p:nvPr/>
        </p:nvSpPr>
        <p:spPr>
          <a:xfrm>
            <a:off x="818062" y="805650"/>
            <a:ext cx="7507875" cy="3532200"/>
          </a:xfrm>
          <a:custGeom>
            <a:avLst/>
            <a:gdLst/>
            <a:ahLst/>
            <a:cxnLst/>
            <a:rect l="0" t="0" r="0" b="0"/>
            <a:pathLst>
              <a:path w="300315" h="141288" extrusionOk="0">
                <a:moveTo>
                  <a:pt x="121105" y="0"/>
                </a:moveTo>
                <a:lnTo>
                  <a:pt x="0" y="0"/>
                </a:lnTo>
                <a:lnTo>
                  <a:pt x="0" y="141288"/>
                </a:lnTo>
                <a:lnTo>
                  <a:pt x="300315" y="141288"/>
                </a:lnTo>
                <a:lnTo>
                  <a:pt x="300315" y="305"/>
                </a:lnTo>
                <a:lnTo>
                  <a:pt x="179211" y="305"/>
                </a:lnTo>
              </a:path>
            </a:pathLst>
          </a:custGeom>
          <a:noFill/>
          <a:ln w="76200" cap="flat" cmpd="sng">
            <a:solidFill>
              <a:srgbClr val="FFFFFF"/>
            </a:solidFill>
            <a:prstDash val="solid"/>
            <a:miter/>
            <a:headEnd type="none" w="lg" len="lg"/>
            <a:tailEnd type="none" w="lg" len="lg"/>
          </a:ln>
        </p:spPr>
      </p:sp>
      <p:sp>
        <p:nvSpPr>
          <p:cNvPr id="13" name="Shape 13"/>
          <p:cNvSpPr txBox="1">
            <a:spLocks noGrp="1"/>
          </p:cNvSpPr>
          <p:nvPr>
            <p:ph type="ctrTitle"/>
          </p:nvPr>
        </p:nvSpPr>
        <p:spPr>
          <a:xfrm>
            <a:off x="1933200" y="2189999"/>
            <a:ext cx="5277600" cy="447600"/>
          </a:xfrm>
          <a:prstGeom prst="rect">
            <a:avLst/>
          </a:prstGeom>
        </p:spPr>
        <p:txBody>
          <a:bodyPr lIns="91425" tIns="91425" rIns="91425" bIns="91425" anchor="b" anchorCtr="0"/>
          <a:lstStyle>
            <a:lvl1pPr lvl="0" algn="ctr" rtl="0">
              <a:spcBef>
                <a:spcPts val="0"/>
              </a:spcBef>
              <a:buClr>
                <a:srgbClr val="434343"/>
              </a:buClr>
              <a:buSzPct val="100000"/>
              <a:defRPr sz="2400" b="0">
                <a:solidFill>
                  <a:srgbClr val="434343"/>
                </a:solidFill>
              </a:defRPr>
            </a:lvl1pPr>
            <a:lvl2pPr lvl="1" algn="ctr" rtl="0">
              <a:spcBef>
                <a:spcPts val="0"/>
              </a:spcBef>
              <a:buClr>
                <a:srgbClr val="434343"/>
              </a:buClr>
              <a:buSzPct val="100000"/>
              <a:defRPr sz="2400" b="0">
                <a:solidFill>
                  <a:srgbClr val="434343"/>
                </a:solidFill>
              </a:defRPr>
            </a:lvl2pPr>
            <a:lvl3pPr lvl="2" algn="ctr" rtl="0">
              <a:spcBef>
                <a:spcPts val="0"/>
              </a:spcBef>
              <a:buClr>
                <a:srgbClr val="434343"/>
              </a:buClr>
              <a:buSzPct val="100000"/>
              <a:defRPr sz="2400" b="0">
                <a:solidFill>
                  <a:srgbClr val="434343"/>
                </a:solidFill>
              </a:defRPr>
            </a:lvl3pPr>
            <a:lvl4pPr lvl="3" algn="ctr" rtl="0">
              <a:spcBef>
                <a:spcPts val="0"/>
              </a:spcBef>
              <a:buClr>
                <a:srgbClr val="434343"/>
              </a:buClr>
              <a:buSzPct val="100000"/>
              <a:defRPr sz="2400" b="0">
                <a:solidFill>
                  <a:srgbClr val="434343"/>
                </a:solidFill>
              </a:defRPr>
            </a:lvl4pPr>
            <a:lvl5pPr lvl="4" algn="ctr" rtl="0">
              <a:spcBef>
                <a:spcPts val="0"/>
              </a:spcBef>
              <a:buClr>
                <a:srgbClr val="434343"/>
              </a:buClr>
              <a:buSzPct val="100000"/>
              <a:defRPr sz="2400" b="0">
                <a:solidFill>
                  <a:srgbClr val="434343"/>
                </a:solidFill>
              </a:defRPr>
            </a:lvl5pPr>
            <a:lvl6pPr lvl="5" algn="ctr" rtl="0">
              <a:spcBef>
                <a:spcPts val="0"/>
              </a:spcBef>
              <a:buClr>
                <a:srgbClr val="434343"/>
              </a:buClr>
              <a:buSzPct val="100000"/>
              <a:defRPr sz="2400" b="0">
                <a:solidFill>
                  <a:srgbClr val="434343"/>
                </a:solidFill>
              </a:defRPr>
            </a:lvl6pPr>
            <a:lvl7pPr lvl="6" algn="ctr" rtl="0">
              <a:spcBef>
                <a:spcPts val="0"/>
              </a:spcBef>
              <a:buClr>
                <a:srgbClr val="434343"/>
              </a:buClr>
              <a:buSzPct val="100000"/>
              <a:defRPr sz="2400" b="0">
                <a:solidFill>
                  <a:srgbClr val="434343"/>
                </a:solidFill>
              </a:defRPr>
            </a:lvl7pPr>
            <a:lvl8pPr lvl="7" algn="ctr" rtl="0">
              <a:spcBef>
                <a:spcPts val="0"/>
              </a:spcBef>
              <a:buClr>
                <a:srgbClr val="434343"/>
              </a:buClr>
              <a:buSzPct val="100000"/>
              <a:defRPr sz="2400" b="0">
                <a:solidFill>
                  <a:srgbClr val="434343"/>
                </a:solidFill>
              </a:defRPr>
            </a:lvl8pPr>
            <a:lvl9pPr lvl="8" algn="ctr" rtl="0">
              <a:spcBef>
                <a:spcPts val="0"/>
              </a:spcBef>
              <a:buClr>
                <a:srgbClr val="434343"/>
              </a:buClr>
              <a:buSzPct val="100000"/>
              <a:defRPr sz="2400" b="0">
                <a:solidFill>
                  <a:srgbClr val="434343"/>
                </a:solidFill>
              </a:defRPr>
            </a:lvl9pPr>
          </a:lstStyle>
          <a:p>
            <a:endParaRPr/>
          </a:p>
        </p:txBody>
      </p:sp>
      <p:sp>
        <p:nvSpPr>
          <p:cNvPr id="14" name="Shape 14"/>
          <p:cNvSpPr txBox="1">
            <a:spLocks noGrp="1"/>
          </p:cNvSpPr>
          <p:nvPr>
            <p:ph type="subTitle" idx="1"/>
          </p:nvPr>
        </p:nvSpPr>
        <p:spPr>
          <a:xfrm>
            <a:off x="685800" y="2505900"/>
            <a:ext cx="7772400" cy="447600"/>
          </a:xfrm>
          <a:prstGeom prst="rect">
            <a:avLst/>
          </a:prstGeom>
        </p:spPr>
        <p:txBody>
          <a:bodyPr lIns="91425" tIns="91425" rIns="91425" bIns="91425" anchor="t" anchorCtr="0"/>
          <a:lstStyle>
            <a:lvl1pPr lvl="0" algn="ctr" rtl="0">
              <a:spcBef>
                <a:spcPts val="0"/>
              </a:spcBef>
              <a:buClr>
                <a:srgbClr val="FFFFFF"/>
              </a:buClr>
              <a:buSzPct val="100000"/>
              <a:buNone/>
              <a:defRPr sz="1800">
                <a:solidFill>
                  <a:srgbClr val="FFFFFF"/>
                </a:solidFill>
              </a:defRPr>
            </a:lvl1pPr>
            <a:lvl2pPr lvl="1" algn="ctr" rtl="0">
              <a:spcBef>
                <a:spcPts val="0"/>
              </a:spcBef>
              <a:buClr>
                <a:srgbClr val="FFFFFF"/>
              </a:buClr>
              <a:buNone/>
              <a:defRPr sz="1800">
                <a:solidFill>
                  <a:srgbClr val="FFFFFF"/>
                </a:solidFill>
              </a:defRPr>
            </a:lvl2pPr>
            <a:lvl3pPr lvl="2" algn="ctr" rtl="0">
              <a:spcBef>
                <a:spcPts val="0"/>
              </a:spcBef>
              <a:buClr>
                <a:srgbClr val="FFFFFF"/>
              </a:buClr>
              <a:buSzPct val="100000"/>
              <a:buNone/>
              <a:defRPr sz="1800">
                <a:solidFill>
                  <a:srgbClr val="FFFFFF"/>
                </a:solidFill>
              </a:defRPr>
            </a:lvl3pPr>
            <a:lvl4pPr lvl="3" algn="ctr" rtl="0">
              <a:spcBef>
                <a:spcPts val="0"/>
              </a:spcBef>
              <a:buClr>
                <a:srgbClr val="FFFFFF"/>
              </a:buClr>
              <a:buNone/>
              <a:defRPr>
                <a:solidFill>
                  <a:srgbClr val="FFFFFF"/>
                </a:solidFill>
              </a:defRPr>
            </a:lvl4pPr>
            <a:lvl5pPr lvl="4" algn="ctr" rtl="0">
              <a:spcBef>
                <a:spcPts val="0"/>
              </a:spcBef>
              <a:buClr>
                <a:srgbClr val="FFFFFF"/>
              </a:buClr>
              <a:buNone/>
              <a:defRPr>
                <a:solidFill>
                  <a:srgbClr val="FFFFFF"/>
                </a:solidFill>
              </a:defRPr>
            </a:lvl5pPr>
            <a:lvl6pPr lvl="5" algn="ctr" rtl="0">
              <a:spcBef>
                <a:spcPts val="0"/>
              </a:spcBef>
              <a:buClr>
                <a:srgbClr val="FFFFFF"/>
              </a:buClr>
              <a:buNone/>
              <a:defRPr>
                <a:solidFill>
                  <a:srgbClr val="FFFFFF"/>
                </a:solidFill>
              </a:defRPr>
            </a:lvl6pPr>
            <a:lvl7pPr lvl="6" algn="ctr" rtl="0">
              <a:spcBef>
                <a:spcPts val="0"/>
              </a:spcBef>
              <a:buClr>
                <a:srgbClr val="FFFFFF"/>
              </a:buClr>
              <a:buNone/>
              <a:defRPr>
                <a:solidFill>
                  <a:srgbClr val="FFFFFF"/>
                </a:solidFill>
              </a:defRPr>
            </a:lvl7pPr>
            <a:lvl8pPr lvl="7" algn="ctr" rtl="0">
              <a:spcBef>
                <a:spcPts val="0"/>
              </a:spcBef>
              <a:buClr>
                <a:srgbClr val="FFFFFF"/>
              </a:buClr>
              <a:buNone/>
              <a:defRPr>
                <a:solidFill>
                  <a:srgbClr val="FFFFFF"/>
                </a:solidFill>
              </a:defRPr>
            </a:lvl8pPr>
            <a:lvl9pPr lvl="8" algn="ctr" rtl="0">
              <a:spcBef>
                <a:spcPts val="0"/>
              </a:spcBef>
              <a:buClr>
                <a:srgbClr val="FFFFFF"/>
              </a:buClr>
              <a:buNone/>
              <a:defRPr>
                <a:solidFill>
                  <a:srgbClr val="FFFFFF"/>
                </a:solidFill>
              </a:defRPr>
            </a:lvl9pPr>
          </a:lstStyle>
          <a:p>
            <a:endParaRPr/>
          </a:p>
        </p:txBody>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solidFill>
          <a:srgbClr val="434343"/>
        </a:solidFill>
        <a:effectLst/>
      </p:bgPr>
    </p:bg>
    <p:spTree>
      <p:nvGrpSpPr>
        <p:cNvPr id="1" name="Shape 15"/>
        <p:cNvGrpSpPr/>
        <p:nvPr/>
      </p:nvGrpSpPr>
      <p:grpSpPr>
        <a:xfrm>
          <a:off x="0" y="0"/>
          <a:ext cx="0" cy="0"/>
          <a:chOff x="0" y="0"/>
          <a:chExt cx="0" cy="0"/>
        </a:xfrm>
      </p:grpSpPr>
      <p:sp>
        <p:nvSpPr>
          <p:cNvPr id="16" name="Shape 16"/>
          <p:cNvSpPr/>
          <p:nvPr/>
        </p:nvSpPr>
        <p:spPr>
          <a:xfrm>
            <a:off x="818062" y="805650"/>
            <a:ext cx="7507875" cy="3532200"/>
          </a:xfrm>
          <a:custGeom>
            <a:avLst/>
            <a:gdLst/>
            <a:ahLst/>
            <a:cxnLst/>
            <a:rect l="0" t="0" r="0" b="0"/>
            <a:pathLst>
              <a:path w="300315" h="141288" extrusionOk="0">
                <a:moveTo>
                  <a:pt x="121105" y="0"/>
                </a:moveTo>
                <a:lnTo>
                  <a:pt x="0" y="0"/>
                </a:lnTo>
                <a:lnTo>
                  <a:pt x="0" y="141288"/>
                </a:lnTo>
                <a:lnTo>
                  <a:pt x="300315" y="141288"/>
                </a:lnTo>
                <a:lnTo>
                  <a:pt x="300315" y="305"/>
                </a:lnTo>
                <a:lnTo>
                  <a:pt x="179211" y="305"/>
                </a:lnTo>
              </a:path>
            </a:pathLst>
          </a:custGeom>
          <a:noFill/>
          <a:ln w="76200" cap="flat" cmpd="sng">
            <a:solidFill>
              <a:srgbClr val="FF9E00"/>
            </a:solidFill>
            <a:prstDash val="solid"/>
            <a:miter/>
            <a:headEnd type="none" w="lg" len="lg"/>
            <a:tailEnd type="none" w="lg" len="lg"/>
          </a:ln>
        </p:spPr>
      </p:sp>
      <p:sp>
        <p:nvSpPr>
          <p:cNvPr id="17" name="Shape 17"/>
          <p:cNvSpPr txBox="1">
            <a:spLocks noGrp="1"/>
          </p:cNvSpPr>
          <p:nvPr>
            <p:ph type="body" idx="1"/>
          </p:nvPr>
        </p:nvSpPr>
        <p:spPr>
          <a:xfrm>
            <a:off x="2037600" y="2161800"/>
            <a:ext cx="5068800" cy="819900"/>
          </a:xfrm>
          <a:prstGeom prst="rect">
            <a:avLst/>
          </a:prstGeom>
        </p:spPr>
        <p:txBody>
          <a:bodyPr lIns="91425" tIns="91425" rIns="91425" bIns="91425" anchor="ctr" anchorCtr="0"/>
          <a:lstStyle>
            <a:lvl1pPr lvl="0" algn="ctr" rtl="0">
              <a:spcBef>
                <a:spcPts val="0"/>
              </a:spcBef>
              <a:buSzPct val="100000"/>
              <a:defRPr sz="1800" i="1">
                <a:solidFill>
                  <a:srgbClr val="CCCCCC"/>
                </a:solidFill>
              </a:defRPr>
            </a:lvl1pPr>
            <a:lvl2pPr lvl="1" algn="ctr" rtl="0">
              <a:spcBef>
                <a:spcPts val="0"/>
              </a:spcBef>
              <a:defRPr sz="1800" i="1">
                <a:solidFill>
                  <a:srgbClr val="CCCCCC"/>
                </a:solidFill>
              </a:defRPr>
            </a:lvl2pPr>
            <a:lvl3pPr lvl="2" algn="ctr" rtl="0">
              <a:spcBef>
                <a:spcPts val="0"/>
              </a:spcBef>
              <a:buSzPct val="100000"/>
              <a:defRPr sz="1800" i="1">
                <a:solidFill>
                  <a:srgbClr val="CCCCCC"/>
                </a:solidFill>
              </a:defRPr>
            </a:lvl3pPr>
            <a:lvl4pPr lvl="3" algn="ctr" rtl="0">
              <a:spcBef>
                <a:spcPts val="0"/>
              </a:spcBef>
              <a:defRPr i="1">
                <a:solidFill>
                  <a:srgbClr val="CCCCCC"/>
                </a:solidFill>
              </a:defRPr>
            </a:lvl4pPr>
            <a:lvl5pPr lvl="4" algn="ctr" rtl="0">
              <a:spcBef>
                <a:spcPts val="0"/>
              </a:spcBef>
              <a:defRPr i="1">
                <a:solidFill>
                  <a:srgbClr val="CCCCCC"/>
                </a:solidFill>
              </a:defRPr>
            </a:lvl5pPr>
            <a:lvl6pPr lvl="5" algn="ctr" rtl="0">
              <a:spcBef>
                <a:spcPts val="0"/>
              </a:spcBef>
              <a:buClr>
                <a:srgbClr val="CCCCCC"/>
              </a:buClr>
              <a:defRPr i="1">
                <a:solidFill>
                  <a:srgbClr val="CCCCCC"/>
                </a:solidFill>
              </a:defRPr>
            </a:lvl6pPr>
            <a:lvl7pPr lvl="6" algn="ctr" rtl="0">
              <a:spcBef>
                <a:spcPts val="0"/>
              </a:spcBef>
              <a:buClr>
                <a:srgbClr val="CCCCCC"/>
              </a:buClr>
              <a:defRPr i="1">
                <a:solidFill>
                  <a:srgbClr val="CCCCCC"/>
                </a:solidFill>
              </a:defRPr>
            </a:lvl7pPr>
            <a:lvl8pPr lvl="7" algn="ctr" rtl="0">
              <a:spcBef>
                <a:spcPts val="0"/>
              </a:spcBef>
              <a:buClr>
                <a:srgbClr val="CCCCCC"/>
              </a:buClr>
              <a:defRPr i="1">
                <a:solidFill>
                  <a:srgbClr val="CCCCCC"/>
                </a:solidFill>
              </a:defRPr>
            </a:lvl8pPr>
            <a:lvl9pPr lvl="8" algn="ctr">
              <a:spcBef>
                <a:spcPts val="0"/>
              </a:spcBef>
              <a:buClr>
                <a:srgbClr val="CCCCCC"/>
              </a:buClr>
              <a:defRPr i="1">
                <a:solidFill>
                  <a:srgbClr val="CCCCCC"/>
                </a:solidFill>
              </a:defRPr>
            </a:lvl9pPr>
          </a:lstStyle>
          <a:p>
            <a:endParaRPr/>
          </a:p>
        </p:txBody>
      </p:sp>
      <p:sp>
        <p:nvSpPr>
          <p:cNvPr id="18" name="Shape 18"/>
          <p:cNvSpPr txBox="1"/>
          <p:nvPr/>
        </p:nvSpPr>
        <p:spPr>
          <a:xfrm>
            <a:off x="3853200" y="293593"/>
            <a:ext cx="1437600" cy="653700"/>
          </a:xfrm>
          <a:prstGeom prst="rect">
            <a:avLst/>
          </a:prstGeom>
          <a:noFill/>
          <a:ln>
            <a:noFill/>
          </a:ln>
        </p:spPr>
        <p:txBody>
          <a:bodyPr lIns="91425" tIns="91425" rIns="91425" bIns="91425" anchor="t" anchorCtr="0">
            <a:noAutofit/>
          </a:bodyPr>
          <a:lstStyle/>
          <a:p>
            <a:pPr lvl="0" algn="ctr">
              <a:spcBef>
                <a:spcPts val="0"/>
              </a:spcBef>
              <a:buNone/>
            </a:pPr>
            <a:r>
              <a:rPr lang="en" sz="9600">
                <a:solidFill>
                  <a:srgbClr val="FF9E00"/>
                </a:solidFill>
                <a:latin typeface="Montserrat"/>
                <a:ea typeface="Montserrat"/>
                <a:cs typeface="Montserrat"/>
                <a:sym typeface="Montserrat"/>
              </a:rPr>
              <a:t>“</a:t>
            </a:r>
          </a:p>
        </p:txBody>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9"/>
        <p:cNvGrpSpPr/>
        <p:nvPr/>
      </p:nvGrpSpPr>
      <p:grpSpPr>
        <a:xfrm>
          <a:off x="0" y="0"/>
          <a:ext cx="0" cy="0"/>
          <a:chOff x="0" y="0"/>
          <a:chExt cx="0" cy="0"/>
        </a:xfrm>
      </p:grpSpPr>
      <p:sp>
        <p:nvSpPr>
          <p:cNvPr id="20" name="Shape 20"/>
          <p:cNvSpPr/>
          <p:nvPr/>
        </p:nvSpPr>
        <p:spPr>
          <a:xfrm>
            <a:off x="259950" y="274275"/>
            <a:ext cx="8624125" cy="4594950"/>
          </a:xfrm>
          <a:custGeom>
            <a:avLst/>
            <a:gdLst/>
            <a:ahLst/>
            <a:cxnLst/>
            <a:rect l="0" t="0" r="0" b="0"/>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FF9E00"/>
            </a:solidFill>
            <a:prstDash val="solid"/>
            <a:miter/>
            <a:headEnd type="none" w="lg" len="lg"/>
            <a:tailEnd type="none" w="lg" len="lg"/>
          </a:ln>
        </p:spPr>
      </p:sp>
      <p:sp>
        <p:nvSpPr>
          <p:cNvPr id="21" name="Shape 21"/>
          <p:cNvSpPr txBox="1">
            <a:spLocks noGrp="1"/>
          </p:cNvSpPr>
          <p:nvPr>
            <p:ph type="title"/>
          </p:nvPr>
        </p:nvSpPr>
        <p:spPr>
          <a:xfrm>
            <a:off x="3241650" y="91565"/>
            <a:ext cx="2660700" cy="733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916650" y="950850"/>
            <a:ext cx="7310700" cy="3241800"/>
          </a:xfrm>
          <a:prstGeom prst="rect">
            <a:avLst/>
          </a:prstGeom>
        </p:spPr>
        <p:txBody>
          <a:bodyPr lIns="91425" tIns="91425" rIns="91425" bIns="91425" anchor="t" anchorCtr="0"/>
          <a:lstStyle>
            <a:lvl1pPr lvl="0">
              <a:spcBef>
                <a:spcPts val="0"/>
              </a:spcBef>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3"/>
        <p:cNvGrpSpPr/>
        <p:nvPr/>
      </p:nvGrpSpPr>
      <p:grpSpPr>
        <a:xfrm>
          <a:off x="0" y="0"/>
          <a:ext cx="0" cy="0"/>
          <a:chOff x="0" y="0"/>
          <a:chExt cx="0" cy="0"/>
        </a:xfrm>
      </p:grpSpPr>
      <p:sp>
        <p:nvSpPr>
          <p:cNvPr id="24" name="Shape 24"/>
          <p:cNvSpPr/>
          <p:nvPr/>
        </p:nvSpPr>
        <p:spPr>
          <a:xfrm>
            <a:off x="259950" y="274275"/>
            <a:ext cx="8624125" cy="4594950"/>
          </a:xfrm>
          <a:custGeom>
            <a:avLst/>
            <a:gdLst/>
            <a:ahLst/>
            <a:cxnLst/>
            <a:rect l="0" t="0" r="0" b="0"/>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FF9E00"/>
            </a:solidFill>
            <a:prstDash val="solid"/>
            <a:miter/>
            <a:headEnd type="none" w="lg" len="lg"/>
            <a:tailEnd type="none" w="lg" len="lg"/>
          </a:ln>
        </p:spPr>
      </p:sp>
      <p:sp>
        <p:nvSpPr>
          <p:cNvPr id="25" name="Shape 25"/>
          <p:cNvSpPr txBox="1">
            <a:spLocks noGrp="1"/>
          </p:cNvSpPr>
          <p:nvPr>
            <p:ph type="title"/>
          </p:nvPr>
        </p:nvSpPr>
        <p:spPr>
          <a:xfrm>
            <a:off x="3241650" y="91565"/>
            <a:ext cx="2660700" cy="733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840975" y="956004"/>
            <a:ext cx="3621900" cy="29655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27" name="Shape 27"/>
          <p:cNvSpPr txBox="1">
            <a:spLocks noGrp="1"/>
          </p:cNvSpPr>
          <p:nvPr>
            <p:ph type="body" idx="2"/>
          </p:nvPr>
        </p:nvSpPr>
        <p:spPr>
          <a:xfrm>
            <a:off x="4681052" y="956004"/>
            <a:ext cx="3621899" cy="29655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8"/>
        <p:cNvGrpSpPr/>
        <p:nvPr/>
      </p:nvGrpSpPr>
      <p:grpSpPr>
        <a:xfrm>
          <a:off x="0" y="0"/>
          <a:ext cx="0" cy="0"/>
          <a:chOff x="0" y="0"/>
          <a:chExt cx="0" cy="0"/>
        </a:xfrm>
      </p:grpSpPr>
      <p:sp>
        <p:nvSpPr>
          <p:cNvPr id="29" name="Shape 29"/>
          <p:cNvSpPr/>
          <p:nvPr/>
        </p:nvSpPr>
        <p:spPr>
          <a:xfrm>
            <a:off x="259950" y="274275"/>
            <a:ext cx="8624125" cy="4594950"/>
          </a:xfrm>
          <a:custGeom>
            <a:avLst/>
            <a:gdLst/>
            <a:ahLst/>
            <a:cxnLst/>
            <a:rect l="0" t="0" r="0" b="0"/>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FF9E00"/>
            </a:solidFill>
            <a:prstDash val="solid"/>
            <a:miter/>
            <a:headEnd type="none" w="lg" len="lg"/>
            <a:tailEnd type="none" w="lg" len="lg"/>
          </a:ln>
        </p:spPr>
      </p:sp>
      <p:sp>
        <p:nvSpPr>
          <p:cNvPr id="30" name="Shape 30"/>
          <p:cNvSpPr txBox="1">
            <a:spLocks noGrp="1"/>
          </p:cNvSpPr>
          <p:nvPr>
            <p:ph type="title"/>
          </p:nvPr>
        </p:nvSpPr>
        <p:spPr>
          <a:xfrm>
            <a:off x="3241650" y="91565"/>
            <a:ext cx="2660700" cy="7338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753900" y="971550"/>
            <a:ext cx="2440500" cy="3241500"/>
          </a:xfrm>
          <a:prstGeom prst="rect">
            <a:avLst/>
          </a:prstGeom>
        </p:spPr>
        <p:txBody>
          <a:bodyPr lIns="91425" tIns="91425" rIns="91425" bIns="91425" anchor="t" anchorCtr="0"/>
          <a:lstStyle>
            <a:lvl1pPr lvl="0" rtl="0">
              <a:spcBef>
                <a:spcPts val="0"/>
              </a:spcBef>
              <a:buSzPct val="100000"/>
              <a:defRPr sz="1800"/>
            </a:lvl1pPr>
            <a:lvl2pPr lvl="1" rtl="0">
              <a:spcBef>
                <a:spcPts val="0"/>
              </a:spcBef>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2"/>
          </p:nvPr>
        </p:nvSpPr>
        <p:spPr>
          <a:xfrm>
            <a:off x="3319596" y="971550"/>
            <a:ext cx="2440500" cy="3241500"/>
          </a:xfrm>
          <a:prstGeom prst="rect">
            <a:avLst/>
          </a:prstGeom>
        </p:spPr>
        <p:txBody>
          <a:bodyPr lIns="91425" tIns="91425" rIns="91425" bIns="91425" anchor="t" anchorCtr="0"/>
          <a:lstStyle>
            <a:lvl1pPr lvl="0" rtl="0">
              <a:spcBef>
                <a:spcPts val="0"/>
              </a:spcBef>
              <a:buSzPct val="100000"/>
              <a:defRPr sz="1800"/>
            </a:lvl1pPr>
            <a:lvl2pPr lvl="1" rtl="0">
              <a:spcBef>
                <a:spcPts val="0"/>
              </a:spcBef>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3"/>
          </p:nvPr>
        </p:nvSpPr>
        <p:spPr>
          <a:xfrm>
            <a:off x="5885291" y="971550"/>
            <a:ext cx="2440499" cy="3241500"/>
          </a:xfrm>
          <a:prstGeom prst="rect">
            <a:avLst/>
          </a:prstGeom>
        </p:spPr>
        <p:txBody>
          <a:bodyPr lIns="91425" tIns="91425" rIns="91425" bIns="91425" anchor="t" anchorCtr="0"/>
          <a:lstStyle>
            <a:lvl1pPr lvl="0" rtl="0">
              <a:spcBef>
                <a:spcPts val="0"/>
              </a:spcBef>
              <a:buSzPct val="100000"/>
              <a:defRPr sz="1800"/>
            </a:lvl1pPr>
            <a:lvl2pPr lvl="1" rtl="0">
              <a:spcBef>
                <a:spcPts val="0"/>
              </a:spcBef>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241650" y="91565"/>
            <a:ext cx="2660700" cy="733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p:nvPr/>
        </p:nvSpPr>
        <p:spPr>
          <a:xfrm>
            <a:off x="259950" y="274275"/>
            <a:ext cx="8624125" cy="4594950"/>
          </a:xfrm>
          <a:custGeom>
            <a:avLst/>
            <a:gdLst/>
            <a:ahLst/>
            <a:cxnLst/>
            <a:rect l="0" t="0" r="0" b="0"/>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FF9E00"/>
            </a:solidFill>
            <a:prstDash val="solid"/>
            <a:miter/>
            <a:headEnd type="none" w="lg" len="lg"/>
            <a:tailEnd type="none" w="lg" len="lg"/>
          </a:ln>
        </p:spPr>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7"/>
        <p:cNvGrpSpPr/>
        <p:nvPr/>
      </p:nvGrpSpPr>
      <p:grpSpPr>
        <a:xfrm>
          <a:off x="0" y="0"/>
          <a:ext cx="0" cy="0"/>
          <a:chOff x="0" y="0"/>
          <a:chExt cx="0" cy="0"/>
        </a:xfrm>
      </p:grpSpPr>
      <p:sp>
        <p:nvSpPr>
          <p:cNvPr id="38" name="Shape 38"/>
          <p:cNvSpPr/>
          <p:nvPr/>
        </p:nvSpPr>
        <p:spPr>
          <a:xfrm rot="10800000" flipH="1">
            <a:off x="259950" y="274275"/>
            <a:ext cx="8624125" cy="4594950"/>
          </a:xfrm>
          <a:custGeom>
            <a:avLst/>
            <a:gdLst/>
            <a:ahLst/>
            <a:cxnLst/>
            <a:rect l="0" t="0" r="0" b="0"/>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FF9E00"/>
            </a:solidFill>
            <a:prstDash val="solid"/>
            <a:miter/>
            <a:headEnd type="none" w="lg" len="lg"/>
            <a:tailEnd type="none" w="lg" len="lg"/>
          </a:ln>
        </p:spPr>
      </p:sp>
      <p:sp>
        <p:nvSpPr>
          <p:cNvPr id="39" name="Shape 39"/>
          <p:cNvSpPr txBox="1">
            <a:spLocks noGrp="1"/>
          </p:cNvSpPr>
          <p:nvPr>
            <p:ph type="body" idx="1"/>
          </p:nvPr>
        </p:nvSpPr>
        <p:spPr>
          <a:xfrm>
            <a:off x="3104100" y="4513082"/>
            <a:ext cx="2935800" cy="519600"/>
          </a:xfrm>
          <a:prstGeom prst="rect">
            <a:avLst/>
          </a:prstGeom>
        </p:spPr>
        <p:txBody>
          <a:bodyPr lIns="91425" tIns="91425" rIns="91425" bIns="91425" anchor="b" anchorCtr="0"/>
          <a:lstStyle>
            <a:lvl1pPr lvl="0" algn="ctr">
              <a:spcBef>
                <a:spcPts val="360"/>
              </a:spcBef>
              <a:buClr>
                <a:srgbClr val="999999"/>
              </a:buClr>
              <a:buSzPct val="100000"/>
              <a:buNone/>
              <a:defRPr sz="1200" i="1">
                <a:solidFill>
                  <a:srgbClr val="999999"/>
                </a:solidFill>
              </a:defRPr>
            </a:lvl1pPr>
          </a:lstStyle>
          <a:p>
            <a:endParaRPr/>
          </a:p>
        </p:txBody>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
        <p:cNvGrpSpPr/>
        <p:nvPr/>
      </p:nvGrpSpPr>
      <p:grpSpPr>
        <a:xfrm>
          <a:off x="0" y="0"/>
          <a:ext cx="0" cy="0"/>
          <a:chOff x="0" y="0"/>
          <a:chExt cx="0" cy="0"/>
        </a:xfrm>
      </p:grpSpPr>
      <p:sp>
        <p:nvSpPr>
          <p:cNvPr id="41" name="Shape 41"/>
          <p:cNvSpPr/>
          <p:nvPr/>
        </p:nvSpPr>
        <p:spPr>
          <a:xfrm>
            <a:off x="558124" y="550425"/>
            <a:ext cx="8028197" cy="4042637"/>
          </a:xfrm>
          <a:custGeom>
            <a:avLst/>
            <a:gdLst/>
            <a:ahLst/>
            <a:cxnLst/>
            <a:rect l="0" t="0" r="0" b="0"/>
            <a:pathLst>
              <a:path w="344965" h="183798" extrusionOk="0">
                <a:moveTo>
                  <a:pt x="144041" y="38"/>
                </a:moveTo>
                <a:lnTo>
                  <a:pt x="0" y="0"/>
                </a:lnTo>
                <a:lnTo>
                  <a:pt x="0" y="183798"/>
                </a:lnTo>
                <a:lnTo>
                  <a:pt x="344965" y="183798"/>
                </a:lnTo>
                <a:lnTo>
                  <a:pt x="344965" y="0"/>
                </a:lnTo>
                <a:lnTo>
                  <a:pt x="202146" y="38"/>
                </a:lnTo>
              </a:path>
            </a:pathLst>
          </a:custGeom>
          <a:noFill/>
          <a:ln w="76200" cap="flat" cmpd="sng">
            <a:solidFill>
              <a:srgbClr val="FF9E00"/>
            </a:solidFill>
            <a:prstDash val="solid"/>
            <a:miter/>
            <a:headEnd type="none" w="lg" len="lg"/>
            <a:tailEnd type="none" w="lg" len="lg"/>
          </a:ln>
        </p:spPr>
      </p:sp>
      <p:sp>
        <p:nvSpPr>
          <p:cNvPr id="2" name="Slide Number Placeholder 1"/>
          <p:cNvSpPr>
            <a:spLocks noGrp="1"/>
          </p:cNvSpPr>
          <p:nvPr>
            <p:ph type="sldNum" sz="quarter" idx="10"/>
          </p:nvPr>
        </p:nvSpPr>
        <p:spPr/>
        <p:txBody>
          <a:bodyPr/>
          <a:lstStyle/>
          <a:p>
            <a:fld id="{E5B13ECE-FE1D-094E-A657-F5DA05FDB8F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241650" y="91565"/>
            <a:ext cx="2660700" cy="733800"/>
          </a:xfrm>
          <a:prstGeom prst="rect">
            <a:avLst/>
          </a:prstGeom>
          <a:noFill/>
          <a:ln>
            <a:noFill/>
          </a:ln>
        </p:spPr>
        <p:txBody>
          <a:bodyPr lIns="91425" tIns="91425" rIns="91425" bIns="91425" anchor="t" anchorCtr="0"/>
          <a:lstStyle>
            <a:lvl1pPr lvl="0" algn="ctr">
              <a:spcBef>
                <a:spcPts val="0"/>
              </a:spcBef>
              <a:buClr>
                <a:srgbClr val="999999"/>
              </a:buClr>
              <a:buSzPct val="100000"/>
              <a:buFont typeface="Montserrat"/>
              <a:buNone/>
              <a:defRPr sz="1200" b="1">
                <a:solidFill>
                  <a:srgbClr val="999999"/>
                </a:solidFill>
                <a:latin typeface="Montserrat"/>
                <a:ea typeface="Montserrat"/>
                <a:cs typeface="Montserrat"/>
                <a:sym typeface="Montserrat"/>
              </a:defRPr>
            </a:lvl1pPr>
            <a:lvl2pPr lvl="1" algn="ctr">
              <a:spcBef>
                <a:spcPts val="0"/>
              </a:spcBef>
              <a:buClr>
                <a:srgbClr val="999999"/>
              </a:buClr>
              <a:buSzPct val="100000"/>
              <a:buFont typeface="Montserrat"/>
              <a:buNone/>
              <a:defRPr sz="1200" b="1">
                <a:solidFill>
                  <a:srgbClr val="999999"/>
                </a:solidFill>
                <a:latin typeface="Montserrat"/>
                <a:ea typeface="Montserrat"/>
                <a:cs typeface="Montserrat"/>
                <a:sym typeface="Montserrat"/>
              </a:defRPr>
            </a:lvl2pPr>
            <a:lvl3pPr lvl="2" algn="ctr">
              <a:spcBef>
                <a:spcPts val="0"/>
              </a:spcBef>
              <a:buClr>
                <a:srgbClr val="999999"/>
              </a:buClr>
              <a:buSzPct val="100000"/>
              <a:buFont typeface="Montserrat"/>
              <a:buNone/>
              <a:defRPr sz="1200" b="1">
                <a:solidFill>
                  <a:srgbClr val="999999"/>
                </a:solidFill>
                <a:latin typeface="Montserrat"/>
                <a:ea typeface="Montserrat"/>
                <a:cs typeface="Montserrat"/>
                <a:sym typeface="Montserrat"/>
              </a:defRPr>
            </a:lvl3pPr>
            <a:lvl4pPr lvl="3" algn="ctr">
              <a:spcBef>
                <a:spcPts val="0"/>
              </a:spcBef>
              <a:buClr>
                <a:srgbClr val="999999"/>
              </a:buClr>
              <a:buSzPct val="100000"/>
              <a:buFont typeface="Montserrat"/>
              <a:buNone/>
              <a:defRPr sz="1200" b="1">
                <a:solidFill>
                  <a:srgbClr val="999999"/>
                </a:solidFill>
                <a:latin typeface="Montserrat"/>
                <a:ea typeface="Montserrat"/>
                <a:cs typeface="Montserrat"/>
                <a:sym typeface="Montserrat"/>
              </a:defRPr>
            </a:lvl4pPr>
            <a:lvl5pPr lvl="4" algn="ctr">
              <a:spcBef>
                <a:spcPts val="0"/>
              </a:spcBef>
              <a:buClr>
                <a:srgbClr val="999999"/>
              </a:buClr>
              <a:buSzPct val="100000"/>
              <a:buFont typeface="Montserrat"/>
              <a:buNone/>
              <a:defRPr sz="1200" b="1">
                <a:solidFill>
                  <a:srgbClr val="999999"/>
                </a:solidFill>
                <a:latin typeface="Montserrat"/>
                <a:ea typeface="Montserrat"/>
                <a:cs typeface="Montserrat"/>
                <a:sym typeface="Montserrat"/>
              </a:defRPr>
            </a:lvl5pPr>
            <a:lvl6pPr lvl="5" algn="ctr">
              <a:spcBef>
                <a:spcPts val="0"/>
              </a:spcBef>
              <a:buClr>
                <a:srgbClr val="999999"/>
              </a:buClr>
              <a:buSzPct val="100000"/>
              <a:buFont typeface="Montserrat"/>
              <a:buNone/>
              <a:defRPr sz="1200" b="1">
                <a:solidFill>
                  <a:srgbClr val="999999"/>
                </a:solidFill>
                <a:latin typeface="Montserrat"/>
                <a:ea typeface="Montserrat"/>
                <a:cs typeface="Montserrat"/>
                <a:sym typeface="Montserrat"/>
              </a:defRPr>
            </a:lvl6pPr>
            <a:lvl7pPr lvl="6" algn="ctr">
              <a:spcBef>
                <a:spcPts val="0"/>
              </a:spcBef>
              <a:buClr>
                <a:srgbClr val="999999"/>
              </a:buClr>
              <a:buSzPct val="100000"/>
              <a:buFont typeface="Montserrat"/>
              <a:buNone/>
              <a:defRPr sz="1200" b="1">
                <a:solidFill>
                  <a:srgbClr val="999999"/>
                </a:solidFill>
                <a:latin typeface="Montserrat"/>
                <a:ea typeface="Montserrat"/>
                <a:cs typeface="Montserrat"/>
                <a:sym typeface="Montserrat"/>
              </a:defRPr>
            </a:lvl7pPr>
            <a:lvl8pPr lvl="7" algn="ctr">
              <a:spcBef>
                <a:spcPts val="0"/>
              </a:spcBef>
              <a:buClr>
                <a:srgbClr val="999999"/>
              </a:buClr>
              <a:buSzPct val="100000"/>
              <a:buFont typeface="Montserrat"/>
              <a:buNone/>
              <a:defRPr sz="1200" b="1">
                <a:solidFill>
                  <a:srgbClr val="999999"/>
                </a:solidFill>
                <a:latin typeface="Montserrat"/>
                <a:ea typeface="Montserrat"/>
                <a:cs typeface="Montserrat"/>
                <a:sym typeface="Montserrat"/>
              </a:defRPr>
            </a:lvl8pPr>
            <a:lvl9pPr lvl="8" algn="ctr">
              <a:spcBef>
                <a:spcPts val="0"/>
              </a:spcBef>
              <a:buClr>
                <a:srgbClr val="999999"/>
              </a:buClr>
              <a:buSzPct val="100000"/>
              <a:buFont typeface="Montserrat"/>
              <a:buNone/>
              <a:defRPr sz="1200" b="1">
                <a:solidFill>
                  <a:srgbClr val="999999"/>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916650" y="950850"/>
            <a:ext cx="7310700" cy="3241800"/>
          </a:xfrm>
          <a:prstGeom prst="rect">
            <a:avLst/>
          </a:prstGeom>
          <a:noFill/>
          <a:ln>
            <a:noFill/>
          </a:ln>
        </p:spPr>
        <p:txBody>
          <a:bodyPr lIns="91425" tIns="91425" rIns="91425" bIns="91425" anchor="t" anchorCtr="0"/>
          <a:lstStyle>
            <a:lvl1pPr lvl="0">
              <a:spcBef>
                <a:spcPts val="600"/>
              </a:spcBef>
              <a:buClr>
                <a:srgbClr val="CCCCCC"/>
              </a:buClr>
              <a:buSzPct val="80000"/>
              <a:buFont typeface="Droid Serif"/>
              <a:buChar char="⊡"/>
              <a:defRPr sz="3000">
                <a:solidFill>
                  <a:srgbClr val="434343"/>
                </a:solidFill>
                <a:latin typeface="Droid Serif"/>
                <a:ea typeface="Droid Serif"/>
                <a:cs typeface="Droid Serif"/>
                <a:sym typeface="Droid Serif"/>
              </a:defRPr>
            </a:lvl1pPr>
            <a:lvl2pPr lvl="1">
              <a:spcBef>
                <a:spcPts val="480"/>
              </a:spcBef>
              <a:buClr>
                <a:srgbClr val="CCCCCC"/>
              </a:buClr>
              <a:buSzPct val="75000"/>
              <a:buFont typeface="Droid Serif"/>
              <a:buChar char="□"/>
              <a:defRPr sz="2400">
                <a:solidFill>
                  <a:srgbClr val="434343"/>
                </a:solidFill>
                <a:latin typeface="Droid Serif"/>
                <a:ea typeface="Droid Serif"/>
                <a:cs typeface="Droid Serif"/>
                <a:sym typeface="Droid Serif"/>
              </a:defRPr>
            </a:lvl2pPr>
            <a:lvl3pPr lvl="2">
              <a:spcBef>
                <a:spcPts val="480"/>
              </a:spcBef>
              <a:buClr>
                <a:srgbClr val="CCCCCC"/>
              </a:buClr>
              <a:buSzPct val="100000"/>
              <a:buFont typeface="Droid Serif"/>
              <a:defRPr sz="2400">
                <a:solidFill>
                  <a:srgbClr val="434343"/>
                </a:solidFill>
                <a:latin typeface="Droid Serif"/>
                <a:ea typeface="Droid Serif"/>
                <a:cs typeface="Droid Serif"/>
                <a:sym typeface="Droid Serif"/>
              </a:defRPr>
            </a:lvl3pPr>
            <a:lvl4pPr lvl="3">
              <a:spcBef>
                <a:spcPts val="360"/>
              </a:spcBef>
              <a:buClr>
                <a:srgbClr val="CCCCCC"/>
              </a:buClr>
              <a:buSzPct val="100000"/>
              <a:buFont typeface="Droid Serif"/>
              <a:defRPr sz="1800">
                <a:solidFill>
                  <a:srgbClr val="434343"/>
                </a:solidFill>
                <a:latin typeface="Droid Serif"/>
                <a:ea typeface="Droid Serif"/>
                <a:cs typeface="Droid Serif"/>
                <a:sym typeface="Droid Serif"/>
              </a:defRPr>
            </a:lvl4pPr>
            <a:lvl5pPr lvl="4">
              <a:spcBef>
                <a:spcPts val="360"/>
              </a:spcBef>
              <a:buClr>
                <a:srgbClr val="CCCCCC"/>
              </a:buClr>
              <a:buSzPct val="100000"/>
              <a:buFont typeface="Droid Serif"/>
              <a:defRPr sz="1800">
                <a:solidFill>
                  <a:srgbClr val="434343"/>
                </a:solidFill>
                <a:latin typeface="Droid Serif"/>
                <a:ea typeface="Droid Serif"/>
                <a:cs typeface="Droid Serif"/>
                <a:sym typeface="Droid Serif"/>
              </a:defRPr>
            </a:lvl5pPr>
            <a:lvl6pPr lvl="5">
              <a:spcBef>
                <a:spcPts val="360"/>
              </a:spcBef>
              <a:buClr>
                <a:srgbClr val="434343"/>
              </a:buClr>
              <a:buSzPct val="100000"/>
              <a:buFont typeface="Droid Serif"/>
              <a:defRPr sz="1800">
                <a:solidFill>
                  <a:srgbClr val="434343"/>
                </a:solidFill>
                <a:latin typeface="Droid Serif"/>
                <a:ea typeface="Droid Serif"/>
                <a:cs typeface="Droid Serif"/>
                <a:sym typeface="Droid Serif"/>
              </a:defRPr>
            </a:lvl6pPr>
            <a:lvl7pPr lvl="6">
              <a:spcBef>
                <a:spcPts val="360"/>
              </a:spcBef>
              <a:buClr>
                <a:srgbClr val="434343"/>
              </a:buClr>
              <a:buSzPct val="100000"/>
              <a:buFont typeface="Droid Serif"/>
              <a:defRPr sz="1800">
                <a:solidFill>
                  <a:srgbClr val="434343"/>
                </a:solidFill>
                <a:latin typeface="Droid Serif"/>
                <a:ea typeface="Droid Serif"/>
                <a:cs typeface="Droid Serif"/>
                <a:sym typeface="Droid Serif"/>
              </a:defRPr>
            </a:lvl7pPr>
            <a:lvl8pPr lvl="7">
              <a:spcBef>
                <a:spcPts val="360"/>
              </a:spcBef>
              <a:buClr>
                <a:srgbClr val="434343"/>
              </a:buClr>
              <a:buSzPct val="100000"/>
              <a:buFont typeface="Droid Serif"/>
              <a:defRPr sz="1800">
                <a:solidFill>
                  <a:srgbClr val="434343"/>
                </a:solidFill>
                <a:latin typeface="Droid Serif"/>
                <a:ea typeface="Droid Serif"/>
                <a:cs typeface="Droid Serif"/>
                <a:sym typeface="Droid Serif"/>
              </a:defRPr>
            </a:lvl8pPr>
            <a:lvl9pPr lvl="8">
              <a:spcBef>
                <a:spcPts val="360"/>
              </a:spcBef>
              <a:buClr>
                <a:srgbClr val="434343"/>
              </a:buClr>
              <a:buSzPct val="100000"/>
              <a:buFont typeface="Droid Serif"/>
              <a:defRPr sz="1800">
                <a:solidFill>
                  <a:srgbClr val="434343"/>
                </a:solidFill>
                <a:latin typeface="Droid Serif"/>
                <a:ea typeface="Droid Serif"/>
                <a:cs typeface="Droid Serif"/>
                <a:sym typeface="Droid Serif"/>
              </a:defRPr>
            </a:lvl9pPr>
          </a:lstStyle>
          <a:p>
            <a:endParaRPr/>
          </a:p>
        </p:txBody>
      </p:sp>
      <p:sp>
        <p:nvSpPr>
          <p:cNvPr id="2" name="Slide Number Placeholder 1"/>
          <p:cNvSpPr>
            <a:spLocks noGrp="1"/>
          </p:cNvSpPr>
          <p:nvPr>
            <p:ph type="sldNum" sz="quarter" idx="4"/>
          </p:nvPr>
        </p:nvSpPr>
        <p:spPr>
          <a:xfrm>
            <a:off x="7010400" y="48688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B13ECE-FE1D-094E-A657-F5DA05FDB8F1}" type="slidenum">
              <a:rPr lang="en-US" smtClean="0"/>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uardian.com/technology/2016/sep/26/uber-self-driving-passengers-pittsburgh-injury-death-waiver" TargetMode="External"/><Relationship Id="rId4" Type="http://schemas.openxmlformats.org/officeDocument/2006/relationships/hyperlink" Target="http://www.huffingtonpost.ca/2011/08/23/car-population_n_934291.html" TargetMode="External"/><Relationship Id="rId5" Type="http://schemas.openxmlformats.org/officeDocument/2006/relationships/hyperlink" Target="https://static.googleusercontent.com/media/www.google.com/en//selfdrivingcar/files/reports/report-0816.pdf" TargetMode="External"/><Relationship Id="rId6" Type="http://schemas.openxmlformats.org/officeDocument/2006/relationships/hyperlink" Target="https://www.theguardian.com/technology/2016/sep/20/us-government-regulators-self-driving-car-proposal" TargetMode="External"/><Relationship Id="rId7" Type="http://schemas.openxmlformats.org/officeDocument/2006/relationships/hyperlink" Target="http://gizmodo.com/the-rise-of-automated-cars-will-thousands-of-jobs-and-n-1702689348" TargetMode="External"/><Relationship Id="rId8" Type="http://schemas.openxmlformats.org/officeDocument/2006/relationships/hyperlink" Target="http://www.automotiveitnews.org/articles/611059/the-next-frontier-for-self-driving-car-to-car-comm/" TargetMode="External"/><Relationship Id="rId9" Type="http://schemas.openxmlformats.org/officeDocument/2006/relationships/hyperlink" Target="http://ieeexplore.ieee.org/stamp/stamp.jsp?tp=&amp;arnumber=5475093&amp;isnumber=5475068" TargetMode="External"/><Relationship Id="rId10" Type="http://schemas.openxmlformats.org/officeDocument/2006/relationships/hyperlink" Target="http://ieeexplore.ieee.org/xpls/icp.jsp?arnumber=6899663%23cited-by"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earch.proquest.com/docview/1771016658?pq-origsite=summon&amp;accountid=29120" TargetMode="External"/><Relationship Id="rId4" Type="http://schemas.openxmlformats.org/officeDocument/2006/relationships/hyperlink" Target="http://wpi.aci.info/view/1464f257c855c0c0128/151c518857c00110006" TargetMode="External"/><Relationship Id="rId5" Type="http://schemas.openxmlformats.org/officeDocument/2006/relationships/hyperlink" Target="http://go.galegroup.com/ps/i.do?p=GRGM&amp;u=mlin_c_worpoly&amp;id=GALE%7CA443654030&amp;v=2.1&amp;it=r&amp;sid=summon&amp;userGroup=mlin_c_worpoly&amp;authCount=1" TargetMode="External"/><Relationship Id="rId6" Type="http://schemas.openxmlformats.org/officeDocument/2006/relationships/hyperlink" Target="http://en.proft.me/2015/12/24/types-machine-learning-algorithms/" TargetMode="External"/><Relationship Id="rId7" Type="http://schemas.openxmlformats.org/officeDocument/2006/relationships/hyperlink" Target="http://www.bls.gov/ooh/transportation-and-material-moving/taxi-drivers-and-chauffeurs.htm" TargetMode="External"/><Relationship Id="rId8" Type="http://schemas.openxmlformats.org/officeDocument/2006/relationships/hyperlink" Target="https://en.wikipedia.org/wiki/Knight_Rider_(1982_TV_series)" TargetMode="External"/><Relationship Id="rId9" Type="http://schemas.openxmlformats.org/officeDocument/2006/relationships/hyperlink" Target="http://www.thegeektwins.com/2013/11/10-amazing-things-you-didnt-know-about.html%23.V_cCs-ArKUk" TargetMode="External"/><Relationship Id="rId10" Type="http://schemas.openxmlformats.org/officeDocument/2006/relationships/hyperlink" Target="http://motorchase.com/en/2016/03/bmw-celebrates-100-years-i-robot-audi-like-concept/"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1012050" y="1991850"/>
            <a:ext cx="7119900" cy="1159800"/>
          </a:xfrm>
          <a:prstGeom prst="rect">
            <a:avLst/>
          </a:prstGeom>
        </p:spPr>
        <p:txBody>
          <a:bodyPr lIns="91425" tIns="91425" rIns="91425" bIns="91425" anchor="ctr" anchorCtr="0">
            <a:noAutofit/>
          </a:bodyPr>
          <a:lstStyle/>
          <a:p>
            <a:r>
              <a:rPr lang="en" sz="4800" dirty="0">
                <a:solidFill>
                  <a:srgbClr val="FFFFFF"/>
                </a:solidFill>
              </a:rPr>
              <a:t>Autonomous Driving and Machine </a:t>
            </a:r>
            <a:r>
              <a:rPr lang="en" sz="4800" dirty="0" smtClean="0">
                <a:solidFill>
                  <a:srgbClr val="FFFFFF"/>
                </a:solidFill>
              </a:rPr>
              <a:t>Learning</a:t>
            </a:r>
            <a:r>
              <a:rPr lang="en-US" sz="4800" dirty="0" smtClean="0">
                <a:solidFill>
                  <a:srgbClr val="FFFFFF"/>
                </a:solidFill>
              </a:rPr>
              <a:t/>
            </a:r>
            <a:br>
              <a:rPr lang="en-US" sz="4800" dirty="0" smtClean="0">
                <a:solidFill>
                  <a:srgbClr val="FFFFFF"/>
                </a:solidFill>
              </a:rPr>
            </a:br>
            <a:r>
              <a:rPr lang="en-US" sz="4800" dirty="0">
                <a:solidFill>
                  <a:srgbClr val="FFFFFF"/>
                </a:solidFill>
              </a:rPr>
              <a:t/>
            </a:r>
            <a:br>
              <a:rPr lang="en-US" sz="4800" dirty="0">
                <a:solidFill>
                  <a:srgbClr val="FFFFFF"/>
                </a:solidFill>
              </a:rPr>
            </a:br>
            <a:r>
              <a:rPr lang="en-US" sz="4000" dirty="0" err="1">
                <a:solidFill>
                  <a:schemeClr val="tx1"/>
                </a:solidFill>
              </a:rPr>
              <a:t>Fainer</a:t>
            </a:r>
            <a:r>
              <a:rPr lang="en-US" sz="4000" dirty="0">
                <a:solidFill>
                  <a:schemeClr val="tx1"/>
                </a:solidFill>
              </a:rPr>
              <a:t>, </a:t>
            </a:r>
            <a:r>
              <a:rPr lang="en-US" sz="4000" dirty="0" err="1">
                <a:solidFill>
                  <a:schemeClr val="tx1"/>
                </a:solidFill>
              </a:rPr>
              <a:t>Farro</a:t>
            </a:r>
            <a:r>
              <a:rPr lang="en-US" sz="4000" dirty="0">
                <a:solidFill>
                  <a:schemeClr val="tx1"/>
                </a:solidFill>
              </a:rPr>
              <a:t>, Hackett, </a:t>
            </a:r>
            <a:r>
              <a:rPr lang="en-US" sz="4000" dirty="0" err="1" smtClean="0">
                <a:solidFill>
                  <a:schemeClr val="tx1"/>
                </a:solidFill>
              </a:rPr>
              <a:t>Huot</a:t>
            </a:r>
            <a:endParaRPr lang="en" sz="4000" dirty="0">
              <a:solidFill>
                <a:schemeClr val="tx1"/>
              </a:solidFill>
            </a:endParaRPr>
          </a:p>
        </p:txBody>
      </p:sp>
      <p:sp>
        <p:nvSpPr>
          <p:cNvPr id="2" name="Slide Number Placeholder 1"/>
          <p:cNvSpPr>
            <a:spLocks noGrp="1"/>
          </p:cNvSpPr>
          <p:nvPr>
            <p:ph type="sldNum" sz="quarter" idx="10"/>
          </p:nvPr>
        </p:nvSpPr>
        <p:spPr/>
        <p:txBody>
          <a:bodyPr/>
          <a:lstStyle/>
          <a:p>
            <a:fld id="{E5B13ECE-FE1D-094E-A657-F5DA05FDB8F1}"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rtl="0">
              <a:spcBef>
                <a:spcPts val="0"/>
              </a:spcBef>
              <a:buNone/>
            </a:pPr>
            <a:r>
              <a:rPr lang="en" sz="1800"/>
              <a:t>MACHINE LEARNING ALGORITHMS</a:t>
            </a:r>
          </a:p>
        </p:txBody>
      </p:sp>
      <p:pic>
        <p:nvPicPr>
          <p:cNvPr id="121" name="Shape 121" descr="ml_svlw.jpg"/>
          <p:cNvPicPr preferRelativeResize="0"/>
          <p:nvPr/>
        </p:nvPicPr>
        <p:blipFill>
          <a:blip r:embed="rId3">
            <a:alphaModFix/>
          </a:blip>
          <a:stretch>
            <a:fillRect/>
          </a:stretch>
        </p:blipFill>
        <p:spPr>
          <a:xfrm>
            <a:off x="1533525" y="862000"/>
            <a:ext cx="6076950" cy="3419475"/>
          </a:xfrm>
          <a:prstGeom prst="rect">
            <a:avLst/>
          </a:prstGeom>
          <a:noFill/>
          <a:ln>
            <a:noFill/>
          </a:ln>
        </p:spPr>
      </p:pic>
      <p:sp>
        <p:nvSpPr>
          <p:cNvPr id="122" name="Shape 122"/>
          <p:cNvSpPr txBox="1"/>
          <p:nvPr/>
        </p:nvSpPr>
        <p:spPr>
          <a:xfrm>
            <a:off x="2553975" y="4317000"/>
            <a:ext cx="6224700" cy="826500"/>
          </a:xfrm>
          <a:prstGeom prst="rect">
            <a:avLst/>
          </a:prstGeom>
          <a:noFill/>
          <a:ln>
            <a:noFill/>
          </a:ln>
        </p:spPr>
        <p:txBody>
          <a:bodyPr lIns="91425" tIns="91425" rIns="91425" bIns="91425" anchor="t" anchorCtr="0">
            <a:noAutofit/>
          </a:bodyPr>
          <a:lstStyle/>
          <a:p>
            <a:pPr lvl="0" algn="r" rtl="0">
              <a:spcBef>
                <a:spcPts val="1000"/>
              </a:spcBef>
              <a:spcAft>
                <a:spcPts val="1000"/>
              </a:spcAft>
              <a:buNone/>
            </a:pPr>
            <a:r>
              <a:rPr lang="en" sz="1200">
                <a:solidFill>
                  <a:srgbClr val="073763"/>
                </a:solidFill>
                <a:latin typeface="Roboto"/>
                <a:ea typeface="Roboto"/>
                <a:cs typeface="Roboto"/>
                <a:sym typeface="Roboto"/>
              </a:rPr>
              <a:t>[13]</a:t>
            </a:r>
          </a:p>
        </p:txBody>
      </p:sp>
      <p:sp>
        <p:nvSpPr>
          <p:cNvPr id="2" name="Slide Number Placeholder 1"/>
          <p:cNvSpPr>
            <a:spLocks noGrp="1"/>
          </p:cNvSpPr>
          <p:nvPr>
            <p:ph type="sldNum" sz="quarter" idx="10"/>
          </p:nvPr>
        </p:nvSpPr>
        <p:spPr/>
        <p:txBody>
          <a:bodyPr/>
          <a:lstStyle/>
          <a:p>
            <a:fld id="{E5B13ECE-FE1D-094E-A657-F5DA05FDB8F1}"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rtl="0">
              <a:spcBef>
                <a:spcPts val="0"/>
              </a:spcBef>
              <a:buNone/>
            </a:pPr>
            <a:r>
              <a:rPr lang="en" sz="1800"/>
              <a:t>MACHINE LEARNING ALGORITHMS</a:t>
            </a:r>
          </a:p>
        </p:txBody>
      </p:sp>
      <p:sp>
        <p:nvSpPr>
          <p:cNvPr id="128" name="Shape 128"/>
          <p:cNvSpPr txBox="1">
            <a:spLocks noGrp="1"/>
          </p:cNvSpPr>
          <p:nvPr>
            <p:ph type="body" idx="1"/>
          </p:nvPr>
        </p:nvSpPr>
        <p:spPr>
          <a:xfrm>
            <a:off x="916650" y="950850"/>
            <a:ext cx="7310700" cy="3241800"/>
          </a:xfrm>
          <a:prstGeom prst="rect">
            <a:avLst/>
          </a:prstGeom>
        </p:spPr>
        <p:txBody>
          <a:bodyPr lIns="91425" tIns="91425" rIns="91425" bIns="91425" anchor="t" anchorCtr="0">
            <a:noAutofit/>
          </a:bodyPr>
          <a:lstStyle/>
          <a:p>
            <a:pPr marL="457200" marR="0" lvl="0" indent="-228600" algn="l" rtl="0">
              <a:lnSpc>
                <a:spcPct val="100000"/>
              </a:lnSpc>
              <a:spcBef>
                <a:spcPts val="600"/>
              </a:spcBef>
              <a:spcAft>
                <a:spcPts val="0"/>
              </a:spcAft>
            </a:pPr>
            <a:r>
              <a:rPr lang="en"/>
              <a:t>Researchers are looking into ways to make cars smarter</a:t>
            </a:r>
          </a:p>
          <a:p>
            <a:pPr marL="457200" marR="0" lvl="0" indent="-228600" algn="l" rtl="0">
              <a:lnSpc>
                <a:spcPct val="100000"/>
              </a:lnSpc>
              <a:spcBef>
                <a:spcPts val="600"/>
              </a:spcBef>
              <a:spcAft>
                <a:spcPts val="0"/>
              </a:spcAft>
            </a:pPr>
            <a:r>
              <a:rPr lang="en"/>
              <a:t>Color</a:t>
            </a:r>
          </a:p>
          <a:p>
            <a:pPr marL="457200" marR="0" lvl="0" indent="-228600" algn="l" rtl="0">
              <a:lnSpc>
                <a:spcPct val="100000"/>
              </a:lnSpc>
              <a:spcBef>
                <a:spcPts val="600"/>
              </a:spcBef>
              <a:spcAft>
                <a:spcPts val="0"/>
              </a:spcAft>
            </a:pPr>
            <a:r>
              <a:rPr lang="en"/>
              <a:t>Sounds</a:t>
            </a:r>
          </a:p>
          <a:p>
            <a:pPr marL="457200" marR="0" lvl="0" indent="-228600" algn="l" rtl="0">
              <a:lnSpc>
                <a:spcPct val="100000"/>
              </a:lnSpc>
              <a:spcBef>
                <a:spcPts val="600"/>
              </a:spcBef>
              <a:spcAft>
                <a:spcPts val="0"/>
              </a:spcAft>
            </a:pPr>
            <a:r>
              <a:rPr lang="en"/>
              <a:t>Lights</a:t>
            </a:r>
          </a:p>
          <a:p>
            <a:pPr marL="457200" marR="0" lvl="0" indent="-228600" algn="l" rtl="0">
              <a:lnSpc>
                <a:spcPct val="100000"/>
              </a:lnSpc>
              <a:spcBef>
                <a:spcPts val="600"/>
              </a:spcBef>
              <a:spcAft>
                <a:spcPts val="0"/>
              </a:spcAft>
            </a:pPr>
            <a:r>
              <a:rPr lang="en"/>
              <a:t>Inter-car knowledge exchange</a:t>
            </a:r>
          </a:p>
        </p:txBody>
      </p:sp>
      <p:sp>
        <p:nvSpPr>
          <p:cNvPr id="129" name="Shape 129"/>
          <p:cNvSpPr txBox="1"/>
          <p:nvPr/>
        </p:nvSpPr>
        <p:spPr>
          <a:xfrm>
            <a:off x="2553975" y="4317000"/>
            <a:ext cx="6224700" cy="826500"/>
          </a:xfrm>
          <a:prstGeom prst="rect">
            <a:avLst/>
          </a:prstGeom>
          <a:noFill/>
          <a:ln>
            <a:noFill/>
          </a:ln>
        </p:spPr>
        <p:txBody>
          <a:bodyPr lIns="91425" tIns="91425" rIns="91425" bIns="91425" anchor="t" anchorCtr="0">
            <a:noAutofit/>
          </a:bodyPr>
          <a:lstStyle/>
          <a:p>
            <a:pPr lvl="0" algn="r" rtl="0">
              <a:spcBef>
                <a:spcPts val="1000"/>
              </a:spcBef>
              <a:spcAft>
                <a:spcPts val="1000"/>
              </a:spcAft>
              <a:buNone/>
            </a:pPr>
            <a:r>
              <a:rPr lang="en" sz="1200">
                <a:solidFill>
                  <a:srgbClr val="073763"/>
                </a:solidFill>
                <a:latin typeface="Roboto"/>
                <a:ea typeface="Roboto"/>
                <a:cs typeface="Roboto"/>
                <a:sym typeface="Roboto"/>
              </a:rPr>
              <a:t>[12]</a:t>
            </a:r>
          </a:p>
        </p:txBody>
      </p:sp>
      <p:sp>
        <p:nvSpPr>
          <p:cNvPr id="2" name="Slide Number Placeholder 1"/>
          <p:cNvSpPr>
            <a:spLocks noGrp="1"/>
          </p:cNvSpPr>
          <p:nvPr>
            <p:ph type="sldNum" sz="quarter" idx="10"/>
          </p:nvPr>
        </p:nvSpPr>
        <p:spPr/>
        <p:txBody>
          <a:bodyPr/>
          <a:lstStyle/>
          <a:p>
            <a:fld id="{E5B13ECE-FE1D-094E-A657-F5DA05FDB8F1}"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982375" y="3104400"/>
            <a:ext cx="7158600" cy="447600"/>
          </a:xfrm>
          <a:prstGeom prst="rect">
            <a:avLst/>
          </a:prstGeom>
        </p:spPr>
        <p:txBody>
          <a:bodyPr lIns="91425" tIns="91425" rIns="91425" bIns="91425" anchor="b" anchorCtr="0">
            <a:noAutofit/>
          </a:bodyPr>
          <a:lstStyle/>
          <a:p>
            <a:pPr lvl="0" rtl="0">
              <a:spcBef>
                <a:spcPts val="0"/>
              </a:spcBef>
              <a:buNone/>
            </a:pPr>
            <a:r>
              <a:rPr lang="en" sz="4800">
                <a:solidFill>
                  <a:schemeClr val="lt1"/>
                </a:solidFill>
              </a:rPr>
              <a:t>Potential Problems with Autonomous Vehicles</a:t>
            </a:r>
          </a:p>
        </p:txBody>
      </p:sp>
      <p:sp>
        <p:nvSpPr>
          <p:cNvPr id="135" name="Shape 135"/>
          <p:cNvSpPr txBox="1">
            <a:spLocks noGrp="1"/>
          </p:cNvSpPr>
          <p:nvPr>
            <p:ph type="subTitle" idx="1"/>
          </p:nvPr>
        </p:nvSpPr>
        <p:spPr>
          <a:xfrm>
            <a:off x="685800" y="3420300"/>
            <a:ext cx="7393200" cy="447600"/>
          </a:xfrm>
          <a:prstGeom prst="rect">
            <a:avLst/>
          </a:prstGeom>
        </p:spPr>
        <p:txBody>
          <a:bodyPr lIns="91425" tIns="91425" rIns="91425" bIns="91425" anchor="t" anchorCtr="0">
            <a:noAutofit/>
          </a:bodyPr>
          <a:lstStyle/>
          <a:p>
            <a:pPr marL="457200" marR="0" lvl="0" indent="-381000" rtl="0">
              <a:lnSpc>
                <a:spcPct val="100000"/>
              </a:lnSpc>
              <a:spcBef>
                <a:spcPts val="600"/>
              </a:spcBef>
              <a:spcAft>
                <a:spcPts val="0"/>
              </a:spcAft>
              <a:buClr>
                <a:srgbClr val="CCCCCC"/>
              </a:buClr>
              <a:buSzPct val="100000"/>
              <a:buFont typeface="Droid Serif"/>
            </a:pPr>
            <a:r>
              <a:rPr lang="en" sz="2400"/>
              <a:t>Not everyone thinks they are great</a:t>
            </a:r>
          </a:p>
        </p:txBody>
      </p:sp>
      <p:sp>
        <p:nvSpPr>
          <p:cNvPr id="2" name="Slide Number Placeholder 1"/>
          <p:cNvSpPr>
            <a:spLocks noGrp="1"/>
          </p:cNvSpPr>
          <p:nvPr>
            <p:ph type="sldNum" sz="quarter" idx="10"/>
          </p:nvPr>
        </p:nvSpPr>
        <p:spPr/>
        <p:txBody>
          <a:bodyPr/>
          <a:lstStyle/>
          <a:p>
            <a:fld id="{E5B13ECE-FE1D-094E-A657-F5DA05FDB8F1}"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None/>
            </a:pPr>
            <a:r>
              <a:rPr lang="en" sz="1400"/>
              <a:t>PROBLEMS WITH AUTONOMOUS DRIVING</a:t>
            </a:r>
          </a:p>
        </p:txBody>
      </p:sp>
      <p:sp>
        <p:nvSpPr>
          <p:cNvPr id="141" name="Shape 141"/>
          <p:cNvSpPr txBox="1">
            <a:spLocks noGrp="1"/>
          </p:cNvSpPr>
          <p:nvPr>
            <p:ph type="body" idx="1"/>
          </p:nvPr>
        </p:nvSpPr>
        <p:spPr>
          <a:xfrm>
            <a:off x="916650" y="950850"/>
            <a:ext cx="7310700" cy="3241800"/>
          </a:xfrm>
          <a:prstGeom prst="rect">
            <a:avLst/>
          </a:prstGeom>
        </p:spPr>
        <p:txBody>
          <a:bodyPr lIns="91425" tIns="91425" rIns="91425" bIns="91425" anchor="t" anchorCtr="0">
            <a:noAutofit/>
          </a:bodyPr>
          <a:lstStyle/>
          <a:p>
            <a:pPr marL="457200" lvl="0" indent="-228600" rtl="0">
              <a:spcBef>
                <a:spcPts val="0"/>
              </a:spcBef>
            </a:pPr>
            <a:r>
              <a:rPr lang="en"/>
              <a:t>Data collection</a:t>
            </a:r>
          </a:p>
          <a:p>
            <a:pPr marL="914400" lvl="1" indent="-228600" rtl="0">
              <a:spcBef>
                <a:spcPts val="0"/>
              </a:spcBef>
            </a:pPr>
            <a:r>
              <a:rPr lang="en"/>
              <a:t>Behavior of car</a:t>
            </a:r>
          </a:p>
          <a:p>
            <a:pPr marL="914400" lvl="1" indent="-228600" rtl="0">
              <a:spcBef>
                <a:spcPts val="0"/>
              </a:spcBef>
            </a:pPr>
            <a:r>
              <a:rPr lang="en"/>
              <a:t>Behavior of passengers</a:t>
            </a:r>
          </a:p>
          <a:p>
            <a:pPr marL="914400" lvl="1" indent="-228600" rtl="0">
              <a:spcBef>
                <a:spcPts val="0"/>
              </a:spcBef>
            </a:pPr>
            <a:r>
              <a:rPr lang="en"/>
              <a:t>Can record destinations and history</a:t>
            </a:r>
          </a:p>
          <a:p>
            <a:pPr marL="457200" lvl="0" indent="-228600" rtl="0">
              <a:spcBef>
                <a:spcPts val="0"/>
              </a:spcBef>
            </a:pPr>
            <a:r>
              <a:rPr lang="en"/>
              <a:t>Security threats</a:t>
            </a:r>
          </a:p>
          <a:p>
            <a:pPr marL="914400" lvl="1" indent="-228600" rtl="0">
              <a:spcBef>
                <a:spcPts val="0"/>
              </a:spcBef>
            </a:pPr>
            <a:r>
              <a:rPr lang="en"/>
              <a:t>GPS spoofing or jamming</a:t>
            </a:r>
          </a:p>
          <a:p>
            <a:pPr marL="914400" lvl="1" indent="-228600" rtl="0">
              <a:spcBef>
                <a:spcPts val="0"/>
              </a:spcBef>
            </a:pPr>
            <a:r>
              <a:rPr lang="en"/>
              <a:t>Alter behavior of car</a:t>
            </a:r>
          </a:p>
          <a:p>
            <a:pPr marL="914400" lvl="1" indent="-228600">
              <a:spcBef>
                <a:spcPts val="0"/>
              </a:spcBef>
            </a:pPr>
            <a:r>
              <a:rPr lang="en"/>
              <a:t>Camera blinding</a:t>
            </a:r>
          </a:p>
        </p:txBody>
      </p:sp>
      <p:sp>
        <p:nvSpPr>
          <p:cNvPr id="142" name="Shape 142"/>
          <p:cNvSpPr txBox="1"/>
          <p:nvPr/>
        </p:nvSpPr>
        <p:spPr>
          <a:xfrm>
            <a:off x="2553975" y="4317000"/>
            <a:ext cx="6224700" cy="826500"/>
          </a:xfrm>
          <a:prstGeom prst="rect">
            <a:avLst/>
          </a:prstGeom>
          <a:noFill/>
          <a:ln>
            <a:noFill/>
          </a:ln>
        </p:spPr>
        <p:txBody>
          <a:bodyPr lIns="91425" tIns="91425" rIns="91425" bIns="91425" anchor="t" anchorCtr="0">
            <a:noAutofit/>
          </a:bodyPr>
          <a:lstStyle/>
          <a:p>
            <a:pPr lvl="0" algn="r" rtl="0">
              <a:spcBef>
                <a:spcPts val="1000"/>
              </a:spcBef>
              <a:spcAft>
                <a:spcPts val="1000"/>
              </a:spcAft>
              <a:buNone/>
            </a:pPr>
            <a:r>
              <a:rPr lang="en" sz="1200">
                <a:solidFill>
                  <a:srgbClr val="073763"/>
                </a:solidFill>
                <a:latin typeface="Roboto"/>
                <a:ea typeface="Roboto"/>
                <a:cs typeface="Roboto"/>
                <a:sym typeface="Roboto"/>
              </a:rPr>
              <a:t>[8],[9]</a:t>
            </a:r>
          </a:p>
        </p:txBody>
      </p:sp>
      <p:sp>
        <p:nvSpPr>
          <p:cNvPr id="2" name="Slide Number Placeholder 1"/>
          <p:cNvSpPr>
            <a:spLocks noGrp="1"/>
          </p:cNvSpPr>
          <p:nvPr>
            <p:ph type="sldNum" sz="quarter" idx="10"/>
          </p:nvPr>
        </p:nvSpPr>
        <p:spPr/>
        <p:txBody>
          <a:bodyPr/>
          <a:lstStyle/>
          <a:p>
            <a:fld id="{E5B13ECE-FE1D-094E-A657-F5DA05FDB8F1}"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rtl="0">
              <a:spcBef>
                <a:spcPts val="0"/>
              </a:spcBef>
              <a:buNone/>
            </a:pPr>
            <a:r>
              <a:rPr lang="en" sz="1400"/>
              <a:t>PROBLEMS WITH AUTONOMOUS DRIVING</a:t>
            </a:r>
          </a:p>
        </p:txBody>
      </p:sp>
      <p:sp>
        <p:nvSpPr>
          <p:cNvPr id="148" name="Shape 148"/>
          <p:cNvSpPr txBox="1">
            <a:spLocks noGrp="1"/>
          </p:cNvSpPr>
          <p:nvPr>
            <p:ph type="body" idx="1"/>
          </p:nvPr>
        </p:nvSpPr>
        <p:spPr>
          <a:xfrm>
            <a:off x="916650" y="950850"/>
            <a:ext cx="7310700" cy="3241800"/>
          </a:xfrm>
          <a:prstGeom prst="rect">
            <a:avLst/>
          </a:prstGeom>
        </p:spPr>
        <p:txBody>
          <a:bodyPr lIns="91425" tIns="91425" rIns="91425" bIns="91425" anchor="t" anchorCtr="0">
            <a:noAutofit/>
          </a:bodyPr>
          <a:lstStyle/>
          <a:p>
            <a:pPr marL="457200" lvl="0" indent="-228600" rtl="0">
              <a:spcBef>
                <a:spcPts val="0"/>
              </a:spcBef>
            </a:pPr>
            <a:r>
              <a:rPr lang="en"/>
              <a:t>Job Security</a:t>
            </a:r>
          </a:p>
          <a:p>
            <a:pPr marL="914400" lvl="1" indent="-228600" rtl="0">
              <a:spcBef>
                <a:spcPts val="0"/>
              </a:spcBef>
            </a:pPr>
            <a:r>
              <a:rPr lang="en"/>
              <a:t>Over 233,000 taxi drivers</a:t>
            </a:r>
          </a:p>
          <a:p>
            <a:pPr marL="914400" lvl="1" indent="-228600" rtl="0">
              <a:spcBef>
                <a:spcPts val="0"/>
              </a:spcBef>
            </a:pPr>
            <a:r>
              <a:rPr lang="en"/>
              <a:t>Over 660,000 bus drivers</a:t>
            </a:r>
          </a:p>
          <a:p>
            <a:pPr marL="914400" lvl="1" indent="-228600" rtl="0">
              <a:spcBef>
                <a:spcPts val="0"/>
              </a:spcBef>
            </a:pPr>
            <a:r>
              <a:rPr lang="en"/>
              <a:t>Technological unemployment?</a:t>
            </a:r>
          </a:p>
          <a:p>
            <a:pPr marL="457200" lvl="0" indent="-228600" rtl="0">
              <a:spcBef>
                <a:spcPts val="0"/>
              </a:spcBef>
            </a:pPr>
            <a:r>
              <a:rPr lang="en"/>
              <a:t>Google wants fewer cars</a:t>
            </a:r>
          </a:p>
          <a:p>
            <a:pPr marL="914400" lvl="1" indent="-228600" rtl="0">
              <a:spcBef>
                <a:spcPts val="0"/>
              </a:spcBef>
            </a:pPr>
            <a:r>
              <a:rPr lang="en"/>
              <a:t>Manufacturing Jobs at risk</a:t>
            </a:r>
          </a:p>
          <a:p>
            <a:pPr marR="0" lvl="0" algn="l" rtl="0">
              <a:lnSpc>
                <a:spcPct val="100000"/>
              </a:lnSpc>
              <a:spcBef>
                <a:spcPts val="600"/>
              </a:spcBef>
              <a:spcAft>
                <a:spcPts val="0"/>
              </a:spcAft>
              <a:buNone/>
            </a:pPr>
            <a:endParaRPr/>
          </a:p>
        </p:txBody>
      </p:sp>
      <p:sp>
        <p:nvSpPr>
          <p:cNvPr id="149" name="Shape 149"/>
          <p:cNvSpPr txBox="1"/>
          <p:nvPr/>
        </p:nvSpPr>
        <p:spPr>
          <a:xfrm>
            <a:off x="2553975" y="4317000"/>
            <a:ext cx="6224700" cy="826500"/>
          </a:xfrm>
          <a:prstGeom prst="rect">
            <a:avLst/>
          </a:prstGeom>
          <a:noFill/>
          <a:ln>
            <a:noFill/>
          </a:ln>
        </p:spPr>
        <p:txBody>
          <a:bodyPr lIns="91425" tIns="91425" rIns="91425" bIns="91425" anchor="t" anchorCtr="0">
            <a:noAutofit/>
          </a:bodyPr>
          <a:lstStyle/>
          <a:p>
            <a:pPr lvl="0" algn="r" rtl="0">
              <a:spcBef>
                <a:spcPts val="1000"/>
              </a:spcBef>
              <a:spcAft>
                <a:spcPts val="1000"/>
              </a:spcAft>
              <a:buNone/>
            </a:pPr>
            <a:r>
              <a:rPr lang="en" sz="1200">
                <a:solidFill>
                  <a:srgbClr val="073763"/>
                </a:solidFill>
                <a:latin typeface="Roboto"/>
                <a:ea typeface="Roboto"/>
                <a:cs typeface="Roboto"/>
                <a:sym typeface="Roboto"/>
              </a:rPr>
              <a:t>[14],[15],[6]</a:t>
            </a:r>
          </a:p>
        </p:txBody>
      </p:sp>
      <p:sp>
        <p:nvSpPr>
          <p:cNvPr id="2" name="Slide Number Placeholder 1"/>
          <p:cNvSpPr>
            <a:spLocks noGrp="1"/>
          </p:cNvSpPr>
          <p:nvPr>
            <p:ph type="sldNum" sz="quarter" idx="10"/>
          </p:nvPr>
        </p:nvSpPr>
        <p:spPr/>
        <p:txBody>
          <a:bodyPr/>
          <a:lstStyle/>
          <a:p>
            <a:fld id="{E5B13ECE-FE1D-094E-A657-F5DA05FDB8F1}"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a:t>PROBLEMS WITH AUTONOMOUS DRIVING</a:t>
            </a:r>
          </a:p>
        </p:txBody>
      </p:sp>
      <p:sp>
        <p:nvSpPr>
          <p:cNvPr id="155" name="Shape 155"/>
          <p:cNvSpPr txBox="1">
            <a:spLocks noGrp="1"/>
          </p:cNvSpPr>
          <p:nvPr>
            <p:ph type="body" idx="1"/>
          </p:nvPr>
        </p:nvSpPr>
        <p:spPr>
          <a:xfrm>
            <a:off x="916650" y="950850"/>
            <a:ext cx="4632600" cy="3241800"/>
          </a:xfrm>
          <a:prstGeom prst="rect">
            <a:avLst/>
          </a:prstGeom>
        </p:spPr>
        <p:txBody>
          <a:bodyPr lIns="91425" tIns="91425" rIns="91425" bIns="91425" anchor="t" anchorCtr="0">
            <a:noAutofit/>
          </a:bodyPr>
          <a:lstStyle/>
          <a:p>
            <a:pPr marL="457200" lvl="0" indent="-355600" rtl="0">
              <a:spcBef>
                <a:spcPts val="0"/>
              </a:spcBef>
              <a:buSzPct val="100000"/>
            </a:pPr>
            <a:r>
              <a:rPr lang="en" sz="2000"/>
              <a:t>Moral Dilemmas</a:t>
            </a:r>
          </a:p>
          <a:p>
            <a:pPr marL="914400" lvl="1" indent="-355600" rtl="0">
              <a:spcBef>
                <a:spcPts val="0"/>
              </a:spcBef>
              <a:buSzPct val="100000"/>
            </a:pPr>
            <a:r>
              <a:rPr lang="en" sz="2000"/>
              <a:t>Who or what to hit</a:t>
            </a:r>
          </a:p>
          <a:p>
            <a:pPr marL="914400" lvl="1" indent="-355600" rtl="0">
              <a:spcBef>
                <a:spcPts val="0"/>
              </a:spcBef>
              <a:buSzPct val="100000"/>
            </a:pPr>
            <a:r>
              <a:rPr lang="en" sz="2000"/>
              <a:t>Predetermined choice of programmer</a:t>
            </a:r>
          </a:p>
          <a:p>
            <a:pPr marL="914400" lvl="1" indent="-355600" rtl="0">
              <a:spcBef>
                <a:spcPts val="0"/>
              </a:spcBef>
              <a:buSzPct val="100000"/>
            </a:pPr>
            <a:r>
              <a:rPr lang="en" sz="2000"/>
              <a:t>Moral Machine</a:t>
            </a:r>
          </a:p>
          <a:p>
            <a:pPr marL="457200" lvl="0" indent="0">
              <a:spcBef>
                <a:spcPts val="0"/>
              </a:spcBef>
              <a:buNone/>
            </a:pPr>
            <a:endParaRPr sz="2000"/>
          </a:p>
        </p:txBody>
      </p:sp>
      <p:pic>
        <p:nvPicPr>
          <p:cNvPr id="156" name="Shape 156"/>
          <p:cNvPicPr preferRelativeResize="0"/>
          <p:nvPr/>
        </p:nvPicPr>
        <p:blipFill rotWithShape="1">
          <a:blip r:embed="rId3">
            <a:alphaModFix/>
          </a:blip>
          <a:srcRect l="18872" r="13868"/>
          <a:stretch/>
        </p:blipFill>
        <p:spPr>
          <a:xfrm>
            <a:off x="5359688" y="1202450"/>
            <a:ext cx="3149586" cy="3241800"/>
          </a:xfrm>
          <a:prstGeom prst="rect">
            <a:avLst/>
          </a:prstGeom>
          <a:noFill/>
          <a:ln>
            <a:noFill/>
          </a:ln>
        </p:spPr>
      </p:pic>
      <p:sp>
        <p:nvSpPr>
          <p:cNvPr id="157" name="Shape 157"/>
          <p:cNvSpPr txBox="1"/>
          <p:nvPr/>
        </p:nvSpPr>
        <p:spPr>
          <a:xfrm>
            <a:off x="2553975" y="4317000"/>
            <a:ext cx="6224700" cy="826500"/>
          </a:xfrm>
          <a:prstGeom prst="rect">
            <a:avLst/>
          </a:prstGeom>
          <a:noFill/>
          <a:ln>
            <a:noFill/>
          </a:ln>
        </p:spPr>
        <p:txBody>
          <a:bodyPr lIns="91425" tIns="91425" rIns="91425" bIns="91425" anchor="t" anchorCtr="0">
            <a:noAutofit/>
          </a:bodyPr>
          <a:lstStyle/>
          <a:p>
            <a:pPr lvl="0" algn="r" rtl="0">
              <a:spcBef>
                <a:spcPts val="1000"/>
              </a:spcBef>
              <a:spcAft>
                <a:spcPts val="1000"/>
              </a:spcAft>
              <a:buNone/>
            </a:pPr>
            <a:r>
              <a:rPr lang="en" sz="1200">
                <a:solidFill>
                  <a:srgbClr val="073763"/>
                </a:solidFill>
                <a:latin typeface="Roboto"/>
                <a:ea typeface="Roboto"/>
                <a:cs typeface="Roboto"/>
                <a:sym typeface="Roboto"/>
              </a:rPr>
              <a:t>[10],[11]</a:t>
            </a:r>
          </a:p>
        </p:txBody>
      </p:sp>
      <p:sp>
        <p:nvSpPr>
          <p:cNvPr id="2" name="Slide Number Placeholder 1"/>
          <p:cNvSpPr>
            <a:spLocks noGrp="1"/>
          </p:cNvSpPr>
          <p:nvPr>
            <p:ph type="sldNum" sz="quarter" idx="10"/>
          </p:nvPr>
        </p:nvSpPr>
        <p:spPr/>
        <p:txBody>
          <a:bodyPr/>
          <a:lstStyle/>
          <a:p>
            <a:fld id="{E5B13ECE-FE1D-094E-A657-F5DA05FDB8F1}"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933200" y="2189999"/>
            <a:ext cx="5277600" cy="447600"/>
          </a:xfrm>
          <a:prstGeom prst="rect">
            <a:avLst/>
          </a:prstGeom>
        </p:spPr>
        <p:txBody>
          <a:bodyPr lIns="91425" tIns="91425" rIns="91425" bIns="91425" anchor="b" anchorCtr="0">
            <a:noAutofit/>
          </a:bodyPr>
          <a:lstStyle/>
          <a:p>
            <a:pPr lvl="0" rtl="0">
              <a:spcBef>
                <a:spcPts val="0"/>
              </a:spcBef>
              <a:buNone/>
            </a:pPr>
            <a:r>
              <a:rPr lang="en" sz="4800">
                <a:solidFill>
                  <a:srgbClr val="FFFFFF"/>
                </a:solidFill>
              </a:rPr>
              <a:t>Thank you!</a:t>
            </a:r>
          </a:p>
        </p:txBody>
      </p:sp>
      <p:sp>
        <p:nvSpPr>
          <p:cNvPr id="163" name="Shape 163"/>
          <p:cNvSpPr txBox="1">
            <a:spLocks noGrp="1"/>
          </p:cNvSpPr>
          <p:nvPr>
            <p:ph type="subTitle" idx="1"/>
          </p:nvPr>
        </p:nvSpPr>
        <p:spPr>
          <a:xfrm>
            <a:off x="685800" y="2505900"/>
            <a:ext cx="7393200" cy="447600"/>
          </a:xfrm>
          <a:prstGeom prst="rect">
            <a:avLst/>
          </a:prstGeom>
        </p:spPr>
        <p:txBody>
          <a:bodyPr lIns="91425" tIns="91425" rIns="91425" bIns="91425" anchor="t" anchorCtr="0">
            <a:noAutofit/>
          </a:bodyPr>
          <a:lstStyle/>
          <a:p>
            <a:pPr marL="457200" marR="0" lvl="0" indent="-381000" rtl="0">
              <a:lnSpc>
                <a:spcPct val="100000"/>
              </a:lnSpc>
              <a:spcBef>
                <a:spcPts val="600"/>
              </a:spcBef>
              <a:spcAft>
                <a:spcPts val="0"/>
              </a:spcAft>
              <a:buClr>
                <a:srgbClr val="CCCCCC"/>
              </a:buClr>
              <a:buSzPct val="100000"/>
              <a:buFont typeface="Droid Serif"/>
            </a:pPr>
            <a:r>
              <a:rPr lang="en" sz="2400"/>
              <a:t>Any Questions?</a:t>
            </a:r>
          </a:p>
        </p:txBody>
      </p:sp>
      <p:sp>
        <p:nvSpPr>
          <p:cNvPr id="2" name="Slide Number Placeholder 1"/>
          <p:cNvSpPr>
            <a:spLocks noGrp="1"/>
          </p:cNvSpPr>
          <p:nvPr>
            <p:ph type="sldNum" sz="quarter" idx="10"/>
          </p:nvPr>
        </p:nvSpPr>
        <p:spPr/>
        <p:txBody>
          <a:bodyPr/>
          <a:lstStyle/>
          <a:p>
            <a:fld id="{E5B13ECE-FE1D-094E-A657-F5DA05FDB8F1}"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916650" y="950850"/>
            <a:ext cx="7310700" cy="3241800"/>
          </a:xfrm>
          <a:prstGeom prst="rect">
            <a:avLst/>
          </a:prstGeom>
        </p:spPr>
        <p:txBody>
          <a:bodyPr lIns="91425" tIns="91425" rIns="91425" bIns="91425" anchor="t" anchorCtr="0">
            <a:noAutofit/>
          </a:bodyPr>
          <a:lstStyle/>
          <a:p>
            <a:pPr lvl="0">
              <a:lnSpc>
                <a:spcPct val="115000"/>
              </a:lnSpc>
              <a:spcBef>
                <a:spcPts val="0"/>
              </a:spcBef>
              <a:buClr>
                <a:schemeClr val="dk1"/>
              </a:buClr>
              <a:buSzPct val="137500"/>
              <a:buFont typeface="Arial"/>
              <a:buNone/>
            </a:pPr>
            <a:r>
              <a:rPr lang="en" sz="800" b="1">
                <a:solidFill>
                  <a:srgbClr val="073763"/>
                </a:solidFill>
              </a:rPr>
              <a:t>[1] Mark Harris, “</a:t>
            </a:r>
            <a:r>
              <a:rPr lang="en" sz="800" b="1" i="1">
                <a:solidFill>
                  <a:srgbClr val="073763"/>
                </a:solidFill>
              </a:rPr>
              <a:t>Passengers in Uber's self-driving cars waived right to sue for injury or death</a:t>
            </a:r>
            <a:r>
              <a:rPr lang="en" sz="800" b="1">
                <a:solidFill>
                  <a:srgbClr val="073763"/>
                </a:solidFill>
              </a:rPr>
              <a:t>” from The Guardian, published Sept 26th 2016, accessed Sept 27th 2016 from </a:t>
            </a:r>
            <a:r>
              <a:rPr lang="en" sz="800" b="1" u="sng">
                <a:solidFill>
                  <a:schemeClr val="hlink"/>
                </a:solidFill>
                <a:hlinkClick r:id="rId3"/>
              </a:rPr>
              <a:t>https://www.theguardian.com/technology/2016/sep/26/uber-self-driving-passengers-pittsburgh-injury-death-waiver</a:t>
            </a:r>
            <a:r>
              <a:rPr lang="en" sz="800" b="1">
                <a:solidFill>
                  <a:srgbClr val="073763"/>
                </a:solidFill>
              </a:rPr>
              <a:t> </a:t>
            </a:r>
          </a:p>
          <a:p>
            <a:pPr lvl="0">
              <a:lnSpc>
                <a:spcPct val="115000"/>
              </a:lnSpc>
              <a:spcBef>
                <a:spcPts val="0"/>
              </a:spcBef>
              <a:buClr>
                <a:schemeClr val="dk1"/>
              </a:buClr>
              <a:buSzPct val="137500"/>
              <a:buFont typeface="Arial"/>
              <a:buNone/>
            </a:pPr>
            <a:r>
              <a:rPr lang="en" sz="800" b="1">
                <a:solidFill>
                  <a:srgbClr val="073763"/>
                </a:solidFill>
              </a:rPr>
              <a:t>[2] Image: http://www.businessinsider.com/report-10-million-self-driving-cars-will-be-on-the-road-by-2020-2015-5-6, accessed Sept 28th, 2016</a:t>
            </a:r>
          </a:p>
          <a:p>
            <a:pPr lvl="0">
              <a:lnSpc>
                <a:spcPct val="115000"/>
              </a:lnSpc>
              <a:spcBef>
                <a:spcPts val="0"/>
              </a:spcBef>
              <a:buClr>
                <a:schemeClr val="dk1"/>
              </a:buClr>
              <a:buSzPct val="137500"/>
              <a:buFont typeface="Arial"/>
              <a:buNone/>
            </a:pPr>
            <a:r>
              <a:rPr lang="en" sz="800" b="1">
                <a:solidFill>
                  <a:srgbClr val="073763"/>
                </a:solidFill>
              </a:rPr>
              <a:t>[3] </a:t>
            </a:r>
            <a:r>
              <a:rPr lang="en" sz="800" b="1" u="sng">
                <a:solidFill>
                  <a:schemeClr val="hlink"/>
                </a:solidFill>
                <a:hlinkClick r:id="rId4"/>
              </a:rPr>
              <a:t>http://www.huffingtonpost.ca/2011/08/23/car-population_n_934291.html</a:t>
            </a:r>
          </a:p>
          <a:p>
            <a:pPr lvl="0">
              <a:lnSpc>
                <a:spcPct val="115000"/>
              </a:lnSpc>
              <a:spcBef>
                <a:spcPts val="0"/>
              </a:spcBef>
              <a:buClr>
                <a:schemeClr val="dk1"/>
              </a:buClr>
              <a:buSzPct val="137500"/>
              <a:buFont typeface="Arial"/>
              <a:buNone/>
            </a:pPr>
            <a:r>
              <a:rPr lang="en" sz="800" b="1">
                <a:solidFill>
                  <a:srgbClr val="073763"/>
                </a:solidFill>
              </a:rPr>
              <a:t>[4] </a:t>
            </a:r>
            <a:r>
              <a:rPr lang="en" sz="800" b="1" u="sng">
                <a:solidFill>
                  <a:schemeClr val="hlink"/>
                </a:solidFill>
                <a:hlinkClick r:id="rId5"/>
              </a:rPr>
              <a:t>https://static.googleusercontent.com/media/www.google.com/en//selfdrivingcar/files/reports/report-0816.pdf</a:t>
            </a:r>
          </a:p>
          <a:p>
            <a:pPr lvl="0">
              <a:lnSpc>
                <a:spcPct val="115000"/>
              </a:lnSpc>
              <a:spcBef>
                <a:spcPts val="0"/>
              </a:spcBef>
              <a:buClr>
                <a:schemeClr val="dk1"/>
              </a:buClr>
              <a:buSzPct val="137500"/>
              <a:buFont typeface="Arial"/>
              <a:buNone/>
            </a:pPr>
            <a:r>
              <a:rPr lang="en" sz="800" b="1">
                <a:solidFill>
                  <a:srgbClr val="073763"/>
                </a:solidFill>
              </a:rPr>
              <a:t>[5] Reuters, “</a:t>
            </a:r>
            <a:r>
              <a:rPr lang="en" sz="800" b="1" i="1">
                <a:solidFill>
                  <a:srgbClr val="073763"/>
                </a:solidFill>
              </a:rPr>
              <a:t>Self-driving car design needs to involve regulators more, US government argues</a:t>
            </a:r>
            <a:r>
              <a:rPr lang="en" sz="800" b="1">
                <a:solidFill>
                  <a:srgbClr val="073763"/>
                </a:solidFill>
              </a:rPr>
              <a:t>” from The Guardian, published Sept 20th 2016, accessed Sept 27th 2016 from </a:t>
            </a:r>
            <a:r>
              <a:rPr lang="en" sz="800" b="1" u="sng">
                <a:solidFill>
                  <a:schemeClr val="hlink"/>
                </a:solidFill>
                <a:hlinkClick r:id="rId6"/>
              </a:rPr>
              <a:t>https://www.theguardian.com/technology/2016/sep/20/us-government-regulators-self-driving-car-proposal</a:t>
            </a:r>
          </a:p>
          <a:p>
            <a:pPr lvl="0">
              <a:lnSpc>
                <a:spcPct val="115000"/>
              </a:lnSpc>
              <a:spcBef>
                <a:spcPts val="0"/>
              </a:spcBef>
              <a:buClr>
                <a:schemeClr val="dk1"/>
              </a:buClr>
              <a:buSzPct val="137500"/>
              <a:buFont typeface="Arial"/>
              <a:buNone/>
            </a:pPr>
            <a:r>
              <a:rPr lang="en" sz="800" b="1">
                <a:solidFill>
                  <a:srgbClr val="073763"/>
                </a:solidFill>
              </a:rPr>
              <a:t>[6] Martin Ford, “</a:t>
            </a:r>
            <a:r>
              <a:rPr lang="en" sz="800" b="1" i="1">
                <a:solidFill>
                  <a:srgbClr val="073763"/>
                </a:solidFill>
              </a:rPr>
              <a:t>The Rise of Automated Cars Will Kill Thousands of Jobs Beyond Driving</a:t>
            </a:r>
            <a:r>
              <a:rPr lang="en" sz="800" b="1">
                <a:solidFill>
                  <a:srgbClr val="073763"/>
                </a:solidFill>
              </a:rPr>
              <a:t>” from Gizmodo, published May 17th 2015, accessed Sept 27th 2016 from </a:t>
            </a:r>
            <a:r>
              <a:rPr lang="en" sz="800" b="1" u="sng">
                <a:solidFill>
                  <a:schemeClr val="hlink"/>
                </a:solidFill>
                <a:hlinkClick r:id="rId7"/>
              </a:rPr>
              <a:t>http://gizmodo.com/the-rise-of-automated-cars-will-thousands-of-jobs-and-n-1702689348</a:t>
            </a:r>
            <a:r>
              <a:rPr lang="en" sz="800" b="1">
                <a:solidFill>
                  <a:srgbClr val="073763"/>
                </a:solidFill>
              </a:rPr>
              <a:t> </a:t>
            </a:r>
          </a:p>
          <a:p>
            <a:pPr lvl="0">
              <a:lnSpc>
                <a:spcPct val="115000"/>
              </a:lnSpc>
              <a:spcBef>
                <a:spcPts val="0"/>
              </a:spcBef>
              <a:buClr>
                <a:schemeClr val="dk1"/>
              </a:buClr>
              <a:buSzPct val="137500"/>
              <a:buFont typeface="Arial"/>
              <a:buNone/>
            </a:pPr>
            <a:r>
              <a:rPr lang="en" sz="800" b="1">
                <a:solidFill>
                  <a:srgbClr val="073763"/>
                </a:solidFill>
              </a:rPr>
              <a:t>[7] Jim Motavalli, “The Next Frontier for Self-Driving: Car-to-Car Communications” from Automotive IT News, published Mar 2nd 2015, accessed Sept 28th 2016 from </a:t>
            </a:r>
            <a:r>
              <a:rPr lang="en" sz="800" b="1" u="sng">
                <a:solidFill>
                  <a:schemeClr val="hlink"/>
                </a:solidFill>
                <a:hlinkClick r:id="rId8"/>
              </a:rPr>
              <a:t>http://www.automotiveitnews.org/articles/611059/the-next-frontier-for-self-driving-car-to-car-comm/</a:t>
            </a:r>
            <a:r>
              <a:rPr lang="en" sz="800" b="1">
                <a:solidFill>
                  <a:srgbClr val="073763"/>
                </a:solidFill>
              </a:rPr>
              <a:t> </a:t>
            </a:r>
          </a:p>
          <a:p>
            <a:pPr lvl="0">
              <a:lnSpc>
                <a:spcPct val="115000"/>
              </a:lnSpc>
              <a:spcBef>
                <a:spcPts val="0"/>
              </a:spcBef>
              <a:buClr>
                <a:schemeClr val="dk1"/>
              </a:buClr>
              <a:buSzPct val="137500"/>
              <a:buFont typeface="Arial"/>
              <a:buNone/>
            </a:pPr>
            <a:r>
              <a:rPr lang="en" sz="800" b="1">
                <a:solidFill>
                  <a:srgbClr val="073763"/>
                </a:solidFill>
              </a:rPr>
              <a:t>[8] Iqbal, Muhammad U., and Samsung Lim. "Privacy Implications of Automated GPS Tracking and Profiling."</a:t>
            </a:r>
            <a:r>
              <a:rPr lang="en" sz="800" b="1" i="1">
                <a:solidFill>
                  <a:srgbClr val="073763"/>
                </a:solidFill>
              </a:rPr>
              <a:t> IEEE Technology and Society Magazine</a:t>
            </a:r>
            <a:r>
              <a:rPr lang="en" sz="800" b="1">
                <a:solidFill>
                  <a:srgbClr val="073763"/>
                </a:solidFill>
              </a:rPr>
              <a:t>, vol. 29, no. 2, 2010., pp. 39-46, </a:t>
            </a:r>
            <a:r>
              <a:rPr lang="en" sz="800" b="1" u="sng">
                <a:solidFill>
                  <a:schemeClr val="hlink"/>
                </a:solidFill>
                <a:hlinkClick r:id="rId9"/>
              </a:rPr>
              <a:t>http://ieeexplore.ieee.org/stamp/stamp.jsp?tp=&amp;arnumber=5475093&amp;isnumber=5475068</a:t>
            </a:r>
          </a:p>
          <a:p>
            <a:pPr lvl="0" rtl="0">
              <a:lnSpc>
                <a:spcPct val="115000"/>
              </a:lnSpc>
              <a:spcBef>
                <a:spcPts val="0"/>
              </a:spcBef>
              <a:buNone/>
            </a:pPr>
            <a:r>
              <a:rPr lang="en" sz="800" b="1">
                <a:solidFill>
                  <a:srgbClr val="073763"/>
                </a:solidFill>
              </a:rPr>
              <a:t>[9] Petit, Jonathan, and Steven E. Shladover. "Potential Cyberattacks on Automated Vehicles."</a:t>
            </a:r>
            <a:r>
              <a:rPr lang="en" sz="800" b="1" i="1">
                <a:solidFill>
                  <a:srgbClr val="073763"/>
                </a:solidFill>
              </a:rPr>
              <a:t> IEEE Transactions on Intelligent Transportation Systems</a:t>
            </a:r>
            <a:r>
              <a:rPr lang="en" sz="800" b="1">
                <a:solidFill>
                  <a:srgbClr val="073763"/>
                </a:solidFill>
              </a:rPr>
              <a:t>, vol. 16, no. 2, 2015;2014;., pp. 546-556, </a:t>
            </a:r>
            <a:r>
              <a:rPr lang="en" sz="800" b="1" u="sng">
                <a:solidFill>
                  <a:schemeClr val="hlink"/>
                </a:solidFill>
                <a:hlinkClick r:id="rId10"/>
              </a:rPr>
              <a:t>http://ieeexplore.ieee.org/xpls/icp.jsp?arnumber=6899663#cited-by</a:t>
            </a:r>
          </a:p>
        </p:txBody>
      </p:sp>
      <p:sp>
        <p:nvSpPr>
          <p:cNvPr id="169" name="Shape 169"/>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None/>
            </a:pPr>
            <a:r>
              <a:rPr lang="en"/>
              <a:t>REFERENCES</a:t>
            </a:r>
          </a:p>
        </p:txBody>
      </p:sp>
      <p:sp>
        <p:nvSpPr>
          <p:cNvPr id="2" name="Slide Number Placeholder 1"/>
          <p:cNvSpPr>
            <a:spLocks noGrp="1"/>
          </p:cNvSpPr>
          <p:nvPr>
            <p:ph type="sldNum" sz="quarter" idx="10"/>
          </p:nvPr>
        </p:nvSpPr>
        <p:spPr/>
        <p:txBody>
          <a:bodyPr/>
          <a:lstStyle/>
          <a:p>
            <a:fld id="{E5B13ECE-FE1D-094E-A657-F5DA05FDB8F1}"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None/>
            </a:pPr>
            <a:r>
              <a:rPr lang="en"/>
              <a:t>REFERENCES</a:t>
            </a:r>
          </a:p>
        </p:txBody>
      </p:sp>
      <p:sp>
        <p:nvSpPr>
          <p:cNvPr id="175" name="Shape 175"/>
          <p:cNvSpPr txBox="1">
            <a:spLocks noGrp="1"/>
          </p:cNvSpPr>
          <p:nvPr>
            <p:ph type="body" idx="1"/>
          </p:nvPr>
        </p:nvSpPr>
        <p:spPr>
          <a:xfrm>
            <a:off x="916650" y="950850"/>
            <a:ext cx="7310700" cy="3241800"/>
          </a:xfrm>
          <a:prstGeom prst="rect">
            <a:avLst/>
          </a:prstGeom>
        </p:spPr>
        <p:txBody>
          <a:bodyPr lIns="91425" tIns="91425" rIns="91425" bIns="91425" anchor="t" anchorCtr="0">
            <a:noAutofit/>
          </a:bodyPr>
          <a:lstStyle/>
          <a:p>
            <a:pPr lvl="0">
              <a:lnSpc>
                <a:spcPct val="115000"/>
              </a:lnSpc>
              <a:spcBef>
                <a:spcPts val="0"/>
              </a:spcBef>
              <a:buClr>
                <a:schemeClr val="dk1"/>
              </a:buClr>
              <a:buSzPct val="137500"/>
              <a:buFont typeface="Arial"/>
              <a:buNone/>
            </a:pPr>
            <a:r>
              <a:rPr lang="en" sz="800" b="1">
                <a:solidFill>
                  <a:srgbClr val="073763"/>
                </a:solidFill>
              </a:rPr>
              <a:t>[10] Croy, B. (2016). IMPO's top 5 of the week: Tesla job labor dispute, google's autonomous car accident and more.</a:t>
            </a:r>
            <a:r>
              <a:rPr lang="en" sz="800" b="1" i="1">
                <a:solidFill>
                  <a:srgbClr val="073763"/>
                </a:solidFill>
              </a:rPr>
              <a:t> Industrial Maintenance &amp; Plant Operation, </a:t>
            </a:r>
            <a:r>
              <a:rPr lang="en" sz="800" b="1" u="sng">
                <a:solidFill>
                  <a:schemeClr val="hlink"/>
                </a:solidFill>
                <a:hlinkClick r:id="rId3"/>
              </a:rPr>
              <a:t>http://search.proquest.com/docview/1771016658?pq-origsite=summon&amp;accountid=29120</a:t>
            </a:r>
          </a:p>
          <a:p>
            <a:pPr lvl="0" rtl="0">
              <a:lnSpc>
                <a:spcPct val="115000"/>
              </a:lnSpc>
              <a:spcBef>
                <a:spcPts val="0"/>
              </a:spcBef>
              <a:buClr>
                <a:schemeClr val="dk1"/>
              </a:buClr>
              <a:buSzPct val="137500"/>
              <a:buFont typeface="Arial"/>
              <a:buNone/>
            </a:pPr>
            <a:r>
              <a:rPr lang="en" sz="800" b="1">
                <a:solidFill>
                  <a:srgbClr val="073763"/>
                </a:solidFill>
              </a:rPr>
              <a:t>[11] Slaw Co-operative</a:t>
            </a:r>
            <a:r>
              <a:rPr lang="en" sz="800" b="1" i="1">
                <a:solidFill>
                  <a:srgbClr val="073763"/>
                </a:solidFill>
              </a:rPr>
              <a:t>. Can a Self-Driving, Autonomous Car really React in an Accident?</a:t>
            </a:r>
            <a:r>
              <a:rPr lang="en" sz="800" b="1">
                <a:solidFill>
                  <a:srgbClr val="073763"/>
                </a:solidFill>
              </a:rPr>
              <a:t>, ACI Information Group, 2015, </a:t>
            </a:r>
            <a:r>
              <a:rPr lang="en" sz="800" b="1" u="sng">
                <a:solidFill>
                  <a:schemeClr val="hlink"/>
                </a:solidFill>
                <a:hlinkClick r:id="rId4"/>
              </a:rPr>
              <a:t>http://wpi.aci.info/view/1464f257c855c0c0128/151c518857c00110006</a:t>
            </a:r>
          </a:p>
          <a:p>
            <a:pPr lvl="0" rtl="0">
              <a:lnSpc>
                <a:spcPct val="115000"/>
              </a:lnSpc>
              <a:spcBef>
                <a:spcPts val="0"/>
              </a:spcBef>
              <a:buClr>
                <a:schemeClr val="dk1"/>
              </a:buClr>
              <a:buSzPct val="137500"/>
              <a:buFont typeface="Arial"/>
              <a:buNone/>
            </a:pPr>
            <a:r>
              <a:rPr lang="en" sz="800" b="1"/>
              <a:t>[12] </a:t>
            </a:r>
            <a:r>
              <a:rPr lang="en" sz="800" b="1">
                <a:solidFill>
                  <a:srgbClr val="073763"/>
                </a:solidFill>
              </a:rPr>
              <a:t>Murray, Charles J.</a:t>
            </a:r>
            <a:r>
              <a:rPr lang="en" sz="800" b="1" i="1">
                <a:solidFill>
                  <a:srgbClr val="073763"/>
                </a:solidFill>
              </a:rPr>
              <a:t> Teaching Autonomous Cars to Learn: Machine Learning Techniques Will Enable Self-Driving Cars to make More Effective use of Sensor Data</a:t>
            </a:r>
            <a:r>
              <a:rPr lang="en" sz="800" b="1">
                <a:solidFill>
                  <a:srgbClr val="073763"/>
                </a:solidFill>
              </a:rPr>
              <a:t>, vol. 70, UBM Canon LLC, 2015, </a:t>
            </a:r>
            <a:r>
              <a:rPr lang="en" sz="800" b="1" u="sng">
                <a:solidFill>
                  <a:schemeClr val="hlink"/>
                </a:solidFill>
                <a:hlinkClick r:id="rId5"/>
              </a:rPr>
              <a:t>http://go.galegroup.com/ps/i.do?p=GRGM&amp;u=mlin_c_worpoly&amp;id=GALE%7CA443654030&amp;v=2.1&amp;it=r&amp;sid=summon&amp;userGroup=mlin_c_worpoly&amp;authCount=1</a:t>
            </a:r>
          </a:p>
          <a:p>
            <a:pPr lvl="0" rtl="0">
              <a:lnSpc>
                <a:spcPct val="115000"/>
              </a:lnSpc>
              <a:spcBef>
                <a:spcPts val="0"/>
              </a:spcBef>
              <a:buClr>
                <a:schemeClr val="dk1"/>
              </a:buClr>
              <a:buSzPct val="137500"/>
              <a:buFont typeface="Arial"/>
              <a:buNone/>
            </a:pPr>
            <a:r>
              <a:rPr lang="en" sz="800" b="1">
                <a:solidFill>
                  <a:schemeClr val="dk1"/>
                </a:solidFill>
              </a:rPr>
              <a:t>[13]</a:t>
            </a:r>
            <a:r>
              <a:rPr lang="en" sz="800" b="1" i="1">
                <a:solidFill>
                  <a:schemeClr val="dk1"/>
                </a:solidFill>
              </a:rPr>
              <a:t> </a:t>
            </a:r>
            <a:r>
              <a:rPr lang="en" sz="800" b="1" i="1">
                <a:solidFill>
                  <a:srgbClr val="292929"/>
                </a:solidFill>
              </a:rPr>
              <a:t>Types of machine learning algorithms. Proft.me. December 24th, 2015. </a:t>
            </a:r>
            <a:r>
              <a:rPr lang="en" sz="800" b="1" i="1" u="sng">
                <a:solidFill>
                  <a:schemeClr val="hlink"/>
                </a:solidFill>
                <a:hlinkClick r:id="rId6"/>
              </a:rPr>
              <a:t>http://en.proft.me/2015/12/24/types-machine-learning-algorithms/</a:t>
            </a:r>
            <a:r>
              <a:rPr lang="en" sz="800" b="1" i="1">
                <a:solidFill>
                  <a:srgbClr val="292929"/>
                </a:solidFill>
              </a:rPr>
              <a:t> </a:t>
            </a:r>
          </a:p>
          <a:p>
            <a:pPr lvl="0" rtl="0">
              <a:lnSpc>
                <a:spcPct val="115000"/>
              </a:lnSpc>
              <a:spcBef>
                <a:spcPts val="0"/>
              </a:spcBef>
              <a:buClr>
                <a:schemeClr val="dk1"/>
              </a:buClr>
              <a:buSzPct val="137500"/>
              <a:buFont typeface="Arial"/>
              <a:buNone/>
            </a:pPr>
            <a:r>
              <a:rPr lang="en" sz="800" b="1">
                <a:solidFill>
                  <a:srgbClr val="292929"/>
                </a:solidFill>
              </a:rPr>
              <a:t>[14] Bureau of Labor Statistics info on Taxi Drivers and Chaffeurs, December 17th 2015, </a:t>
            </a:r>
            <a:r>
              <a:rPr lang="en" sz="800" b="1" u="sng">
                <a:solidFill>
                  <a:schemeClr val="hlink"/>
                </a:solidFill>
                <a:hlinkClick r:id="rId7"/>
              </a:rPr>
              <a:t>http://www.bls.gov/ooh/transportation-and-material-moving/taxi-drivers-and-chauffeurs.htm</a:t>
            </a:r>
            <a:r>
              <a:rPr lang="en" sz="800" b="1">
                <a:solidFill>
                  <a:srgbClr val="292929"/>
                </a:solidFill>
              </a:rPr>
              <a:t> </a:t>
            </a:r>
          </a:p>
          <a:p>
            <a:pPr lvl="0" rtl="0">
              <a:lnSpc>
                <a:spcPct val="115000"/>
              </a:lnSpc>
              <a:spcBef>
                <a:spcPts val="0"/>
              </a:spcBef>
              <a:buClr>
                <a:schemeClr val="dk1"/>
              </a:buClr>
              <a:buSzPct val="137500"/>
              <a:buFont typeface="Arial"/>
              <a:buNone/>
            </a:pPr>
            <a:r>
              <a:rPr lang="en" sz="800" b="1">
                <a:solidFill>
                  <a:srgbClr val="292929"/>
                </a:solidFill>
              </a:rPr>
              <a:t>[15] Bureau of Labor Statistics info on Bus Drivers, December 17th 2015, </a:t>
            </a:r>
            <a:r>
              <a:rPr lang="en" sz="800" b="1" u="sng">
                <a:solidFill>
                  <a:schemeClr val="hlink"/>
                </a:solidFill>
                <a:hlinkClick r:id="rId7"/>
              </a:rPr>
              <a:t>http://www.bls.gov/ooh/transportation-and-material-moving/bus-drivers.htm</a:t>
            </a:r>
            <a:r>
              <a:rPr lang="en" sz="800" b="1">
                <a:solidFill>
                  <a:srgbClr val="292929"/>
                </a:solidFill>
              </a:rPr>
              <a:t> </a:t>
            </a:r>
          </a:p>
          <a:p>
            <a:pPr lvl="0" rtl="0">
              <a:lnSpc>
                <a:spcPct val="115000"/>
              </a:lnSpc>
              <a:spcBef>
                <a:spcPts val="0"/>
              </a:spcBef>
              <a:buClr>
                <a:schemeClr val="dk1"/>
              </a:buClr>
              <a:buSzPct val="137500"/>
              <a:buFont typeface="Arial"/>
              <a:buNone/>
            </a:pPr>
            <a:r>
              <a:rPr lang="en" sz="800" b="1">
                <a:solidFill>
                  <a:srgbClr val="292929"/>
                </a:solidFill>
              </a:rPr>
              <a:t>[16] Image: </a:t>
            </a:r>
            <a:r>
              <a:rPr lang="en" sz="800" b="1" u="sng">
                <a:solidFill>
                  <a:schemeClr val="hlink"/>
                </a:solidFill>
                <a:hlinkClick r:id="rId8"/>
              </a:rPr>
              <a:t>https://en.wikipedia.org/wiki/Knight_Rider_(1982_TV_series)</a:t>
            </a:r>
            <a:r>
              <a:rPr lang="en" sz="800" b="1">
                <a:solidFill>
                  <a:srgbClr val="292929"/>
                </a:solidFill>
              </a:rPr>
              <a:t> Accessed October 3rd, 2016</a:t>
            </a:r>
          </a:p>
          <a:p>
            <a:pPr lvl="0" rtl="0">
              <a:lnSpc>
                <a:spcPct val="115000"/>
              </a:lnSpc>
              <a:spcBef>
                <a:spcPts val="0"/>
              </a:spcBef>
              <a:buClr>
                <a:schemeClr val="dk1"/>
              </a:buClr>
              <a:buSzPct val="137500"/>
              <a:buFont typeface="Arial"/>
              <a:buNone/>
            </a:pPr>
            <a:r>
              <a:rPr lang="en" sz="800" b="1">
                <a:solidFill>
                  <a:srgbClr val="292929"/>
                </a:solidFill>
              </a:rPr>
              <a:t>[17] Image: </a:t>
            </a:r>
            <a:r>
              <a:rPr lang="en" sz="800" b="1" u="sng">
                <a:solidFill>
                  <a:schemeClr val="hlink"/>
                </a:solidFill>
                <a:hlinkClick r:id="rId9"/>
              </a:rPr>
              <a:t>http://www.thegeektwins.com/2013/11/10-amazing-things-you-didnt-know-about.html#.V_cCs-ArKUk</a:t>
            </a:r>
            <a:r>
              <a:rPr lang="en" sz="800" b="1">
                <a:solidFill>
                  <a:srgbClr val="292929"/>
                </a:solidFill>
              </a:rPr>
              <a:t> Accessed October 3rd, 2016</a:t>
            </a:r>
          </a:p>
          <a:p>
            <a:pPr lvl="0">
              <a:lnSpc>
                <a:spcPct val="115000"/>
              </a:lnSpc>
              <a:spcBef>
                <a:spcPts val="0"/>
              </a:spcBef>
              <a:buClr>
                <a:schemeClr val="dk1"/>
              </a:buClr>
              <a:buSzPct val="137500"/>
              <a:buFont typeface="Arial"/>
              <a:buNone/>
            </a:pPr>
            <a:r>
              <a:rPr lang="en" sz="800" b="1">
                <a:solidFill>
                  <a:srgbClr val="292929"/>
                </a:solidFill>
              </a:rPr>
              <a:t>[18] Image: </a:t>
            </a:r>
            <a:r>
              <a:rPr lang="en" sz="800" b="1" u="sng">
                <a:solidFill>
                  <a:schemeClr val="hlink"/>
                </a:solidFill>
                <a:hlinkClick r:id="rId10"/>
              </a:rPr>
              <a:t>http://motorchase.com/en/2016/03/bmw-celebrates-100-years-i-robot-audi-like-concept/</a:t>
            </a:r>
            <a:r>
              <a:rPr lang="en" sz="800" b="1">
                <a:solidFill>
                  <a:srgbClr val="292929"/>
                </a:solidFill>
              </a:rPr>
              <a:t> Accessed October 3rd, 2016</a:t>
            </a:r>
          </a:p>
          <a:p>
            <a:pPr lvl="0">
              <a:spcBef>
                <a:spcPts val="0"/>
              </a:spcBef>
              <a:buNone/>
            </a:pPr>
            <a:endParaRPr/>
          </a:p>
        </p:txBody>
      </p:sp>
      <p:sp>
        <p:nvSpPr>
          <p:cNvPr id="2" name="Slide Number Placeholder 1"/>
          <p:cNvSpPr>
            <a:spLocks noGrp="1"/>
          </p:cNvSpPr>
          <p:nvPr>
            <p:ph type="sldNum" sz="quarter" idx="10"/>
          </p:nvPr>
        </p:nvSpPr>
        <p:spPr/>
        <p:txBody>
          <a:bodyPr/>
          <a:lstStyle/>
          <a:p>
            <a:fld id="{E5B13ECE-FE1D-094E-A657-F5DA05FDB8F1}" type="slidenum">
              <a:rPr lang="en-US" smtClean="0"/>
              <a:t>18</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1933200" y="3104399"/>
            <a:ext cx="5277600" cy="447600"/>
          </a:xfrm>
          <a:prstGeom prst="rect">
            <a:avLst/>
          </a:prstGeom>
        </p:spPr>
        <p:txBody>
          <a:bodyPr lIns="91425" tIns="91425" rIns="91425" bIns="91425" anchor="b" anchorCtr="0">
            <a:noAutofit/>
          </a:bodyPr>
          <a:lstStyle/>
          <a:p>
            <a:pPr lvl="0" rtl="0">
              <a:spcBef>
                <a:spcPts val="0"/>
              </a:spcBef>
              <a:buNone/>
            </a:pPr>
            <a:r>
              <a:rPr lang="en" sz="4800">
                <a:solidFill>
                  <a:schemeClr val="lt1"/>
                </a:solidFill>
              </a:rPr>
              <a:t>History of Autonomous Vehicles</a:t>
            </a:r>
          </a:p>
        </p:txBody>
      </p:sp>
      <p:sp>
        <p:nvSpPr>
          <p:cNvPr id="61" name="Shape 61"/>
          <p:cNvSpPr txBox="1">
            <a:spLocks noGrp="1"/>
          </p:cNvSpPr>
          <p:nvPr>
            <p:ph type="subTitle" idx="1"/>
          </p:nvPr>
        </p:nvSpPr>
        <p:spPr>
          <a:xfrm>
            <a:off x="685800" y="3420300"/>
            <a:ext cx="7393200" cy="447600"/>
          </a:xfrm>
          <a:prstGeom prst="rect">
            <a:avLst/>
          </a:prstGeom>
        </p:spPr>
        <p:txBody>
          <a:bodyPr lIns="91425" tIns="91425" rIns="91425" bIns="91425" anchor="t" anchorCtr="0">
            <a:noAutofit/>
          </a:bodyPr>
          <a:lstStyle/>
          <a:p>
            <a:pPr marL="457200" marR="0" lvl="0" indent="-381000" rtl="0">
              <a:lnSpc>
                <a:spcPct val="100000"/>
              </a:lnSpc>
              <a:spcBef>
                <a:spcPts val="600"/>
              </a:spcBef>
              <a:spcAft>
                <a:spcPts val="0"/>
              </a:spcAft>
              <a:buClr>
                <a:srgbClr val="CCCCCC"/>
              </a:buClr>
              <a:buSzPct val="100000"/>
              <a:buFont typeface="Droid Serif"/>
            </a:pPr>
            <a:r>
              <a:rPr lang="en" sz="2400"/>
              <a:t>It’s only getting better</a:t>
            </a:r>
          </a:p>
        </p:txBody>
      </p:sp>
      <p:sp>
        <p:nvSpPr>
          <p:cNvPr id="2" name="Slide Number Placeholder 1"/>
          <p:cNvSpPr>
            <a:spLocks noGrp="1"/>
          </p:cNvSpPr>
          <p:nvPr>
            <p:ph type="sldNum" sz="quarter" idx="10"/>
          </p:nvPr>
        </p:nvSpPr>
        <p:spPr/>
        <p:txBody>
          <a:bodyPr/>
          <a:lstStyle/>
          <a:p>
            <a:fld id="{E5B13ECE-FE1D-094E-A657-F5DA05FDB8F1}"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None/>
            </a:pPr>
            <a:r>
              <a:rPr lang="en" sz="1400"/>
              <a:t>HISTORY OF AUTONOMOUS VEHICLES</a:t>
            </a:r>
          </a:p>
        </p:txBody>
      </p:sp>
      <p:sp>
        <p:nvSpPr>
          <p:cNvPr id="67" name="Shape 67"/>
          <p:cNvSpPr txBox="1">
            <a:spLocks noGrp="1"/>
          </p:cNvSpPr>
          <p:nvPr>
            <p:ph type="body" idx="1"/>
          </p:nvPr>
        </p:nvSpPr>
        <p:spPr>
          <a:xfrm>
            <a:off x="916650" y="950850"/>
            <a:ext cx="7310700" cy="3241800"/>
          </a:xfrm>
          <a:prstGeom prst="rect">
            <a:avLst/>
          </a:prstGeom>
        </p:spPr>
        <p:txBody>
          <a:bodyPr lIns="91425" tIns="91425" rIns="91425" bIns="91425" anchor="t" anchorCtr="0">
            <a:noAutofit/>
          </a:bodyPr>
          <a:lstStyle/>
          <a:p>
            <a:pPr marL="457200" lvl="0" indent="-228600" rtl="0">
              <a:spcBef>
                <a:spcPts val="0"/>
              </a:spcBef>
            </a:pPr>
            <a:r>
              <a:rPr lang="en"/>
              <a:t>1925 - radio controlled driverless car</a:t>
            </a:r>
          </a:p>
          <a:p>
            <a:pPr marL="457200" lvl="0" indent="-228600" rtl="0">
              <a:spcBef>
                <a:spcPts val="0"/>
              </a:spcBef>
            </a:pPr>
            <a:r>
              <a:rPr lang="en"/>
              <a:t>1950s - electrical guide systems</a:t>
            </a:r>
          </a:p>
          <a:p>
            <a:pPr marL="457200" lvl="0" indent="-228600" rtl="0">
              <a:spcBef>
                <a:spcPts val="0"/>
              </a:spcBef>
            </a:pPr>
            <a:r>
              <a:rPr lang="en"/>
              <a:t>1980s - first vision based systems</a:t>
            </a:r>
          </a:p>
          <a:p>
            <a:pPr marL="457200" lvl="0" indent="-228600">
              <a:spcBef>
                <a:spcPts val="0"/>
              </a:spcBef>
            </a:pPr>
            <a:r>
              <a:rPr lang="en"/>
              <a:t>Present - Google, Tesla, Uber</a:t>
            </a:r>
          </a:p>
        </p:txBody>
      </p:sp>
      <p:pic>
        <p:nvPicPr>
          <p:cNvPr id="68" name="Shape 68" descr="Image result for navlab cmu"/>
          <p:cNvPicPr preferRelativeResize="0"/>
          <p:nvPr/>
        </p:nvPicPr>
        <p:blipFill>
          <a:blip r:embed="rId3">
            <a:alphaModFix/>
          </a:blip>
          <a:stretch>
            <a:fillRect/>
          </a:stretch>
        </p:blipFill>
        <p:spPr>
          <a:xfrm>
            <a:off x="3380837" y="2744850"/>
            <a:ext cx="2286000" cy="1447800"/>
          </a:xfrm>
          <a:prstGeom prst="rect">
            <a:avLst/>
          </a:prstGeom>
          <a:noFill/>
          <a:ln>
            <a:noFill/>
          </a:ln>
        </p:spPr>
      </p:pic>
      <p:pic>
        <p:nvPicPr>
          <p:cNvPr id="69" name="Shape 69" descr="ARGO"/>
          <p:cNvPicPr preferRelativeResize="0"/>
          <p:nvPr/>
        </p:nvPicPr>
        <p:blipFill>
          <a:blip r:embed="rId4">
            <a:alphaModFix/>
          </a:blip>
          <a:stretch>
            <a:fillRect/>
          </a:stretch>
        </p:blipFill>
        <p:spPr>
          <a:xfrm>
            <a:off x="496850" y="2795650"/>
            <a:ext cx="2476500" cy="1346200"/>
          </a:xfrm>
          <a:prstGeom prst="rect">
            <a:avLst/>
          </a:prstGeom>
          <a:noFill/>
          <a:ln>
            <a:noFill/>
          </a:ln>
        </p:spPr>
      </p:pic>
      <p:pic>
        <p:nvPicPr>
          <p:cNvPr id="70" name="Shape 70" descr="Image result for uber self driving car"/>
          <p:cNvPicPr preferRelativeResize="0"/>
          <p:nvPr/>
        </p:nvPicPr>
        <p:blipFill>
          <a:blip r:embed="rId5">
            <a:alphaModFix/>
          </a:blip>
          <a:stretch>
            <a:fillRect/>
          </a:stretch>
        </p:blipFill>
        <p:spPr>
          <a:xfrm>
            <a:off x="6074325" y="2775324"/>
            <a:ext cx="2476500" cy="1386840"/>
          </a:xfrm>
          <a:prstGeom prst="rect">
            <a:avLst/>
          </a:prstGeom>
          <a:noFill/>
          <a:ln>
            <a:noFill/>
          </a:ln>
        </p:spPr>
      </p:pic>
      <p:sp>
        <p:nvSpPr>
          <p:cNvPr id="2" name="Slide Number Placeholder 1"/>
          <p:cNvSpPr>
            <a:spLocks noGrp="1"/>
          </p:cNvSpPr>
          <p:nvPr>
            <p:ph type="sldNum" sz="quarter" idx="10"/>
          </p:nvPr>
        </p:nvSpPr>
        <p:spPr/>
        <p:txBody>
          <a:bodyPr/>
          <a:lstStyle/>
          <a:p>
            <a:fld id="{E5B13ECE-FE1D-094E-A657-F5DA05FDB8F1}"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None/>
            </a:pPr>
            <a:r>
              <a:rPr lang="en" sz="1400" dirty="0"/>
              <a:t>AUTONOMOUS VEHICLES IN FICTION</a:t>
            </a:r>
          </a:p>
        </p:txBody>
      </p:sp>
      <p:sp>
        <p:nvSpPr>
          <p:cNvPr id="76" name="Shape 76"/>
          <p:cNvSpPr txBox="1"/>
          <p:nvPr/>
        </p:nvSpPr>
        <p:spPr>
          <a:xfrm>
            <a:off x="2462200" y="4022550"/>
            <a:ext cx="6224700" cy="826500"/>
          </a:xfrm>
          <a:prstGeom prst="rect">
            <a:avLst/>
          </a:prstGeom>
          <a:noFill/>
          <a:ln>
            <a:noFill/>
          </a:ln>
        </p:spPr>
        <p:txBody>
          <a:bodyPr lIns="91425" tIns="91425" rIns="91425" bIns="91425" anchor="t" anchorCtr="0">
            <a:noAutofit/>
          </a:bodyPr>
          <a:lstStyle/>
          <a:p>
            <a:pPr lvl="0" algn="r" rtl="0">
              <a:spcBef>
                <a:spcPts val="1000"/>
              </a:spcBef>
              <a:spcAft>
                <a:spcPts val="1000"/>
              </a:spcAft>
              <a:buNone/>
            </a:pPr>
            <a:r>
              <a:rPr lang="en" sz="1200">
                <a:solidFill>
                  <a:srgbClr val="073763"/>
                </a:solidFill>
                <a:latin typeface="Roboto"/>
                <a:ea typeface="Roboto"/>
                <a:cs typeface="Roboto"/>
                <a:sym typeface="Roboto"/>
              </a:rPr>
              <a:t>[16][17][18]</a:t>
            </a:r>
          </a:p>
        </p:txBody>
      </p:sp>
      <p:pic>
        <p:nvPicPr>
          <p:cNvPr id="77" name="Shape 77"/>
          <p:cNvPicPr preferRelativeResize="0"/>
          <p:nvPr/>
        </p:nvPicPr>
        <p:blipFill>
          <a:blip r:embed="rId3">
            <a:alphaModFix/>
          </a:blip>
          <a:stretch>
            <a:fillRect/>
          </a:stretch>
        </p:blipFill>
        <p:spPr>
          <a:xfrm>
            <a:off x="3178274" y="1614274"/>
            <a:ext cx="2420649" cy="1815474"/>
          </a:xfrm>
          <a:prstGeom prst="rect">
            <a:avLst/>
          </a:prstGeom>
          <a:noFill/>
          <a:ln>
            <a:noFill/>
          </a:ln>
        </p:spPr>
      </p:pic>
      <p:pic>
        <p:nvPicPr>
          <p:cNvPr id="78" name="Shape 78"/>
          <p:cNvPicPr preferRelativeResize="0"/>
          <p:nvPr/>
        </p:nvPicPr>
        <p:blipFill>
          <a:blip r:embed="rId4">
            <a:alphaModFix/>
          </a:blip>
          <a:stretch>
            <a:fillRect/>
          </a:stretch>
        </p:blipFill>
        <p:spPr>
          <a:xfrm>
            <a:off x="5782130" y="1614275"/>
            <a:ext cx="2904770" cy="1815474"/>
          </a:xfrm>
          <a:prstGeom prst="rect">
            <a:avLst/>
          </a:prstGeom>
          <a:noFill/>
          <a:ln>
            <a:noFill/>
          </a:ln>
        </p:spPr>
      </p:pic>
      <p:pic>
        <p:nvPicPr>
          <p:cNvPr id="79" name="Shape 79"/>
          <p:cNvPicPr preferRelativeResize="0"/>
          <p:nvPr/>
        </p:nvPicPr>
        <p:blipFill rotWithShape="1">
          <a:blip r:embed="rId5">
            <a:alphaModFix/>
          </a:blip>
          <a:srcRect l="11530" r="10454"/>
          <a:stretch/>
        </p:blipFill>
        <p:spPr>
          <a:xfrm>
            <a:off x="477098" y="1614275"/>
            <a:ext cx="2517988" cy="1815474"/>
          </a:xfrm>
          <a:prstGeom prst="rect">
            <a:avLst/>
          </a:prstGeom>
          <a:noFill/>
          <a:ln>
            <a:noFill/>
          </a:ln>
        </p:spPr>
      </p:pic>
      <p:sp>
        <p:nvSpPr>
          <p:cNvPr id="80" name="Shape 80"/>
          <p:cNvSpPr txBox="1"/>
          <p:nvPr/>
        </p:nvSpPr>
        <p:spPr>
          <a:xfrm>
            <a:off x="423500" y="3377625"/>
            <a:ext cx="8263500" cy="826500"/>
          </a:xfrm>
          <a:prstGeom prst="rect">
            <a:avLst/>
          </a:prstGeom>
          <a:noFill/>
          <a:ln>
            <a:noFill/>
          </a:ln>
        </p:spPr>
        <p:txBody>
          <a:bodyPr lIns="91425" tIns="91425" rIns="91425" bIns="91425" anchor="t" anchorCtr="0">
            <a:noAutofit/>
          </a:bodyPr>
          <a:lstStyle/>
          <a:p>
            <a:pPr lvl="0" algn="l" rtl="0">
              <a:spcBef>
                <a:spcPts val="1000"/>
              </a:spcBef>
              <a:spcAft>
                <a:spcPts val="1000"/>
              </a:spcAft>
              <a:buNone/>
            </a:pPr>
            <a:r>
              <a:rPr lang="en" sz="1200">
                <a:solidFill>
                  <a:srgbClr val="073763"/>
                </a:solidFill>
                <a:latin typeface="Roboto"/>
                <a:ea typeface="Roboto"/>
                <a:cs typeface="Roboto"/>
                <a:sym typeface="Roboto"/>
              </a:rPr>
              <a:t>Total Recall (1980)				Knight Rider (1982) 			       I, Robot (2004)								</a:t>
            </a:r>
          </a:p>
        </p:txBody>
      </p:sp>
      <p:sp>
        <p:nvSpPr>
          <p:cNvPr id="2" name="Slide Number Placeholder 1"/>
          <p:cNvSpPr>
            <a:spLocks noGrp="1"/>
          </p:cNvSpPr>
          <p:nvPr>
            <p:ph type="sldNum" sz="quarter" idx="10"/>
          </p:nvPr>
        </p:nvSpPr>
        <p:spPr/>
        <p:txBody>
          <a:bodyPr/>
          <a:lstStyle/>
          <a:p>
            <a:fld id="{E5B13ECE-FE1D-094E-A657-F5DA05FDB8F1}"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None/>
            </a:pPr>
            <a:r>
              <a:rPr lang="en" sz="1800" dirty="0"/>
              <a:t>1 YEAR FROM NOW</a:t>
            </a:r>
          </a:p>
        </p:txBody>
      </p:sp>
      <p:sp>
        <p:nvSpPr>
          <p:cNvPr id="86" name="Shape 86"/>
          <p:cNvSpPr txBox="1">
            <a:spLocks noGrp="1"/>
          </p:cNvSpPr>
          <p:nvPr>
            <p:ph type="body" idx="1"/>
          </p:nvPr>
        </p:nvSpPr>
        <p:spPr>
          <a:xfrm>
            <a:off x="916650" y="950850"/>
            <a:ext cx="7310700" cy="3241800"/>
          </a:xfrm>
          <a:prstGeom prst="rect">
            <a:avLst/>
          </a:prstGeom>
        </p:spPr>
        <p:txBody>
          <a:bodyPr lIns="91425" tIns="91425" rIns="91425" bIns="91425" anchor="t" anchorCtr="0">
            <a:noAutofit/>
          </a:bodyPr>
          <a:lstStyle/>
          <a:p>
            <a:pPr marL="457200" lvl="0" indent="-228600" rtl="0">
              <a:spcBef>
                <a:spcPts val="0"/>
              </a:spcBef>
            </a:pPr>
            <a:r>
              <a:rPr lang="en"/>
              <a:t>Legislature catching up to evolving technology</a:t>
            </a:r>
          </a:p>
          <a:p>
            <a:pPr marL="457200" lvl="0" indent="-228600" rtl="0">
              <a:spcBef>
                <a:spcPts val="0"/>
              </a:spcBef>
            </a:pPr>
            <a:r>
              <a:rPr lang="en"/>
              <a:t>More automotive companies attempting autonomous systems</a:t>
            </a:r>
          </a:p>
          <a:p>
            <a:pPr marL="457200" lvl="0" indent="-228600">
              <a:spcBef>
                <a:spcPts val="0"/>
              </a:spcBef>
            </a:pPr>
            <a:r>
              <a:rPr lang="en"/>
              <a:t>Innovative arms race unfolds to seize market</a:t>
            </a:r>
          </a:p>
        </p:txBody>
      </p:sp>
      <p:sp>
        <p:nvSpPr>
          <p:cNvPr id="87" name="Shape 87"/>
          <p:cNvSpPr txBox="1"/>
          <p:nvPr/>
        </p:nvSpPr>
        <p:spPr>
          <a:xfrm>
            <a:off x="2462200" y="4022550"/>
            <a:ext cx="6224700" cy="826500"/>
          </a:xfrm>
          <a:prstGeom prst="rect">
            <a:avLst/>
          </a:prstGeom>
          <a:noFill/>
          <a:ln>
            <a:noFill/>
          </a:ln>
        </p:spPr>
        <p:txBody>
          <a:bodyPr lIns="91425" tIns="91425" rIns="91425" bIns="91425" anchor="t" anchorCtr="0">
            <a:noAutofit/>
          </a:bodyPr>
          <a:lstStyle/>
          <a:p>
            <a:pPr lvl="0" algn="r" rtl="0">
              <a:spcBef>
                <a:spcPts val="1000"/>
              </a:spcBef>
              <a:spcAft>
                <a:spcPts val="1000"/>
              </a:spcAft>
              <a:buNone/>
            </a:pPr>
            <a:r>
              <a:rPr lang="en" sz="1200">
                <a:solidFill>
                  <a:srgbClr val="073763"/>
                </a:solidFill>
                <a:latin typeface="Roboto"/>
                <a:ea typeface="Roboto"/>
                <a:cs typeface="Roboto"/>
                <a:sym typeface="Roboto"/>
              </a:rPr>
              <a:t>[1][5]</a:t>
            </a:r>
          </a:p>
        </p:txBody>
      </p:sp>
      <p:sp>
        <p:nvSpPr>
          <p:cNvPr id="2" name="Slide Number Placeholder 1"/>
          <p:cNvSpPr>
            <a:spLocks noGrp="1"/>
          </p:cNvSpPr>
          <p:nvPr>
            <p:ph type="sldNum" sz="quarter" idx="10"/>
          </p:nvPr>
        </p:nvSpPr>
        <p:spPr/>
        <p:txBody>
          <a:bodyPr/>
          <a:lstStyle/>
          <a:p>
            <a:fld id="{E5B13ECE-FE1D-094E-A657-F5DA05FDB8F1}"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None/>
            </a:pPr>
            <a:r>
              <a:rPr lang="en" sz="1800"/>
              <a:t>5 YEARS FROM NOW</a:t>
            </a:r>
          </a:p>
        </p:txBody>
      </p:sp>
      <p:sp>
        <p:nvSpPr>
          <p:cNvPr id="93" name="Shape 93"/>
          <p:cNvSpPr txBox="1">
            <a:spLocks noGrp="1"/>
          </p:cNvSpPr>
          <p:nvPr>
            <p:ph type="body" idx="1"/>
          </p:nvPr>
        </p:nvSpPr>
        <p:spPr>
          <a:xfrm>
            <a:off x="916650" y="950850"/>
            <a:ext cx="3209700" cy="3241800"/>
          </a:xfrm>
          <a:prstGeom prst="rect">
            <a:avLst/>
          </a:prstGeom>
        </p:spPr>
        <p:txBody>
          <a:bodyPr lIns="91425" tIns="91425" rIns="91425" bIns="91425" anchor="t" anchorCtr="0">
            <a:noAutofit/>
          </a:bodyPr>
          <a:lstStyle/>
          <a:p>
            <a:pPr marL="457200" lvl="0" indent="-228600" rtl="0">
              <a:spcBef>
                <a:spcPts val="0"/>
              </a:spcBef>
            </a:pPr>
            <a:r>
              <a:rPr lang="en"/>
              <a:t>10 million self driving vehicles on the roads</a:t>
            </a:r>
          </a:p>
          <a:p>
            <a:pPr marL="457200" lvl="0" indent="-228600" rtl="0">
              <a:spcBef>
                <a:spcPts val="0"/>
              </a:spcBef>
            </a:pPr>
            <a:r>
              <a:rPr lang="en"/>
              <a:t>1% of all cars in the world</a:t>
            </a:r>
          </a:p>
          <a:p>
            <a:pPr marL="457200" lvl="0" indent="-228600">
              <a:spcBef>
                <a:spcPts val="0"/>
              </a:spcBef>
            </a:pPr>
            <a:r>
              <a:rPr lang="en"/>
              <a:t>Less dangerous edge cases</a:t>
            </a:r>
          </a:p>
        </p:txBody>
      </p:sp>
      <p:pic>
        <p:nvPicPr>
          <p:cNvPr id="94" name="Shape 94" descr="sdc installed base.png"/>
          <p:cNvPicPr preferRelativeResize="0"/>
          <p:nvPr/>
        </p:nvPicPr>
        <p:blipFill>
          <a:blip r:embed="rId3">
            <a:alphaModFix/>
          </a:blip>
          <a:stretch>
            <a:fillRect/>
          </a:stretch>
        </p:blipFill>
        <p:spPr>
          <a:xfrm>
            <a:off x="3976074" y="825441"/>
            <a:ext cx="4725074" cy="3492609"/>
          </a:xfrm>
          <a:prstGeom prst="rect">
            <a:avLst/>
          </a:prstGeom>
          <a:noFill/>
          <a:ln>
            <a:noFill/>
          </a:ln>
        </p:spPr>
      </p:pic>
      <p:sp>
        <p:nvSpPr>
          <p:cNvPr id="95" name="Shape 95"/>
          <p:cNvSpPr txBox="1"/>
          <p:nvPr/>
        </p:nvSpPr>
        <p:spPr>
          <a:xfrm>
            <a:off x="2626725" y="4263225"/>
            <a:ext cx="6224700" cy="585900"/>
          </a:xfrm>
          <a:prstGeom prst="rect">
            <a:avLst/>
          </a:prstGeom>
          <a:noFill/>
          <a:ln>
            <a:noFill/>
          </a:ln>
        </p:spPr>
        <p:txBody>
          <a:bodyPr lIns="91425" tIns="91425" rIns="91425" bIns="91425" anchor="t" anchorCtr="0">
            <a:noAutofit/>
          </a:bodyPr>
          <a:lstStyle/>
          <a:p>
            <a:pPr lvl="0" algn="r" rtl="0">
              <a:spcBef>
                <a:spcPts val="1000"/>
              </a:spcBef>
              <a:spcAft>
                <a:spcPts val="1000"/>
              </a:spcAft>
              <a:buNone/>
            </a:pPr>
            <a:r>
              <a:rPr lang="en" sz="1200">
                <a:solidFill>
                  <a:srgbClr val="073763"/>
                </a:solidFill>
                <a:latin typeface="Roboto"/>
                <a:ea typeface="Roboto"/>
                <a:cs typeface="Roboto"/>
                <a:sym typeface="Roboto"/>
              </a:rPr>
              <a:t>[2] [3] [4]</a:t>
            </a:r>
          </a:p>
        </p:txBody>
      </p:sp>
      <p:sp>
        <p:nvSpPr>
          <p:cNvPr id="2" name="Slide Number Placeholder 1"/>
          <p:cNvSpPr>
            <a:spLocks noGrp="1"/>
          </p:cNvSpPr>
          <p:nvPr>
            <p:ph type="sldNum" sz="quarter" idx="10"/>
          </p:nvPr>
        </p:nvSpPr>
        <p:spPr/>
        <p:txBody>
          <a:bodyPr/>
          <a:lstStyle/>
          <a:p>
            <a:fld id="{E5B13ECE-FE1D-094E-A657-F5DA05FDB8F1}"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None/>
            </a:pPr>
            <a:r>
              <a:rPr lang="en" sz="1800"/>
              <a:t>10 YEARS FROM NOW</a:t>
            </a:r>
          </a:p>
        </p:txBody>
      </p:sp>
      <p:sp>
        <p:nvSpPr>
          <p:cNvPr id="101" name="Shape 101"/>
          <p:cNvSpPr txBox="1">
            <a:spLocks noGrp="1"/>
          </p:cNvSpPr>
          <p:nvPr>
            <p:ph type="body" idx="1"/>
          </p:nvPr>
        </p:nvSpPr>
        <p:spPr>
          <a:xfrm>
            <a:off x="916650" y="950850"/>
            <a:ext cx="7310700" cy="3241800"/>
          </a:xfrm>
          <a:prstGeom prst="rect">
            <a:avLst/>
          </a:prstGeom>
        </p:spPr>
        <p:txBody>
          <a:bodyPr lIns="91425" tIns="91425" rIns="91425" bIns="91425" anchor="t" anchorCtr="0">
            <a:noAutofit/>
          </a:bodyPr>
          <a:lstStyle/>
          <a:p>
            <a:pPr marL="457200" lvl="0" indent="-228600" rtl="0">
              <a:spcBef>
                <a:spcPts val="0"/>
              </a:spcBef>
            </a:pPr>
            <a:r>
              <a:rPr lang="en"/>
              <a:t>A majority of the automobile market consists of self driving cars.</a:t>
            </a:r>
          </a:p>
          <a:p>
            <a:pPr marL="457200" lvl="0" indent="-228600" rtl="0">
              <a:spcBef>
                <a:spcPts val="0"/>
              </a:spcBef>
            </a:pPr>
            <a:r>
              <a:rPr lang="en"/>
              <a:t>The main issue now is getting them to communicate car-to-car instead of car-to-infrastructure.</a:t>
            </a:r>
          </a:p>
          <a:p>
            <a:pPr marL="457200" lvl="0" indent="-228600">
              <a:spcBef>
                <a:spcPts val="0"/>
              </a:spcBef>
            </a:pPr>
            <a:r>
              <a:rPr lang="en"/>
              <a:t>Independent companies band together to develop universal protocols</a:t>
            </a:r>
          </a:p>
        </p:txBody>
      </p:sp>
      <p:sp>
        <p:nvSpPr>
          <p:cNvPr id="2" name="Slide Number Placeholder 1"/>
          <p:cNvSpPr>
            <a:spLocks noGrp="1"/>
          </p:cNvSpPr>
          <p:nvPr>
            <p:ph type="sldNum" sz="quarter" idx="10"/>
          </p:nvPr>
        </p:nvSpPr>
        <p:spPr/>
        <p:txBody>
          <a:bodyPr/>
          <a:lstStyle/>
          <a:p>
            <a:fld id="{E5B13ECE-FE1D-094E-A657-F5DA05FDB8F1}"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241650" y="91565"/>
            <a:ext cx="2660700" cy="733800"/>
          </a:xfrm>
          <a:prstGeom prst="rect">
            <a:avLst/>
          </a:prstGeom>
        </p:spPr>
        <p:txBody>
          <a:bodyPr lIns="91425" tIns="91425" rIns="91425" bIns="91425" anchor="t" anchorCtr="0">
            <a:noAutofit/>
          </a:bodyPr>
          <a:lstStyle/>
          <a:p>
            <a:pPr lvl="0">
              <a:spcBef>
                <a:spcPts val="0"/>
              </a:spcBef>
              <a:buNone/>
            </a:pPr>
            <a:r>
              <a:rPr lang="en" sz="1800"/>
              <a:t>THE FAR FUTURE</a:t>
            </a:r>
          </a:p>
        </p:txBody>
      </p:sp>
      <p:sp>
        <p:nvSpPr>
          <p:cNvPr id="107" name="Shape 107"/>
          <p:cNvSpPr txBox="1">
            <a:spLocks noGrp="1"/>
          </p:cNvSpPr>
          <p:nvPr>
            <p:ph type="body" idx="1"/>
          </p:nvPr>
        </p:nvSpPr>
        <p:spPr>
          <a:xfrm>
            <a:off x="916650" y="950850"/>
            <a:ext cx="3487200" cy="3241800"/>
          </a:xfrm>
          <a:prstGeom prst="rect">
            <a:avLst/>
          </a:prstGeom>
        </p:spPr>
        <p:txBody>
          <a:bodyPr lIns="91425" tIns="91425" rIns="91425" bIns="91425" anchor="t" anchorCtr="0">
            <a:noAutofit/>
          </a:bodyPr>
          <a:lstStyle/>
          <a:p>
            <a:pPr marL="457200" lvl="0" indent="-368300" rtl="0">
              <a:spcBef>
                <a:spcPts val="0"/>
              </a:spcBef>
              <a:buSzPct val="100000"/>
            </a:pPr>
            <a:r>
              <a:rPr lang="en" sz="2200"/>
              <a:t>Google seeks to reshape the “owner-operator” model of automobiles</a:t>
            </a:r>
          </a:p>
          <a:p>
            <a:pPr marL="457200" lvl="0" indent="-368300" rtl="0">
              <a:spcBef>
                <a:spcPts val="0"/>
              </a:spcBef>
              <a:buSzPct val="100000"/>
            </a:pPr>
            <a:r>
              <a:rPr lang="en" sz="2200"/>
              <a:t>Fewer cars on the road</a:t>
            </a:r>
          </a:p>
          <a:p>
            <a:pPr marL="457200" lvl="0" indent="-368300">
              <a:spcBef>
                <a:spcPts val="0"/>
              </a:spcBef>
              <a:buSzPct val="100000"/>
            </a:pPr>
            <a:r>
              <a:rPr lang="en" sz="2200"/>
              <a:t>In line with Uber’s business model</a:t>
            </a:r>
          </a:p>
        </p:txBody>
      </p:sp>
      <p:pic>
        <p:nvPicPr>
          <p:cNvPr id="108" name="Shape 108"/>
          <p:cNvPicPr preferRelativeResize="0"/>
          <p:nvPr/>
        </p:nvPicPr>
        <p:blipFill>
          <a:blip r:embed="rId3">
            <a:alphaModFix/>
          </a:blip>
          <a:stretch>
            <a:fillRect/>
          </a:stretch>
        </p:blipFill>
        <p:spPr>
          <a:xfrm>
            <a:off x="4403849" y="1242535"/>
            <a:ext cx="4283050" cy="2658439"/>
          </a:xfrm>
          <a:prstGeom prst="rect">
            <a:avLst/>
          </a:prstGeom>
          <a:noFill/>
          <a:ln>
            <a:noFill/>
          </a:ln>
        </p:spPr>
      </p:pic>
      <p:sp>
        <p:nvSpPr>
          <p:cNvPr id="109" name="Shape 109"/>
          <p:cNvSpPr txBox="1"/>
          <p:nvPr/>
        </p:nvSpPr>
        <p:spPr>
          <a:xfrm>
            <a:off x="2462200" y="3944975"/>
            <a:ext cx="6224700" cy="826500"/>
          </a:xfrm>
          <a:prstGeom prst="rect">
            <a:avLst/>
          </a:prstGeom>
          <a:noFill/>
          <a:ln>
            <a:noFill/>
          </a:ln>
        </p:spPr>
        <p:txBody>
          <a:bodyPr lIns="91425" tIns="91425" rIns="91425" bIns="91425" anchor="t" anchorCtr="0">
            <a:noAutofit/>
          </a:bodyPr>
          <a:lstStyle/>
          <a:p>
            <a:pPr lvl="0" algn="r" rtl="0">
              <a:spcBef>
                <a:spcPts val="1000"/>
              </a:spcBef>
              <a:spcAft>
                <a:spcPts val="1000"/>
              </a:spcAft>
              <a:buNone/>
            </a:pPr>
            <a:r>
              <a:rPr lang="en" sz="1200">
                <a:solidFill>
                  <a:srgbClr val="073763"/>
                </a:solidFill>
                <a:latin typeface="Roboto"/>
                <a:ea typeface="Roboto"/>
                <a:cs typeface="Roboto"/>
                <a:sym typeface="Roboto"/>
              </a:rPr>
              <a:t>[6][7]</a:t>
            </a:r>
          </a:p>
        </p:txBody>
      </p:sp>
      <p:sp>
        <p:nvSpPr>
          <p:cNvPr id="2" name="Slide Number Placeholder 1"/>
          <p:cNvSpPr>
            <a:spLocks noGrp="1"/>
          </p:cNvSpPr>
          <p:nvPr>
            <p:ph type="sldNum" sz="quarter" idx="10"/>
          </p:nvPr>
        </p:nvSpPr>
        <p:spPr/>
        <p:txBody>
          <a:bodyPr/>
          <a:lstStyle/>
          <a:p>
            <a:fld id="{E5B13ECE-FE1D-094E-A657-F5DA05FDB8F1}"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1933200" y="3028199"/>
            <a:ext cx="5277600" cy="447600"/>
          </a:xfrm>
          <a:prstGeom prst="rect">
            <a:avLst/>
          </a:prstGeom>
        </p:spPr>
        <p:txBody>
          <a:bodyPr lIns="91425" tIns="91425" rIns="91425" bIns="91425" anchor="b" anchorCtr="0">
            <a:noAutofit/>
          </a:bodyPr>
          <a:lstStyle/>
          <a:p>
            <a:pPr lvl="0" rtl="0">
              <a:spcBef>
                <a:spcPts val="0"/>
              </a:spcBef>
              <a:buNone/>
            </a:pPr>
            <a:r>
              <a:rPr lang="en" sz="4800">
                <a:solidFill>
                  <a:schemeClr val="lt1"/>
                </a:solidFill>
              </a:rPr>
              <a:t>Machine Learning Algorithms</a:t>
            </a:r>
          </a:p>
        </p:txBody>
      </p:sp>
      <p:sp>
        <p:nvSpPr>
          <p:cNvPr id="115" name="Shape 115"/>
          <p:cNvSpPr txBox="1">
            <a:spLocks noGrp="1"/>
          </p:cNvSpPr>
          <p:nvPr>
            <p:ph type="subTitle" idx="1"/>
          </p:nvPr>
        </p:nvSpPr>
        <p:spPr>
          <a:xfrm>
            <a:off x="685800" y="3344100"/>
            <a:ext cx="7393200" cy="447600"/>
          </a:xfrm>
          <a:prstGeom prst="rect">
            <a:avLst/>
          </a:prstGeom>
        </p:spPr>
        <p:txBody>
          <a:bodyPr lIns="91425" tIns="91425" rIns="91425" bIns="91425" anchor="t" anchorCtr="0">
            <a:noAutofit/>
          </a:bodyPr>
          <a:lstStyle/>
          <a:p>
            <a:pPr marL="457200" marR="0" lvl="0" indent="-381000" rtl="0">
              <a:lnSpc>
                <a:spcPct val="100000"/>
              </a:lnSpc>
              <a:spcBef>
                <a:spcPts val="600"/>
              </a:spcBef>
              <a:spcAft>
                <a:spcPts val="0"/>
              </a:spcAft>
              <a:buClr>
                <a:srgbClr val="CCCCCC"/>
              </a:buClr>
              <a:buSzPct val="100000"/>
              <a:buFont typeface="Droid Serif"/>
            </a:pPr>
            <a:r>
              <a:rPr lang="en" sz="2400"/>
              <a:t>The Core of Self-Driving</a:t>
            </a:r>
          </a:p>
        </p:txBody>
      </p:sp>
      <p:sp>
        <p:nvSpPr>
          <p:cNvPr id="2" name="Slide Number Placeholder 1"/>
          <p:cNvSpPr>
            <a:spLocks noGrp="1"/>
          </p:cNvSpPr>
          <p:nvPr>
            <p:ph type="sldNum" sz="quarter" idx="10"/>
          </p:nvPr>
        </p:nvSpPr>
        <p:spPr/>
        <p:txBody>
          <a:bodyPr/>
          <a:lstStyle/>
          <a:p>
            <a:fld id="{E5B13ECE-FE1D-094E-A657-F5DA05FDB8F1}" type="slidenum">
              <a:rPr lang="en-US" smtClean="0"/>
              <a:t>9</a:t>
            </a:fld>
            <a:endParaRPr lang="en-US" dirty="0"/>
          </a:p>
        </p:txBody>
      </p:sp>
    </p:spTree>
  </p:cSld>
  <p:clrMapOvr>
    <a:masterClrMapping/>
  </p:clrMapOvr>
</p:sld>
</file>

<file path=ppt/theme/theme1.xml><?xml version="1.0" encoding="utf-8"?>
<a:theme xmlns:a="http://schemas.openxmlformats.org/drawingml/2006/main" name="Perdi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2457</Words>
  <Application>Microsoft Macintosh PowerPoint</Application>
  <PresentationFormat>On-screen Show (16:9)</PresentationFormat>
  <Paragraphs>152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Roboto</vt:lpstr>
      <vt:lpstr>Montserrat</vt:lpstr>
      <vt:lpstr>Droid Serif</vt:lpstr>
      <vt:lpstr>Perdita template</vt:lpstr>
      <vt:lpstr>Autonomous Driving and Machine Learning  Fainer, Farro, Hackett, Huot</vt:lpstr>
      <vt:lpstr>History of Autonomous Vehicles</vt:lpstr>
      <vt:lpstr>HISTORY OF AUTONOMOUS VEHICLES</vt:lpstr>
      <vt:lpstr>AUTONOMOUS VEHICLES IN FICTION</vt:lpstr>
      <vt:lpstr>1 YEAR FROM NOW</vt:lpstr>
      <vt:lpstr>5 YEARS FROM NOW</vt:lpstr>
      <vt:lpstr>10 YEARS FROM NOW</vt:lpstr>
      <vt:lpstr>THE FAR FUTURE</vt:lpstr>
      <vt:lpstr>Machine Learning Algorithms</vt:lpstr>
      <vt:lpstr>MACHINE LEARNING ALGORITHMS</vt:lpstr>
      <vt:lpstr>MACHINE LEARNING ALGORITHMS</vt:lpstr>
      <vt:lpstr>Potential Problems with Autonomous Vehicles</vt:lpstr>
      <vt:lpstr>PROBLEMS WITH AUTONOMOUS DRIVING</vt:lpstr>
      <vt:lpstr>PROBLEMS WITH AUTONOMOUS DRIVING</vt:lpstr>
      <vt:lpstr>PROBLEMS WITH AUTONOMOUS DRIVING</vt:lpstr>
      <vt:lpstr>Thank you!</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Driving and Machine Learning</dc:title>
  <cp:lastModifiedBy>Keith A. Pray</cp:lastModifiedBy>
  <cp:revision>2</cp:revision>
  <dcterms:modified xsi:type="dcterms:W3CDTF">2016-10-11T03:35:01Z</dcterms:modified>
</cp:coreProperties>
</file>