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20" y="-3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DC86B7-DA35-0D41-B3ED-26C4AF337789}" type="datetimeFigureOut">
              <a:rPr lang="en-US" smtClean="0"/>
              <a:t>2016-10-14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A5AD8-961D-CC4A-B283-A2F20504253C}" type="slidenum">
              <a:rPr lang="en-US" smtClean="0"/>
              <a:t>‹#›</a:t>
            </a:fld>
            <a:endParaRPr lang="en-US"/>
          </a:p>
        </p:txBody>
      </p:sp>
    </p:spTree>
    <p:extLst>
      <p:ext uri="{BB962C8B-B14F-4D97-AF65-F5344CB8AC3E}">
        <p14:creationId xmlns:p14="http://schemas.microsoft.com/office/powerpoint/2010/main" val="1772235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64112984"/>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 Introduce all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Charlie-</a:t>
            </a:r>
          </a:p>
          <a:p>
            <a:pPr lvl="0">
              <a:spcBef>
                <a:spcPts val="0"/>
              </a:spcBef>
              <a:buNone/>
            </a:pPr>
            <a:endParaRPr/>
          </a:p>
          <a:p>
            <a:pPr lvl="0">
              <a:spcBef>
                <a:spcPts val="0"/>
              </a:spcBef>
              <a:buNone/>
            </a:pPr>
            <a:r>
              <a:rPr lang="en"/>
              <a:t>VR has some implications on crime:</a:t>
            </a:r>
          </a:p>
          <a:p>
            <a:pPr lvl="0">
              <a:spcBef>
                <a:spcPts val="0"/>
              </a:spcBef>
              <a:buNone/>
            </a:pPr>
            <a:endParaRPr/>
          </a:p>
          <a:p>
            <a:pPr lvl="0">
              <a:spcBef>
                <a:spcPts val="0"/>
              </a:spcBef>
              <a:buNone/>
            </a:pPr>
            <a:r>
              <a:rPr lang="en"/>
              <a:t>Jurors may soon be able to visit recreations of crime scenes in VR, in order to get a immersive view of the environment and other evidence. This likely won’t affect the way that crimes are perpetrated, but it does affect the way that they are punished. If this happens, it is likely that the evidence presented in VR will have some problems being permissible in court.</a:t>
            </a:r>
          </a:p>
          <a:p>
            <a:pPr lvl="0">
              <a:spcBef>
                <a:spcPts val="0"/>
              </a:spcBef>
              <a:buNone/>
            </a:pPr>
            <a:endParaRPr/>
          </a:p>
          <a:p>
            <a:pPr lvl="0">
              <a:spcBef>
                <a:spcPts val="0"/>
              </a:spcBef>
              <a:buNone/>
            </a:pPr>
            <a:r>
              <a:rPr lang="en"/>
              <a:t>If something happens in VR, when will it actually be considered a crime? Conclusion we came to is when it affects a person’s life in a similar manner to a real-world crime. There are already issues with personal privacy, as noted earlier. What about personal belongings or otherwise?</a:t>
            </a:r>
          </a:p>
          <a:p>
            <a:pPr lvl="0">
              <a:spcBef>
                <a:spcPts val="0"/>
              </a:spcBef>
              <a:buNone/>
            </a:pPr>
            <a:endParaRPr/>
          </a:p>
          <a:p>
            <a:pPr lvl="0">
              <a:spcBef>
                <a:spcPts val="0"/>
              </a:spcBef>
              <a:buNone/>
            </a:pPr>
            <a:r>
              <a:rPr lang="en"/>
              <a:t>VR is already realistic enough that it can play on people’s emotions. Stanley Milgram experiment shows that VR can be realistic enough to trick people into thinking they are doing real harm. Anything that happens in VR might be able to affect people’s emotions more than in a non-immersive video game.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Charlie-</a:t>
            </a:r>
          </a:p>
          <a:p>
            <a:pPr lvl="0">
              <a:spcBef>
                <a:spcPts val="0"/>
              </a:spcBef>
              <a:buNone/>
            </a:pPr>
            <a:endParaRPr/>
          </a:p>
          <a:p>
            <a:pPr lvl="0">
              <a:spcBef>
                <a:spcPts val="0"/>
              </a:spcBef>
              <a:buNone/>
            </a:pPr>
            <a:r>
              <a:rPr lang="en"/>
              <a:t>The Game BigScreen came up with a unique solution to issues with putting many people in VR in an interactive environment. </a:t>
            </a:r>
          </a:p>
          <a:p>
            <a:pPr lvl="0">
              <a:spcBef>
                <a:spcPts val="0"/>
              </a:spcBef>
              <a:buNone/>
            </a:pPr>
            <a:endParaRPr/>
          </a:p>
          <a:p>
            <a:pPr lvl="0">
              <a:spcBef>
                <a:spcPts val="0"/>
              </a:spcBef>
              <a:buNone/>
            </a:pPr>
            <a:r>
              <a:rPr lang="en"/>
              <a:t>They had issues where people would virtually grope others, violating their personal space and being disruptive. Because VR can be so realistic and immersive, the people being virtually groped felt violated</a:t>
            </a:r>
          </a:p>
          <a:p>
            <a:pPr lvl="0">
              <a:spcBef>
                <a:spcPts val="0"/>
              </a:spcBef>
              <a:buNone/>
            </a:pPr>
            <a:endParaRPr/>
          </a:p>
          <a:p>
            <a:pPr lvl="0">
              <a:spcBef>
                <a:spcPts val="0"/>
              </a:spcBef>
              <a:buNone/>
            </a:pPr>
            <a:r>
              <a:rPr lang="en"/>
              <a:t>To solve this issue, they implemented personal space bubble. In this bubble, other users will simply disappear from view, avoiding any issues with groping or other lude gestures.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Logan-</a:t>
            </a:r>
          </a:p>
          <a:p>
            <a:pPr lvl="0">
              <a:spcBef>
                <a:spcPts val="0"/>
              </a:spcBef>
              <a:buNone/>
            </a:pPr>
            <a:endParaRPr/>
          </a:p>
          <a:p>
            <a:pPr lvl="0">
              <a:spcBef>
                <a:spcPts val="0"/>
              </a:spcBef>
              <a:buNone/>
            </a:pPr>
            <a:r>
              <a:rPr lang="en"/>
              <a:t>Badly done VR systems can cause users to experience discomfort and sickness.</a:t>
            </a:r>
          </a:p>
          <a:p>
            <a:pPr lvl="0">
              <a:spcBef>
                <a:spcPts val="0"/>
              </a:spcBef>
              <a:buNone/>
            </a:pPr>
            <a:endParaRPr/>
          </a:p>
          <a:p>
            <a:pPr lvl="0">
              <a:spcBef>
                <a:spcPts val="0"/>
              </a:spcBef>
              <a:buNone/>
            </a:pPr>
            <a:r>
              <a:rPr lang="en"/>
              <a:t>Variety of symptoms, similar to motion sickness</a:t>
            </a:r>
          </a:p>
          <a:p>
            <a:pPr lvl="0">
              <a:spcBef>
                <a:spcPts val="0"/>
              </a:spcBef>
              <a:buNone/>
            </a:pPr>
            <a:r>
              <a:rPr lang="en"/>
              <a:t>Symptoms can last for hours or even days</a:t>
            </a:r>
          </a:p>
          <a:p>
            <a:pPr lvl="0">
              <a:spcBef>
                <a:spcPts val="0"/>
              </a:spcBef>
              <a:buNone/>
            </a:pPr>
            <a:endParaRPr/>
          </a:p>
          <a:p>
            <a:pPr lvl="0">
              <a:spcBef>
                <a:spcPts val="0"/>
              </a:spcBef>
              <a:buNone/>
            </a:pPr>
            <a:r>
              <a:rPr lang="en"/>
              <a:t>Artificial motion, lag, and tracking failures can be a cause of this sickness.</a:t>
            </a:r>
          </a:p>
          <a:p>
            <a:pPr lvl="0">
              <a:spcBef>
                <a:spcPts val="0"/>
              </a:spcBef>
              <a:buNone/>
            </a:pPr>
            <a:r>
              <a:rPr lang="en"/>
              <a:t>Eyes and balance don’t match, causing the sickness</a:t>
            </a:r>
          </a:p>
          <a:p>
            <a:pPr lvl="0">
              <a:spcBef>
                <a:spcPts val="0"/>
              </a:spcBef>
              <a:buNone/>
            </a:pPr>
            <a:endParaRPr/>
          </a:p>
          <a:p>
            <a:pPr lvl="0">
              <a:spcBef>
                <a:spcPts val="0"/>
              </a:spcBef>
              <a:buNone/>
            </a:pPr>
            <a:r>
              <a:rPr lang="en"/>
              <a:t>Solutions are being developed including inner ear stimulation devises and special movement methods, like teleportation and “arm-swing” locomotion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Logan-</a:t>
            </a:r>
          </a:p>
          <a:p>
            <a:pPr lvl="0">
              <a:spcBef>
                <a:spcPts val="0"/>
              </a:spcBef>
              <a:buNone/>
            </a:pPr>
            <a:endParaRPr/>
          </a:p>
          <a:p>
            <a:pPr lvl="0">
              <a:spcBef>
                <a:spcPts val="0"/>
              </a:spcBef>
              <a:buNone/>
            </a:pPr>
            <a:r>
              <a:rPr lang="en"/>
              <a:t>VR can allow for much better visualisation, as 3d objects and systems can be represented and seen much better</a:t>
            </a:r>
          </a:p>
          <a:p>
            <a:pPr lvl="0">
              <a:spcBef>
                <a:spcPts val="0"/>
              </a:spcBef>
              <a:buNone/>
            </a:pPr>
            <a:endParaRPr/>
          </a:p>
          <a:p>
            <a:pPr lvl="0">
              <a:spcBef>
                <a:spcPts val="0"/>
              </a:spcBef>
              <a:buNone/>
            </a:pPr>
            <a:r>
              <a:rPr lang="en"/>
              <a:t>Virtual desktops allow for users to not be limited by a screen.</a:t>
            </a:r>
          </a:p>
          <a:p>
            <a:pPr lvl="0">
              <a:spcBef>
                <a:spcPts val="0"/>
              </a:spcBef>
              <a:buNone/>
            </a:pPr>
            <a:endParaRPr/>
          </a:p>
          <a:p>
            <a:pPr lvl="0">
              <a:spcBef>
                <a:spcPts val="0"/>
              </a:spcBef>
              <a:buNone/>
            </a:pPr>
            <a:r>
              <a:rPr lang="en"/>
              <a:t>Potential for CAD with VR (Dassault partnership with HTC)</a:t>
            </a:r>
          </a:p>
          <a:p>
            <a:pPr lvl="0">
              <a:spcBef>
                <a:spcPts val="0"/>
              </a:spcBef>
              <a:buNone/>
            </a:pPr>
            <a:endParaRPr/>
          </a:p>
          <a:p>
            <a:pPr lvl="0">
              <a:spcBef>
                <a:spcPts val="0"/>
              </a:spcBef>
              <a:buNone/>
            </a:pPr>
            <a:r>
              <a:rPr lang="en"/>
              <a:t>VR can be a great method of communicating over long distance, using virtual conference rooms or other methods.</a:t>
            </a:r>
          </a:p>
          <a:p>
            <a:pPr lvl="0">
              <a:spcBef>
                <a:spcPts val="0"/>
              </a:spcBef>
              <a:buNone/>
            </a:pPr>
            <a:endParaRPr/>
          </a:p>
          <a:p>
            <a:pPr lvl="0">
              <a:spcBef>
                <a:spcPts val="0"/>
              </a:spcBef>
              <a:buNone/>
            </a:pPr>
            <a:r>
              <a:rPr lang="en"/>
              <a:t>Remote workers can interact with others like they were at the office.</a:t>
            </a:r>
          </a:p>
          <a:p>
            <a:pPr lvl="0">
              <a:spcBef>
                <a:spcPts val="0"/>
              </a:spcBef>
              <a:buNone/>
            </a:pPr>
            <a:endParaRPr/>
          </a:p>
          <a:p>
            <a:pPr lvl="0">
              <a:spcBef>
                <a:spcPts val="0"/>
              </a:spcBef>
              <a:buNone/>
            </a:pPr>
            <a:r>
              <a:rPr lang="en"/>
              <a:t>In theory, conventional offices n some industries could no longer be needed at all once vr has improved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Charlie-</a:t>
            </a:r>
          </a:p>
          <a:p>
            <a:pPr lvl="0">
              <a:spcBef>
                <a:spcPts val="0"/>
              </a:spcBef>
              <a:buNone/>
            </a:pPr>
            <a:endParaRPr/>
          </a:p>
          <a:p>
            <a:pPr lvl="0">
              <a:spcBef>
                <a:spcPts val="0"/>
              </a:spcBef>
              <a:buNone/>
            </a:pPr>
            <a:r>
              <a:rPr lang="en"/>
              <a:t>VR is often portrayed in popular media in a rather negative light.</a:t>
            </a:r>
          </a:p>
          <a:p>
            <a:pPr lvl="0">
              <a:spcBef>
                <a:spcPts val="0"/>
              </a:spcBef>
              <a:buNone/>
            </a:pPr>
            <a:endParaRPr/>
          </a:p>
          <a:p>
            <a:pPr lvl="0">
              <a:spcBef>
                <a:spcPts val="0"/>
              </a:spcBef>
              <a:buNone/>
            </a:pPr>
            <a:r>
              <a:rPr lang="en"/>
              <a:t>It is often seen as a means of control, from “The Matrix” world of controlling the entire population, to an episode of “Rick and Morty” where aliens used VR to steal information</a:t>
            </a:r>
          </a:p>
          <a:p>
            <a:pPr lvl="0">
              <a:spcBef>
                <a:spcPts val="0"/>
              </a:spcBef>
              <a:buNone/>
            </a:pPr>
            <a:endParaRPr/>
          </a:p>
          <a:p>
            <a:pPr lvl="0">
              <a:spcBef>
                <a:spcPts val="0"/>
              </a:spcBef>
              <a:buNone/>
            </a:pPr>
            <a:r>
              <a:rPr lang="en"/>
              <a:t>Media also often portrays fear of potential unintended effects of VR. In “Surrogates”, a weapon is developed that can kill VR users, and in “The Lawnmower Man” VR gives a user super powers but also drives him insane.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Charlie-</a:t>
            </a:r>
          </a:p>
          <a:p>
            <a:pPr lvl="0">
              <a:spcBef>
                <a:spcPts val="0"/>
              </a:spcBef>
              <a:buNone/>
            </a:pPr>
            <a:endParaRPr/>
          </a:p>
          <a:p>
            <a:pPr lvl="0">
              <a:spcBef>
                <a:spcPts val="0"/>
              </a:spcBef>
              <a:buNone/>
            </a:pPr>
            <a:r>
              <a:rPr lang="en"/>
              <a:t>VR will be a revolution in human computer interaction</a:t>
            </a:r>
          </a:p>
          <a:p>
            <a:pPr lvl="0">
              <a:spcBef>
                <a:spcPts val="0"/>
              </a:spcBef>
              <a:buNone/>
            </a:pPr>
            <a:endParaRPr/>
          </a:p>
          <a:p>
            <a:pPr lvl="0">
              <a:spcBef>
                <a:spcPts val="0"/>
              </a:spcBef>
              <a:buNone/>
            </a:pPr>
            <a:r>
              <a:rPr lang="en"/>
              <a:t>Will have a similar effect as the television or radio did.</a:t>
            </a:r>
          </a:p>
          <a:p>
            <a:pPr lvl="0">
              <a:spcBef>
                <a:spcPts val="0"/>
              </a:spcBef>
              <a:buNone/>
            </a:pPr>
            <a:endParaRPr/>
          </a:p>
          <a:p>
            <a:pPr lvl="0">
              <a:spcBef>
                <a:spcPts val="0"/>
              </a:spcBef>
              <a:buNone/>
            </a:pPr>
            <a:r>
              <a:rPr lang="en"/>
              <a:t>Will take 10-15 years for it to become the standard</a:t>
            </a:r>
          </a:p>
          <a:p>
            <a:pPr lvl="0">
              <a:spcBef>
                <a:spcPts val="0"/>
              </a:spcBef>
              <a:buNone/>
            </a:pPr>
            <a:endParaRPr/>
          </a:p>
          <a:p>
            <a:pPr lvl="0">
              <a:spcBef>
                <a:spcPts val="0"/>
              </a:spcBef>
              <a:buNone/>
            </a:pPr>
            <a:r>
              <a:rPr lang="en"/>
              <a:t>Public view must change</a:t>
            </a:r>
          </a:p>
          <a:p>
            <a:pPr lvl="0">
              <a:spcBef>
                <a:spcPts val="0"/>
              </a:spcBef>
              <a:buNone/>
            </a:pPr>
            <a:r>
              <a:rPr lang="en"/>
              <a:t>	Currently seen as a novelty or gimmick, but that will change as it enters the workplace</a:t>
            </a:r>
          </a:p>
          <a:p>
            <a:pPr lvl="0">
              <a:spcBef>
                <a:spcPts val="0"/>
              </a:spcBef>
              <a:buNone/>
            </a:pPr>
            <a:r>
              <a:rPr lang="en"/>
              <a:t>	Media portrayal is currently negative, but will likely improve over time</a:t>
            </a:r>
          </a:p>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 go over outline of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 go over definition</a:t>
            </a:r>
          </a:p>
          <a:p>
            <a:pPr lvl="0">
              <a:spcBef>
                <a:spcPts val="0"/>
              </a:spcBef>
              <a:buNone/>
            </a:pPr>
            <a:endParaRPr/>
          </a:p>
          <a:p>
            <a:pPr lvl="0">
              <a:spcBef>
                <a:spcPts val="0"/>
              </a:spcBef>
              <a:buNone/>
            </a:pPr>
            <a:r>
              <a:rPr lang="en"/>
              <a:t>VR is defined as “an artificial environment which is experienced through sensory stimuli (as sights and sounds) provided by a computer and in which one's actions partially determine what happens in the environment” by the dictionary</a:t>
            </a:r>
          </a:p>
          <a:p>
            <a:pPr lvl="0">
              <a:spcBef>
                <a:spcPts val="0"/>
              </a:spcBef>
              <a:buNone/>
            </a:pPr>
            <a:endParaRPr/>
          </a:p>
          <a:p>
            <a:pPr lvl="0">
              <a:spcBef>
                <a:spcPts val="0"/>
              </a:spcBef>
              <a:buNone/>
            </a:pPr>
            <a:r>
              <a:rPr lang="en"/>
              <a:t>Because a large number of VR definitions include non-stereoscopic games and media, it is important to distinguish between those and head mounted and full immersion systems. We are focusing on the head mounted systems for our research.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Alex-</a:t>
            </a:r>
          </a:p>
          <a:p>
            <a:pPr lvl="0">
              <a:spcBef>
                <a:spcPts val="0"/>
              </a:spcBef>
              <a:buNone/>
            </a:pPr>
            <a:endParaRPr/>
          </a:p>
          <a:p>
            <a:pPr lvl="0">
              <a:spcBef>
                <a:spcPts val="0"/>
              </a:spcBef>
              <a:buNone/>
            </a:pPr>
            <a:r>
              <a:rPr lang="en"/>
              <a:t>Virtual Reality has been investigated as far back as 1838. </a:t>
            </a:r>
          </a:p>
          <a:p>
            <a:pPr lvl="0">
              <a:spcBef>
                <a:spcPts val="0"/>
              </a:spcBef>
              <a:buNone/>
            </a:pPr>
            <a:endParaRPr/>
          </a:p>
          <a:p>
            <a:pPr lvl="0">
              <a:spcBef>
                <a:spcPts val="0"/>
              </a:spcBef>
              <a:buNone/>
            </a:pPr>
            <a:r>
              <a:rPr lang="en"/>
              <a:t>The stereoscopic photo viewer gives the user the feeling of depth in photos. Of course had no motion or interaction, but is a rudimentary immersive device.</a:t>
            </a:r>
          </a:p>
          <a:p>
            <a:pPr lvl="0">
              <a:spcBef>
                <a:spcPts val="0"/>
              </a:spcBef>
              <a:buNone/>
            </a:pPr>
            <a:endParaRPr/>
          </a:p>
          <a:p>
            <a:pPr lvl="0">
              <a:spcBef>
                <a:spcPts val="0"/>
              </a:spcBef>
              <a:buNone/>
            </a:pPr>
            <a:r>
              <a:rPr lang="en"/>
              <a:t>The Link Trainer - First flight simulator. Used for military training purposes. From the beginning, VR was known to be useful to military.</a:t>
            </a:r>
          </a:p>
          <a:p>
            <a:pPr lvl="0">
              <a:spcBef>
                <a:spcPts val="0"/>
              </a:spcBef>
              <a:buNone/>
            </a:pPr>
            <a:endParaRPr/>
          </a:p>
          <a:p>
            <a:pPr lvl="0">
              <a:spcBef>
                <a:spcPts val="0"/>
              </a:spcBef>
              <a:buNone/>
            </a:pPr>
            <a:r>
              <a:rPr lang="en"/>
              <a:t>In the 1960s, many different people investigated Head Mounted Displays. Sword of Damocles most advanced for its time.</a:t>
            </a:r>
          </a:p>
          <a:p>
            <a:pPr lvl="0">
              <a:spcBef>
                <a:spcPts val="0"/>
              </a:spcBef>
              <a:buNone/>
            </a:pPr>
            <a:endParaRPr/>
          </a:p>
          <a:p>
            <a:pPr lvl="0">
              <a:spcBef>
                <a:spcPts val="0"/>
              </a:spcBef>
              <a:buNone/>
            </a:pPr>
            <a:r>
              <a:rPr lang="en"/>
              <a:t>Ivan Sutherland (Sword of Damocles creator) thought up the Ultimate Display idea. A chair in VR good enough to sit in. Handcuffs in VR would be binding. A bullet in VR would be fatal.</a:t>
            </a:r>
          </a:p>
          <a:p>
            <a:pPr lvl="0">
              <a:spcBef>
                <a:spcPts val="0"/>
              </a:spcBef>
              <a:buNone/>
            </a:pPr>
            <a:endParaRPr/>
          </a:p>
          <a:p>
            <a:pPr lvl="0">
              <a:spcBef>
                <a:spcPts val="0"/>
              </a:spcBef>
              <a:buNone/>
            </a:pPr>
            <a:r>
              <a:rPr lang="en"/>
              <a:t>Became more and more possible with computer advances. Virtual Boy Console was one of the first 3-D video games. Interactive, but with simple wireframe graphics.</a:t>
            </a:r>
          </a:p>
          <a:p>
            <a:pPr lvl="0">
              <a:spcBef>
                <a:spcPts val="0"/>
              </a:spcBef>
              <a:buNone/>
            </a:pPr>
            <a:endParaRPr/>
          </a:p>
          <a:p>
            <a:pPr lvl="0">
              <a:spcBef>
                <a:spcPts val="0"/>
              </a:spcBef>
              <a:buNone/>
            </a:pPr>
            <a:r>
              <a:rPr lang="en"/>
              <a:t>In 2003, Second Life came out. In 2013 had 1 Million regular users.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Logan-</a:t>
            </a:r>
          </a:p>
          <a:p>
            <a:pPr lvl="0">
              <a:spcBef>
                <a:spcPts val="0"/>
              </a:spcBef>
              <a:buNone/>
            </a:pPr>
            <a:endParaRPr/>
          </a:p>
          <a:p>
            <a:pPr lvl="0">
              <a:spcBef>
                <a:spcPts val="0"/>
              </a:spcBef>
              <a:buNone/>
            </a:pPr>
            <a:r>
              <a:rPr lang="en"/>
              <a:t>There are currently two main companies producing VR HMDs</a:t>
            </a:r>
          </a:p>
          <a:p>
            <a:pPr lvl="0">
              <a:spcBef>
                <a:spcPts val="0"/>
              </a:spcBef>
              <a:buNone/>
            </a:pPr>
            <a:endParaRPr/>
          </a:p>
          <a:p>
            <a:pPr lvl="0">
              <a:spcBef>
                <a:spcPts val="0"/>
              </a:spcBef>
              <a:buNone/>
            </a:pPr>
            <a:r>
              <a:rPr lang="en"/>
              <a:t>Vive is focused on immersive room scale experiences, allowing for movements and interactions in a large room. Hand controllers and accurate tracking allow for extremely immersive experiences</a:t>
            </a:r>
          </a:p>
          <a:p>
            <a:pPr lvl="0">
              <a:spcBef>
                <a:spcPts val="0"/>
              </a:spcBef>
              <a:buNone/>
            </a:pPr>
            <a:endParaRPr/>
          </a:p>
          <a:p>
            <a:pPr lvl="0">
              <a:spcBef>
                <a:spcPts val="0"/>
              </a:spcBef>
              <a:buNone/>
            </a:pPr>
            <a:r>
              <a:rPr lang="en"/>
              <a:t>Oculus focuses on seated experiences controlled by a gamepad. They are starting to follow htc’s lead with touch, but still focusing on 180degree expereinces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Logan-</a:t>
            </a:r>
          </a:p>
          <a:p>
            <a:pPr lvl="0">
              <a:spcBef>
                <a:spcPts val="0"/>
              </a:spcBef>
              <a:buNone/>
            </a:pPr>
            <a:endParaRPr/>
          </a:p>
          <a:p>
            <a:pPr lvl="0">
              <a:spcBef>
                <a:spcPts val="0"/>
              </a:spcBef>
              <a:buNone/>
            </a:pPr>
            <a:r>
              <a:rPr lang="en"/>
              <a:t>Many other HMDs are starting to become available.</a:t>
            </a:r>
          </a:p>
          <a:p>
            <a:pPr lvl="0">
              <a:spcBef>
                <a:spcPts val="0"/>
              </a:spcBef>
              <a:buNone/>
            </a:pPr>
            <a:endParaRPr/>
          </a:p>
          <a:p>
            <a:pPr lvl="0">
              <a:spcBef>
                <a:spcPts val="0"/>
              </a:spcBef>
              <a:buNone/>
            </a:pPr>
            <a:r>
              <a:rPr lang="en"/>
              <a:t>Rift and Vive are expensive ($600-$800)</a:t>
            </a:r>
          </a:p>
          <a:p>
            <a:pPr lvl="0">
              <a:spcBef>
                <a:spcPts val="0"/>
              </a:spcBef>
              <a:buNone/>
            </a:pPr>
            <a:endParaRPr/>
          </a:p>
          <a:p>
            <a:pPr lvl="0">
              <a:spcBef>
                <a:spcPts val="0"/>
              </a:spcBef>
              <a:buNone/>
            </a:pPr>
            <a:r>
              <a:rPr lang="en"/>
              <a:t>Gear and Playstation VR aim to be low cost alternative</a:t>
            </a:r>
          </a:p>
          <a:p>
            <a:pPr lvl="0">
              <a:spcBef>
                <a:spcPts val="0"/>
              </a:spcBef>
              <a:buNone/>
            </a:pPr>
            <a:r>
              <a:rPr lang="en"/>
              <a:t>	Only allow for seated use</a:t>
            </a:r>
          </a:p>
          <a:p>
            <a:pPr lvl="0">
              <a:spcBef>
                <a:spcPts val="0"/>
              </a:spcBef>
              <a:buNone/>
            </a:pPr>
            <a:endParaRPr/>
          </a:p>
          <a:p>
            <a:pPr lvl="0">
              <a:spcBef>
                <a:spcPts val="0"/>
              </a:spcBef>
              <a:buNone/>
            </a:pPr>
            <a:r>
              <a:rPr lang="en"/>
              <a:t>Cardboard is extremely low cost, but allows for an introduction to VR</a:t>
            </a:r>
          </a:p>
          <a:p>
            <a:pPr lvl="0">
              <a:spcBef>
                <a:spcPts val="0"/>
              </a:spcBef>
              <a:buNone/>
            </a:pPr>
            <a:endParaRPr/>
          </a:p>
          <a:p>
            <a:pPr lvl="0">
              <a:spcBef>
                <a:spcPts val="0"/>
              </a:spcBef>
              <a:buNone/>
            </a:pPr>
            <a:r>
              <a:rPr lang="en"/>
              <a:t>Many new companies are entering the field, and many new products and improvments are appearing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Mead-</a:t>
            </a:r>
          </a:p>
          <a:p>
            <a:pPr lvl="0">
              <a:spcBef>
                <a:spcPts val="0"/>
              </a:spcBef>
              <a:buNone/>
            </a:pPr>
            <a:endParaRPr/>
          </a:p>
          <a:p>
            <a:pPr lvl="0">
              <a:spcBef>
                <a:spcPts val="0"/>
              </a:spcBef>
              <a:buNone/>
            </a:pPr>
            <a:r>
              <a:rPr lang="en"/>
              <a:t>Virtual reality will continue growing at an increasing rate. </a:t>
            </a:r>
          </a:p>
          <a:p>
            <a:pPr lvl="0">
              <a:spcBef>
                <a:spcPts val="0"/>
              </a:spcBef>
              <a:buNone/>
            </a:pPr>
            <a:endParaRPr/>
          </a:p>
          <a:p>
            <a:pPr lvl="0">
              <a:spcBef>
                <a:spcPts val="0"/>
              </a:spcBef>
              <a:buNone/>
            </a:pPr>
            <a:r>
              <a:rPr lang="en"/>
              <a:t>Within a year’s time, we predict the market for video-game related VR will expand rapidly, but will not extend far beyond video games.</a:t>
            </a:r>
          </a:p>
          <a:p>
            <a:pPr lvl="0">
              <a:spcBef>
                <a:spcPts val="0"/>
              </a:spcBef>
              <a:buNone/>
            </a:pPr>
            <a:endParaRPr/>
          </a:p>
          <a:p>
            <a:pPr lvl="0">
              <a:spcBef>
                <a:spcPts val="0"/>
              </a:spcBef>
              <a:buNone/>
            </a:pPr>
            <a:r>
              <a:rPr lang="en"/>
              <a:t>In Five years, VR will expand into mainstream entertainment like 3-D movies and television.</a:t>
            </a:r>
          </a:p>
          <a:p>
            <a:pPr lvl="0">
              <a:spcBef>
                <a:spcPts val="0"/>
              </a:spcBef>
              <a:buNone/>
            </a:pPr>
            <a:endParaRPr/>
          </a:p>
          <a:p>
            <a:pPr lvl="0">
              <a:spcBef>
                <a:spcPts val="0"/>
              </a:spcBef>
              <a:buNone/>
            </a:pPr>
            <a:r>
              <a:rPr lang="en"/>
              <a:t>In Ten years, VR will be a standard facet of entertainment as well a key tool in telepresence including teleconferencing and working remotely.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Mead-</a:t>
            </a:r>
          </a:p>
          <a:p>
            <a:pPr lvl="0">
              <a:spcBef>
                <a:spcPts val="0"/>
              </a:spcBef>
              <a:buNone/>
            </a:pPr>
            <a:endParaRPr/>
          </a:p>
          <a:p>
            <a:pPr lvl="0">
              <a:spcBef>
                <a:spcPts val="0"/>
              </a:spcBef>
              <a:buNone/>
            </a:pPr>
            <a:r>
              <a:rPr lang="en"/>
              <a:t>Oculus, owned by facebook, has a privacy policy that seems to be quite the opposite. </a:t>
            </a:r>
          </a:p>
          <a:p>
            <a:pPr lvl="0">
              <a:spcBef>
                <a:spcPts val="0"/>
              </a:spcBef>
              <a:buNone/>
            </a:pPr>
            <a:endParaRPr/>
          </a:p>
          <a:p>
            <a:pPr lvl="0">
              <a:spcBef>
                <a:spcPts val="0"/>
              </a:spcBef>
              <a:buNone/>
            </a:pPr>
            <a:r>
              <a:rPr lang="en"/>
              <a:t>Oculus admits they intend to measure everything possible pertaining to users of their platform, and then use it, at a minimum, to target advertisements toward users.</a:t>
            </a:r>
          </a:p>
          <a:p>
            <a:pPr lvl="0">
              <a:spcBef>
                <a:spcPts val="0"/>
              </a:spcBef>
              <a:buNone/>
            </a:pPr>
            <a:endParaRPr/>
          </a:p>
          <a:p>
            <a:pPr lvl="0">
              <a:spcBef>
                <a:spcPts val="0"/>
              </a:spcBef>
              <a:buNone/>
            </a:pPr>
            <a:r>
              <a:rPr lang="en"/>
              <a:t>However, this data is far more useful than it initially appears: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Mead-</a:t>
            </a:r>
          </a:p>
          <a:p>
            <a:pPr lvl="0">
              <a:spcBef>
                <a:spcPts val="0"/>
              </a:spcBef>
              <a:buNone/>
            </a:pPr>
            <a:endParaRPr/>
          </a:p>
          <a:p>
            <a:pPr lvl="0">
              <a:spcBef>
                <a:spcPts val="0"/>
              </a:spcBef>
              <a:buNone/>
            </a:pPr>
            <a:r>
              <a:rPr lang="en"/>
              <a:t>If data mining can precisely determine when a pregnant woman is due from what she buys at target, imagine what a company could find from hours of full-body, millimeter-accurate measurements. </a:t>
            </a:r>
          </a:p>
          <a:p>
            <a:pPr lvl="0">
              <a:spcBef>
                <a:spcPts val="0"/>
              </a:spcBef>
              <a:buNone/>
            </a:pPr>
            <a:endParaRPr/>
          </a:p>
          <a:p>
            <a:pPr lvl="0">
              <a:spcBef>
                <a:spcPts val="0"/>
              </a:spcBef>
              <a:buNone/>
            </a:pPr>
            <a:r>
              <a:rPr lang="en"/>
              <a:t>Data miners will easily determine physical characteristics such as clothing measurements or deformities, however this will also be able to discern many more incriminating and private aspects from people’s lives. </a:t>
            </a:r>
          </a:p>
          <a:p>
            <a:pPr lvl="0">
              <a:spcBef>
                <a:spcPts val="0"/>
              </a:spcBef>
              <a:buNone/>
            </a:pPr>
            <a:endParaRPr/>
          </a:p>
          <a:p>
            <a:pPr lvl="0">
              <a:spcBef>
                <a:spcPts val="0"/>
              </a:spcBef>
              <a:buNone/>
            </a:pPr>
            <a:r>
              <a:rPr lang="en"/>
              <a:t>Derived metrics could range from mood and caloric intake to chronic illnesses such as arthritis and mental conditions like depression or adhd.</a:t>
            </a:r>
          </a:p>
          <a:p>
            <a:pPr lvl="0">
              <a:spcBef>
                <a:spcPts val="0"/>
              </a:spcBef>
              <a:buNone/>
            </a:pPr>
            <a:endParaRPr/>
          </a:p>
          <a:p>
            <a:pPr lvl="0">
              <a:spcBef>
                <a:spcPts val="0"/>
              </a:spcBef>
              <a:buNone/>
            </a:pPr>
            <a:r>
              <a:rPr lang="en"/>
              <a:t>In 2014, researchers at LoughBorogh University devised a test to determine what sports an indivdual would be best suited on based upon select characteristics such as height, aggression, focus, coordination, and age. </a:t>
            </a:r>
          </a:p>
          <a:p>
            <a:pPr lvl="0">
              <a:spcBef>
                <a:spcPts val="0"/>
              </a:spcBef>
              <a:buNone/>
            </a:pPr>
            <a:endParaRPr/>
          </a:p>
          <a:p>
            <a:pPr lvl="0">
              <a:spcBef>
                <a:spcPts val="0"/>
              </a:spcBef>
              <a:buNone/>
            </a:pPr>
            <a:r>
              <a:rPr lang="en"/>
              <a:t>This level and quantity of data is unparalleled, and so will require careful footing in the near future.</a:t>
            </a: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595300" y="4749825"/>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595300" y="4749825"/>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595300" y="4749900"/>
            <a:ext cx="548700" cy="393600"/>
          </a:xfrm>
          <a:prstGeom prst="rect">
            <a:avLst/>
          </a:prstGeom>
        </p:spPr>
        <p:txBody>
          <a:bodyPr lIns="91425" tIns="91425" rIns="91425" bIns="91425" anchor="ctr" anchorCtr="0">
            <a:noAutofit/>
          </a:bodyPr>
          <a:lstStyle>
            <a:lvl1pPr algn="r">
              <a:defRPr/>
            </a:lvl1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95300" y="474990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i.cmpnet.com/infoweek/1038/news_csi_secondary.jpg" TargetMode="External"/><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hyperlink" Target="http://cdn.uploadvr.com/wp-content/uploads/2016/06/BigScreen-Person-Space-Bubble.gif"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phonearena.com/news/A-new-research-deals-with-VR-motion-sickness-in-an-innovative-way_id82273"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adget.com/2016/04/18/virtual-desktop-vr-windows/"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3cf.recapguide.com/img/tv/138/1x4/Rick-and-Morty-Season-1-Episode-4-3-7d3d.jpg"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time.com/4172998/virtual-reality-oculus-rift-htc-vive-ces/" TargetMode="External"/><Relationship Id="rId4" Type="http://schemas.openxmlformats.org/officeDocument/2006/relationships/hyperlink" Target="http://blogs.wsj.com/law/2016/05/24/virtual-reality-research-aims-to-transport-jurors-to-crime-scenes/" TargetMode="External"/><Relationship Id="rId5" Type="http://schemas.openxmlformats.org/officeDocument/2006/relationships/hyperlink" Target="http://www.imdb.com/title/tt0986263/synopsis?ref_=tt_stry_pl" TargetMode="External"/><Relationship Id="rId6" Type="http://schemas.openxmlformats.org/officeDocument/2006/relationships/hyperlink" Target="https://www3.oculus.com/en-us/legal/privacy-policy/" TargetMode="External"/><Relationship Id="rId7" Type="http://schemas.openxmlformats.org/officeDocument/2006/relationships/hyperlink" Target="http://uploadvr.com/bigscreen-adds-personal-space-bubble-stop-vr-trolls-tracks/"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lboro.ac.uk/departments/ssehs/news/2014/which-sport-are-you-made-for-take-the-test.html" TargetMode="External"/><Relationship Id="rId4" Type="http://schemas.openxmlformats.org/officeDocument/2006/relationships/hyperlink" Target="http://www.forbes.com/sites/centurylink/2014/06/12/how-virtual-reality-will-change-life-in-the-workplace/%236e030fb754c3" TargetMode="External"/><Relationship Id="rId5" Type="http://schemas.openxmlformats.org/officeDocument/2006/relationships/hyperlink" Target="http://www.vrs.org.uk/virtual-reality/history.html" TargetMode="External"/><Relationship Id="rId6" Type="http://schemas.openxmlformats.org/officeDocument/2006/relationships/hyperlink" Target="http://www.3ds.com/press-releases/single/htc-partners-with-dassault-systemes-to-spearhead-virtual-reality-for-enterprise/" TargetMode="External"/><Relationship Id="rId7" Type="http://schemas.openxmlformats.org/officeDocument/2006/relationships/hyperlink" Target="https://www.ncbi.nlm.nih.gov/pubmed/17183667" TargetMode="External"/><Relationship Id="rId8" Type="http://schemas.openxmlformats.org/officeDocument/2006/relationships/hyperlink" Target="http://www.forbes.com/sites/metabrown/2015/09/30/when-and-where-to-buy-consumer-data-and-12-companies-who-sell-it/%235aef41f1711b"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vrs.org.uk/images/link-trainer-1.jpg" TargetMode="External"/><Relationship Id="rId4" Type="http://schemas.openxmlformats.org/officeDocument/2006/relationships/hyperlink" Target="http://www.vrs.org.uk/images/ivan-sword-of-damocles.jpg" TargetMode="External"/><Relationship Id="rId5" Type="http://schemas.openxmlformats.org/officeDocument/2006/relationships/image" Target="../media/image1.jpg"/><Relationship Id="rId6"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commons/9/95/Assembled_Google_Cardboard_VR_mount.jpg" TargetMode="External"/><Relationship Id="rId4" Type="http://schemas.openxmlformats.org/officeDocument/2006/relationships/hyperlink" Target="https://upload.wikimedia.org/wikipedia/commons/d/d7/Samsung_Gear_VR_V1.png"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Virtual Reality</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Future Problems and Considerations</a:t>
            </a:r>
          </a:p>
        </p:txBody>
      </p:sp>
      <p:sp>
        <p:nvSpPr>
          <p:cNvPr id="65" name="Shape 65"/>
          <p:cNvSpPr txBox="1">
            <a:spLocks noGrp="1"/>
          </p:cNvSpPr>
          <p:nvPr>
            <p:ph type="subTitle" idx="1"/>
          </p:nvPr>
        </p:nvSpPr>
        <p:spPr>
          <a:xfrm>
            <a:off x="1818450" y="3771775"/>
            <a:ext cx="5783400" cy="360000"/>
          </a:xfrm>
          <a:prstGeom prst="rect">
            <a:avLst/>
          </a:prstGeom>
        </p:spPr>
        <p:txBody>
          <a:bodyPr lIns="91425" tIns="91425" rIns="91425" bIns="91425" anchor="t" anchorCtr="0">
            <a:noAutofit/>
          </a:bodyPr>
          <a:lstStyle/>
          <a:p>
            <a:pPr lvl="0" rtl="0">
              <a:spcBef>
                <a:spcPts val="0"/>
              </a:spcBef>
              <a:buNone/>
            </a:pPr>
            <a:r>
              <a:rPr lang="en" sz="1400"/>
              <a:t>Mead Landis, Alex Ruggiero, Charles Sinkler, Logan Tutt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a:t>
            </a:fld>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Crime</a:t>
            </a:r>
          </a:p>
        </p:txBody>
      </p:sp>
      <p:sp>
        <p:nvSpPr>
          <p:cNvPr id="131" name="Shape 131"/>
          <p:cNvSpPr txBox="1">
            <a:spLocks noGrp="1"/>
          </p:cNvSpPr>
          <p:nvPr>
            <p:ph type="body" idx="1"/>
          </p:nvPr>
        </p:nvSpPr>
        <p:spPr>
          <a:xfrm>
            <a:off x="387900" y="1489825"/>
            <a:ext cx="4657500" cy="3078900"/>
          </a:xfrm>
          <a:prstGeom prst="rect">
            <a:avLst/>
          </a:prstGeom>
        </p:spPr>
        <p:txBody>
          <a:bodyPr lIns="91425" tIns="91425" rIns="91425" bIns="91425" anchor="t" anchorCtr="0">
            <a:noAutofit/>
          </a:bodyPr>
          <a:lstStyle/>
          <a:p>
            <a:pPr marL="457200" lvl="0" indent="-228600" rtl="0">
              <a:spcBef>
                <a:spcPts val="0"/>
              </a:spcBef>
            </a:pPr>
            <a:r>
              <a:rPr lang="en"/>
              <a:t>Jurors and VR - crime scene recreations</a:t>
            </a:r>
          </a:p>
          <a:p>
            <a:pPr marL="457200" lvl="0" indent="-228600" rtl="0">
              <a:spcBef>
                <a:spcPts val="0"/>
              </a:spcBef>
            </a:pPr>
            <a:r>
              <a:rPr lang="en"/>
              <a:t>If something happens in VR, when will it be considered real enough to be a crime?</a:t>
            </a:r>
          </a:p>
          <a:p>
            <a:pPr marL="457200" lvl="0" indent="-228600" rtl="0">
              <a:spcBef>
                <a:spcPts val="0"/>
              </a:spcBef>
            </a:pPr>
            <a:r>
              <a:rPr lang="en"/>
              <a:t>Virtual reality is already realistic enough to play on people’s emotions</a:t>
            </a:r>
          </a:p>
          <a:p>
            <a:pPr marL="914400" lvl="1" indent="-228600" rtl="0">
              <a:spcBef>
                <a:spcPts val="0"/>
              </a:spcBef>
            </a:pPr>
            <a:r>
              <a:rPr lang="en"/>
              <a:t>VR Milgram Experiment shows this - participants acted as if situation was real</a:t>
            </a:r>
          </a:p>
        </p:txBody>
      </p:sp>
      <p:sp>
        <p:nvSpPr>
          <p:cNvPr id="132" name="Shape 132"/>
          <p:cNvSpPr txBox="1"/>
          <p:nvPr/>
        </p:nvSpPr>
        <p:spPr>
          <a:xfrm>
            <a:off x="5209500" y="4806075"/>
            <a:ext cx="39345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chemeClr val="dk1"/>
                </a:solidFill>
              </a:rPr>
              <a:t>[3],[4], </a:t>
            </a:r>
            <a:r>
              <a:rPr lang="en" sz="900" u="sng">
                <a:solidFill>
                  <a:schemeClr val="dk1"/>
                </a:solidFill>
                <a:hlinkClick r:id="rId3"/>
              </a:rPr>
              <a:t>http://i.cmpnet.com/infoweek/1038/news_csi_secondary.jpg</a:t>
            </a:r>
            <a:r>
              <a:rPr lang="en" sz="900">
                <a:solidFill>
                  <a:schemeClr val="dk1"/>
                </a:solidFill>
              </a:rPr>
              <a:t> </a:t>
            </a:r>
          </a:p>
        </p:txBody>
      </p:sp>
      <p:pic>
        <p:nvPicPr>
          <p:cNvPr id="133" name="Shape 133"/>
          <p:cNvPicPr preferRelativeResize="0"/>
          <p:nvPr/>
        </p:nvPicPr>
        <p:blipFill>
          <a:blip r:embed="rId4">
            <a:alphaModFix/>
          </a:blip>
          <a:stretch>
            <a:fillRect/>
          </a:stretch>
        </p:blipFill>
        <p:spPr>
          <a:xfrm>
            <a:off x="5152675" y="1980399"/>
            <a:ext cx="3679625" cy="204755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“Personal Bubble” Solution</a:t>
            </a:r>
          </a:p>
        </p:txBody>
      </p:sp>
      <p:sp>
        <p:nvSpPr>
          <p:cNvPr id="139" name="Shape 139"/>
          <p:cNvSpPr txBox="1">
            <a:spLocks noGrp="1"/>
          </p:cNvSpPr>
          <p:nvPr>
            <p:ph type="body" idx="1"/>
          </p:nvPr>
        </p:nvSpPr>
        <p:spPr>
          <a:xfrm>
            <a:off x="387900" y="1489825"/>
            <a:ext cx="3921300" cy="3078900"/>
          </a:xfrm>
          <a:prstGeom prst="rect">
            <a:avLst/>
          </a:prstGeom>
        </p:spPr>
        <p:txBody>
          <a:bodyPr lIns="91425" tIns="91425" rIns="91425" bIns="91425" anchor="t" anchorCtr="0">
            <a:noAutofit/>
          </a:bodyPr>
          <a:lstStyle/>
          <a:p>
            <a:pPr marL="457200" lvl="0" indent="-228600" rtl="0">
              <a:spcBef>
                <a:spcPts val="0"/>
              </a:spcBef>
            </a:pPr>
            <a:r>
              <a:rPr lang="en"/>
              <a:t>BigScreen game had issues with virtual groping and harassment</a:t>
            </a:r>
          </a:p>
          <a:p>
            <a:pPr marL="457200" lvl="0" indent="-228600" rtl="0">
              <a:spcBef>
                <a:spcPts val="0"/>
              </a:spcBef>
            </a:pPr>
            <a:r>
              <a:rPr lang="en"/>
              <a:t>Implemented a Personal Bubble approach:</a:t>
            </a:r>
          </a:p>
          <a:p>
            <a:pPr marL="914400" lvl="1" indent="-228600" rtl="0">
              <a:spcBef>
                <a:spcPts val="0"/>
              </a:spcBef>
            </a:pPr>
            <a:r>
              <a:rPr lang="en"/>
              <a:t>If another user comes within a set space of you, they simply disappear</a:t>
            </a:r>
          </a:p>
        </p:txBody>
      </p:sp>
      <p:pic>
        <p:nvPicPr>
          <p:cNvPr id="140" name="Shape 140" descr="http://cdn.uploadvr.com/wp-content/uploads/2016/06/BigScreen-Person-Space-Bubble.gif"/>
          <p:cNvPicPr preferRelativeResize="0"/>
          <p:nvPr/>
        </p:nvPicPr>
        <p:blipFill>
          <a:blip r:embed="rId3">
            <a:alphaModFix/>
          </a:blip>
          <a:stretch>
            <a:fillRect/>
          </a:stretch>
        </p:blipFill>
        <p:spPr>
          <a:xfrm>
            <a:off x="4309199" y="1489826"/>
            <a:ext cx="4446900" cy="2501373"/>
          </a:xfrm>
          <a:prstGeom prst="rect">
            <a:avLst/>
          </a:prstGeom>
          <a:noFill/>
          <a:ln>
            <a:noFill/>
          </a:ln>
        </p:spPr>
      </p:pic>
      <p:sp>
        <p:nvSpPr>
          <p:cNvPr id="141" name="Shape 141"/>
          <p:cNvSpPr txBox="1"/>
          <p:nvPr/>
        </p:nvSpPr>
        <p:spPr>
          <a:xfrm>
            <a:off x="3153950" y="4806075"/>
            <a:ext cx="5990100" cy="459000"/>
          </a:xfrm>
          <a:prstGeom prst="rect">
            <a:avLst/>
          </a:prstGeom>
          <a:noFill/>
          <a:ln>
            <a:noFill/>
          </a:ln>
        </p:spPr>
        <p:txBody>
          <a:bodyPr lIns="91425" tIns="91425" rIns="91425" bIns="91425" anchor="t" anchorCtr="0">
            <a:noAutofit/>
          </a:bodyPr>
          <a:lstStyle/>
          <a:p>
            <a:pPr lvl="0" rtl="0">
              <a:spcBef>
                <a:spcPts val="0"/>
              </a:spcBef>
              <a:buNone/>
            </a:pPr>
            <a:r>
              <a:rPr lang="en" sz="900" u="sng">
                <a:solidFill>
                  <a:schemeClr val="dk1"/>
                </a:solidFill>
                <a:hlinkClick r:id="rId4"/>
              </a:rPr>
              <a:t>http://cdn.uploadvr.com/wp-content/uploads/2016/06/BigScreen-Person-Space-Bubble.gif</a:t>
            </a:r>
            <a:r>
              <a:rPr lang="en" sz="900">
                <a:solidFill>
                  <a:schemeClr val="dk1"/>
                </a:solidFill>
              </a:rPr>
              <a:t> [7]</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VR Sickness</a:t>
            </a:r>
          </a:p>
        </p:txBody>
      </p:sp>
      <p:sp>
        <p:nvSpPr>
          <p:cNvPr id="147" name="Shape 147"/>
          <p:cNvSpPr txBox="1">
            <a:spLocks noGrp="1"/>
          </p:cNvSpPr>
          <p:nvPr>
            <p:ph type="body" idx="1"/>
          </p:nvPr>
        </p:nvSpPr>
        <p:spPr>
          <a:xfrm>
            <a:off x="387900" y="1489825"/>
            <a:ext cx="5337900" cy="3078900"/>
          </a:xfrm>
          <a:prstGeom prst="rect">
            <a:avLst/>
          </a:prstGeom>
        </p:spPr>
        <p:txBody>
          <a:bodyPr lIns="91425" tIns="91425" rIns="91425" bIns="91425" anchor="t" anchorCtr="0">
            <a:noAutofit/>
          </a:bodyPr>
          <a:lstStyle/>
          <a:p>
            <a:pPr marL="457200" lvl="0" indent="-228600" rtl="0">
              <a:spcBef>
                <a:spcPts val="0"/>
              </a:spcBef>
            </a:pPr>
            <a:r>
              <a:rPr lang="en"/>
              <a:t>Potential to cause users to become physically sick</a:t>
            </a:r>
          </a:p>
          <a:p>
            <a:pPr marL="457200" lvl="0" indent="-228600" rtl="0">
              <a:spcBef>
                <a:spcPts val="0"/>
              </a:spcBef>
            </a:pPr>
            <a:r>
              <a:rPr lang="en"/>
              <a:t>Symptoms include nausea, headaches, vertigo, and vomiting</a:t>
            </a:r>
          </a:p>
          <a:p>
            <a:pPr marL="457200" lvl="0" indent="-228600">
              <a:spcBef>
                <a:spcPts val="0"/>
              </a:spcBef>
            </a:pPr>
            <a:r>
              <a:rPr lang="en"/>
              <a:t>Caused by conflict between visual and vestibular systems</a:t>
            </a:r>
          </a:p>
        </p:txBody>
      </p:sp>
      <p:sp>
        <p:nvSpPr>
          <p:cNvPr id="148" name="Shape 148"/>
          <p:cNvSpPr txBox="1"/>
          <p:nvPr/>
        </p:nvSpPr>
        <p:spPr>
          <a:xfrm>
            <a:off x="4532925" y="4109725"/>
            <a:ext cx="3934500" cy="459000"/>
          </a:xfrm>
          <a:prstGeom prst="rect">
            <a:avLst/>
          </a:prstGeom>
          <a:noFill/>
          <a:ln>
            <a:noFill/>
          </a:ln>
        </p:spPr>
        <p:txBody>
          <a:bodyPr lIns="91425" tIns="91425" rIns="91425" bIns="91425" anchor="t" anchorCtr="0">
            <a:noAutofit/>
          </a:bodyPr>
          <a:lstStyle/>
          <a:p>
            <a:pPr lvl="0" rtl="0">
              <a:spcBef>
                <a:spcPts val="0"/>
              </a:spcBef>
              <a:buNone/>
            </a:pPr>
            <a:r>
              <a:rPr lang="en" sz="900" dirty="0">
                <a:solidFill>
                  <a:schemeClr val="dk1"/>
                </a:solidFill>
              </a:rPr>
              <a:t>[8],[9],</a:t>
            </a:r>
            <a:r>
              <a:rPr lang="en" sz="900" u="sng" dirty="0">
                <a:solidFill>
                  <a:schemeClr val="dk1"/>
                </a:solidFill>
                <a:hlinkClick r:id="rId3"/>
              </a:rPr>
              <a:t>http://www.phonearena.com/news/A-new-research-deals-with-VR-motion-sickness-in-an-innovative-way_id82273</a:t>
            </a:r>
          </a:p>
        </p:txBody>
      </p:sp>
      <p:pic>
        <p:nvPicPr>
          <p:cNvPr id="149" name="Shape 149"/>
          <p:cNvPicPr preferRelativeResize="0"/>
          <p:nvPr/>
        </p:nvPicPr>
        <p:blipFill>
          <a:blip r:embed="rId4">
            <a:alphaModFix/>
          </a:blip>
          <a:stretch>
            <a:fillRect/>
          </a:stretch>
        </p:blipFill>
        <p:spPr>
          <a:xfrm>
            <a:off x="6086175" y="1592800"/>
            <a:ext cx="2381250" cy="238125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Virtual Reality in the workplace</a:t>
            </a:r>
          </a:p>
        </p:txBody>
      </p:sp>
      <p:sp>
        <p:nvSpPr>
          <p:cNvPr id="155" name="Shape 155"/>
          <p:cNvSpPr txBox="1">
            <a:spLocks noGrp="1"/>
          </p:cNvSpPr>
          <p:nvPr>
            <p:ph type="body" idx="1"/>
          </p:nvPr>
        </p:nvSpPr>
        <p:spPr>
          <a:xfrm>
            <a:off x="387900" y="1489825"/>
            <a:ext cx="4314300" cy="3078900"/>
          </a:xfrm>
          <a:prstGeom prst="rect">
            <a:avLst/>
          </a:prstGeom>
        </p:spPr>
        <p:txBody>
          <a:bodyPr lIns="91425" tIns="91425" rIns="91425" bIns="91425" anchor="t" anchorCtr="0">
            <a:noAutofit/>
          </a:bodyPr>
          <a:lstStyle/>
          <a:p>
            <a:pPr marL="457200" lvl="0" indent="-228600">
              <a:spcBef>
                <a:spcPts val="0"/>
              </a:spcBef>
            </a:pPr>
            <a:r>
              <a:rPr lang="en"/>
              <a:t>Replacement for conventional monitors</a:t>
            </a:r>
          </a:p>
          <a:p>
            <a:pPr marL="457200" lvl="0" indent="-228600">
              <a:spcBef>
                <a:spcPts val="0"/>
              </a:spcBef>
            </a:pPr>
            <a:r>
              <a:rPr lang="en"/>
              <a:t>Visualizations of designs and data</a:t>
            </a:r>
          </a:p>
          <a:p>
            <a:pPr marL="457200" lvl="0" indent="-228600">
              <a:spcBef>
                <a:spcPts val="0"/>
              </a:spcBef>
            </a:pPr>
            <a:r>
              <a:rPr lang="en"/>
              <a:t>Modeling of systems in 3D</a:t>
            </a:r>
          </a:p>
          <a:p>
            <a:pPr marL="457200" lvl="0" indent="-228600">
              <a:spcBef>
                <a:spcPts val="0"/>
              </a:spcBef>
            </a:pPr>
            <a:r>
              <a:rPr lang="en"/>
              <a:t>Virtual Teleconferencing</a:t>
            </a:r>
          </a:p>
          <a:p>
            <a:pPr lvl="0">
              <a:spcBef>
                <a:spcPts val="0"/>
              </a:spcBef>
              <a:buNone/>
            </a:pPr>
            <a:endParaRPr/>
          </a:p>
        </p:txBody>
      </p:sp>
      <p:sp>
        <p:nvSpPr>
          <p:cNvPr id="156" name="Shape 156"/>
          <p:cNvSpPr txBox="1"/>
          <p:nvPr/>
        </p:nvSpPr>
        <p:spPr>
          <a:xfrm>
            <a:off x="4820499" y="4089800"/>
            <a:ext cx="41694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chemeClr val="dk1"/>
                </a:solidFill>
              </a:rPr>
              <a:t>[11],[13], </a:t>
            </a:r>
            <a:r>
              <a:rPr lang="en" sz="900" u="sng">
                <a:solidFill>
                  <a:schemeClr val="dk1"/>
                </a:solidFill>
                <a:hlinkClick r:id="rId3"/>
              </a:rPr>
              <a:t>https://www.engadget.com/2016/04/18/virtual-desktop-vr-windows/</a:t>
            </a:r>
          </a:p>
        </p:txBody>
      </p:sp>
      <p:pic>
        <p:nvPicPr>
          <p:cNvPr id="157" name="Shape 157"/>
          <p:cNvPicPr preferRelativeResize="0"/>
          <p:nvPr/>
        </p:nvPicPr>
        <p:blipFill>
          <a:blip r:embed="rId4">
            <a:alphaModFix/>
          </a:blip>
          <a:stretch>
            <a:fillRect/>
          </a:stretch>
        </p:blipFill>
        <p:spPr>
          <a:xfrm>
            <a:off x="4820499" y="1595675"/>
            <a:ext cx="4127899" cy="22703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VR in Media</a:t>
            </a:r>
          </a:p>
        </p:txBody>
      </p:sp>
      <p:sp>
        <p:nvSpPr>
          <p:cNvPr id="163" name="Shape 163"/>
          <p:cNvSpPr txBox="1">
            <a:spLocks noGrp="1"/>
          </p:cNvSpPr>
          <p:nvPr>
            <p:ph type="body" idx="1"/>
          </p:nvPr>
        </p:nvSpPr>
        <p:spPr>
          <a:xfrm>
            <a:off x="311700" y="1152475"/>
            <a:ext cx="4881600" cy="3416400"/>
          </a:xfrm>
          <a:prstGeom prst="rect">
            <a:avLst/>
          </a:prstGeom>
        </p:spPr>
        <p:txBody>
          <a:bodyPr lIns="91425" tIns="91425" rIns="91425" bIns="91425" anchor="t" anchorCtr="0">
            <a:noAutofit/>
          </a:bodyPr>
          <a:lstStyle/>
          <a:p>
            <a:pPr lvl="0">
              <a:spcBef>
                <a:spcPts val="0"/>
              </a:spcBef>
              <a:buNone/>
            </a:pPr>
            <a:r>
              <a:rPr lang="en"/>
              <a:t>Rick and Morty - M Night Shaym-Aliens! (S1E4)</a:t>
            </a:r>
          </a:p>
          <a:p>
            <a:pPr marL="457200" lvl="0" indent="-317500" rtl="0">
              <a:spcBef>
                <a:spcPts val="0"/>
              </a:spcBef>
              <a:buSzPct val="100000"/>
            </a:pPr>
            <a:r>
              <a:rPr lang="en" sz="1400"/>
              <a:t>Virtual Reality used as tool to steal sensitive information</a:t>
            </a:r>
          </a:p>
          <a:p>
            <a:pPr lvl="0" rtl="0">
              <a:spcBef>
                <a:spcPts val="0"/>
              </a:spcBef>
              <a:buNone/>
            </a:pPr>
            <a:r>
              <a:rPr lang="en"/>
              <a:t>Surrogates (2009 Film)</a:t>
            </a:r>
          </a:p>
          <a:p>
            <a:pPr marL="457200" lvl="0" indent="-317500" rtl="0">
              <a:spcBef>
                <a:spcPts val="0"/>
              </a:spcBef>
              <a:buSzPct val="100000"/>
            </a:pPr>
            <a:r>
              <a:rPr lang="en" sz="1400"/>
              <a:t>VR used as tool to control robots - people die when using them, however.</a:t>
            </a:r>
          </a:p>
          <a:p>
            <a:pPr marL="457200" lvl="0" indent="-317500">
              <a:spcBef>
                <a:spcPts val="0"/>
              </a:spcBef>
              <a:buSzPct val="100000"/>
            </a:pPr>
            <a:r>
              <a:rPr lang="en" sz="1400"/>
              <a:t>Very futuristic, but who knows how far VR will come?</a:t>
            </a:r>
          </a:p>
        </p:txBody>
      </p:sp>
      <p:pic>
        <p:nvPicPr>
          <p:cNvPr id="164" name="Shape 164"/>
          <p:cNvPicPr preferRelativeResize="0"/>
          <p:nvPr/>
        </p:nvPicPr>
        <p:blipFill>
          <a:blip r:embed="rId3">
            <a:alphaModFix/>
          </a:blip>
          <a:stretch>
            <a:fillRect/>
          </a:stretch>
        </p:blipFill>
        <p:spPr>
          <a:xfrm>
            <a:off x="5223399" y="1559249"/>
            <a:ext cx="3608899" cy="2024999"/>
          </a:xfrm>
          <a:prstGeom prst="rect">
            <a:avLst/>
          </a:prstGeom>
          <a:noFill/>
          <a:ln>
            <a:noFill/>
          </a:ln>
        </p:spPr>
      </p:pic>
      <p:sp>
        <p:nvSpPr>
          <p:cNvPr id="165" name="Shape 165"/>
          <p:cNvSpPr txBox="1"/>
          <p:nvPr/>
        </p:nvSpPr>
        <p:spPr>
          <a:xfrm>
            <a:off x="3920800" y="4806075"/>
            <a:ext cx="52230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chemeClr val="dk1"/>
                </a:solidFill>
              </a:rPr>
              <a:t>[5] </a:t>
            </a:r>
            <a:r>
              <a:rPr lang="en" sz="900" u="sng">
                <a:solidFill>
                  <a:schemeClr val="dk1"/>
                </a:solidFill>
                <a:hlinkClick r:id="rId4"/>
              </a:rPr>
              <a:t>http://s3cf.recapguide.com/img/tv/138/1x4/Rick-and-Morty-Season-1-Episode-4-3-7d3d.jpg</a:t>
            </a:r>
            <a:r>
              <a:rPr lang="en" sz="900">
                <a:solidFill>
                  <a:schemeClr val="dk1"/>
                </a:solidFill>
              </a:rPr>
              <a:t> </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Conclusion</a:t>
            </a:r>
          </a:p>
        </p:txBody>
      </p:sp>
      <p:sp>
        <p:nvSpPr>
          <p:cNvPr id="171" name="Shape 17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pPr>
            <a:r>
              <a:rPr lang="en"/>
              <a:t>Virtual Reality will be a technological revolution similar to the television or computer</a:t>
            </a:r>
          </a:p>
          <a:p>
            <a:pPr marL="914400" lvl="1" indent="-228600" rtl="0">
              <a:spcBef>
                <a:spcPts val="0"/>
              </a:spcBef>
            </a:pPr>
            <a:r>
              <a:rPr lang="en"/>
              <a:t>Virtual Reality will change the way that people receive their entertainment and communicate with work within the next 10-15 years</a:t>
            </a:r>
          </a:p>
          <a:p>
            <a:pPr marL="914400" lvl="1" indent="-228600" rtl="0">
              <a:spcBef>
                <a:spcPts val="0"/>
              </a:spcBef>
            </a:pPr>
            <a:r>
              <a:rPr lang="en"/>
              <a:t>VR will have a similar effect on entertainment and communication as the television and the radio</a:t>
            </a:r>
          </a:p>
          <a:p>
            <a:pPr marL="914400" lvl="1" indent="-228600" rtl="0">
              <a:spcBef>
                <a:spcPts val="0"/>
              </a:spcBef>
            </a:pPr>
            <a:r>
              <a:rPr lang="en"/>
              <a:t>For VR to become commonplace, the public view of it must change</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References</a:t>
            </a:r>
          </a:p>
        </p:txBody>
      </p:sp>
      <p:sp>
        <p:nvSpPr>
          <p:cNvPr id="177" name="Shape 17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Clr>
                <a:schemeClr val="dk1"/>
              </a:buClr>
              <a:buSzPct val="122222"/>
              <a:buFont typeface="Arial"/>
              <a:buNone/>
            </a:pPr>
            <a:r>
              <a:rPr lang="en" sz="900"/>
              <a:t>[1] Kashmir Hill. How Target Figured Out A Teen Girl Was Pregnant Before Her Father Did. http://www.forbes.com/sites/kashmirhill/2012/02/16/how-target-figured-out-a-teen-girl-was-pregnant-before-her-father-did/#7c4fbf2034c6</a:t>
            </a:r>
          </a:p>
          <a:p>
            <a:pPr lvl="0">
              <a:spcBef>
                <a:spcPts val="0"/>
              </a:spcBef>
              <a:buClr>
                <a:schemeClr val="dk1"/>
              </a:buClr>
              <a:buSzPct val="122222"/>
              <a:buFont typeface="Arial"/>
              <a:buNone/>
            </a:pPr>
            <a:r>
              <a:rPr lang="en" sz="900"/>
              <a:t>[2] LaViola, J., Joseph. (2000). A discussion of cybersickness in virtual environments. ACM SIGCHI Bulletin, 32(1), 47-56. doi:10.1145/333329.333344</a:t>
            </a:r>
          </a:p>
          <a:p>
            <a:pPr lvl="0">
              <a:spcBef>
                <a:spcPts val="0"/>
              </a:spcBef>
              <a:buClr>
                <a:schemeClr val="dk1"/>
              </a:buClr>
              <a:buSzPct val="122222"/>
              <a:buFont typeface="Arial"/>
              <a:buNone/>
            </a:pPr>
            <a:r>
              <a:rPr lang="en" sz="900"/>
              <a:t>[3] Pullen, John Patrick. Virtual Reality Brought Me to Tears. </a:t>
            </a:r>
            <a:r>
              <a:rPr lang="en" sz="900" u="sng">
                <a:hlinkClick r:id="rId3"/>
              </a:rPr>
              <a:t>http://time.com/4172998/virtual-reality-oculus-rift-htc-vive-ces/</a:t>
            </a:r>
            <a:r>
              <a:rPr lang="en" sz="900"/>
              <a:t> (9/27/16)</a:t>
            </a:r>
          </a:p>
          <a:p>
            <a:pPr lvl="0">
              <a:spcBef>
                <a:spcPts val="0"/>
              </a:spcBef>
              <a:buClr>
                <a:schemeClr val="dk1"/>
              </a:buClr>
              <a:buSzPct val="122222"/>
              <a:buFont typeface="Arial"/>
              <a:buNone/>
            </a:pPr>
            <a:r>
              <a:rPr lang="en" sz="900"/>
              <a:t>[4] Gershman, Jacob. Virtual Reality Aims to Transport Jurors to Crime Scenes. </a:t>
            </a:r>
            <a:r>
              <a:rPr lang="en" sz="900" u="sng">
                <a:hlinkClick r:id="rId4"/>
              </a:rPr>
              <a:t>http://blogs.wsj.com/law/2016/05/24/virtual-reality-research-aims-to-transport-jurors-to-crime-scenes/</a:t>
            </a:r>
            <a:r>
              <a:rPr lang="en" sz="900"/>
              <a:t> (9/27/16)</a:t>
            </a:r>
          </a:p>
          <a:p>
            <a:pPr lvl="0">
              <a:spcBef>
                <a:spcPts val="0"/>
              </a:spcBef>
              <a:buClr>
                <a:schemeClr val="dk1"/>
              </a:buClr>
              <a:buSzPct val="122222"/>
              <a:buFont typeface="Arial"/>
              <a:buNone/>
            </a:pPr>
            <a:r>
              <a:rPr lang="en" sz="900"/>
              <a:t>[5] Surrogates Synopsis. IMDb. </a:t>
            </a:r>
            <a:r>
              <a:rPr lang="en" sz="900" u="sng">
                <a:hlinkClick r:id="rId5"/>
              </a:rPr>
              <a:t>http://www.imdb.com/title/tt0986263/synopsis?ref_=tt_stry_pl</a:t>
            </a:r>
            <a:r>
              <a:rPr lang="en" sz="900"/>
              <a:t> (9/27/16)</a:t>
            </a:r>
          </a:p>
          <a:p>
            <a:pPr lvl="0">
              <a:spcBef>
                <a:spcPts val="0"/>
              </a:spcBef>
              <a:buClr>
                <a:schemeClr val="dk1"/>
              </a:buClr>
              <a:buSzPct val="122222"/>
              <a:buFont typeface="Arial"/>
              <a:buNone/>
            </a:pPr>
            <a:r>
              <a:rPr lang="en" sz="900"/>
              <a:t>[6] Oculus Privacy Policy. </a:t>
            </a:r>
            <a:r>
              <a:rPr lang="en" sz="900" u="sng">
                <a:hlinkClick r:id="rId6"/>
              </a:rPr>
              <a:t>https://www3.oculus.com/en-us/legal/privacy-policy/</a:t>
            </a:r>
            <a:r>
              <a:rPr lang="en" sz="900"/>
              <a:t> (10/5/16)</a:t>
            </a:r>
          </a:p>
          <a:p>
            <a:pPr lvl="0">
              <a:spcBef>
                <a:spcPts val="0"/>
              </a:spcBef>
              <a:buClr>
                <a:schemeClr val="dk1"/>
              </a:buClr>
              <a:buSzPct val="122222"/>
              <a:buFont typeface="Arial"/>
              <a:buNone/>
            </a:pPr>
            <a:r>
              <a:rPr lang="en" sz="900"/>
              <a:t>[7] Feltham, Jamie. BigScreen Adds Personal Space Bubble to Stop Trolls in their Tracks. UploadVR.</a:t>
            </a:r>
            <a:r>
              <a:rPr lang="en" sz="900" u="sng">
                <a:hlinkClick r:id="rId7"/>
              </a:rPr>
              <a:t>http://uploadvr.com/bigscreen-adds-personal-space-bubble-stop-vr-trolls-tracks/</a:t>
            </a:r>
            <a:r>
              <a:rPr lang="en" sz="900"/>
              <a:t> (10/5/16)</a:t>
            </a:r>
          </a:p>
          <a:p>
            <a:pPr lvl="0">
              <a:spcBef>
                <a:spcPts val="0"/>
              </a:spcBef>
              <a:buNone/>
            </a:pPr>
            <a:endParaRPr sz="90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References</a:t>
            </a:r>
          </a:p>
        </p:txBody>
      </p:sp>
      <p:sp>
        <p:nvSpPr>
          <p:cNvPr id="183" name="Shape 18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Clr>
                <a:srgbClr val="000000"/>
              </a:buClr>
              <a:buSzPct val="122222"/>
              <a:buFont typeface="Arial"/>
              <a:buNone/>
            </a:pPr>
            <a:r>
              <a:rPr lang="en" sz="900"/>
              <a:t>[8] LaViola, J., Joseph. (2000). A discussion of cybersickness in virtual environments. ACM SIGCHI Bulletin, 32(1), 47-56. doi:10.1145/333329.333344</a:t>
            </a:r>
          </a:p>
          <a:p>
            <a:pPr lvl="0">
              <a:spcBef>
                <a:spcPts val="0"/>
              </a:spcBef>
              <a:buClr>
                <a:srgbClr val="000000"/>
              </a:buClr>
              <a:buSzPct val="122222"/>
              <a:buFont typeface="Arial"/>
              <a:buNone/>
            </a:pPr>
            <a:r>
              <a:rPr lang="en" sz="900"/>
              <a:t>[9] http://www.immotionar.com/en/blog/2016/march/04/the-time-of-conundrum-lesson-1-how-to-develop-a-reduced-nausea-first-person-controller-in-vr/</a:t>
            </a:r>
          </a:p>
          <a:p>
            <a:pPr lvl="0">
              <a:spcBef>
                <a:spcPts val="0"/>
              </a:spcBef>
              <a:buClr>
                <a:schemeClr val="dk1"/>
              </a:buClr>
              <a:buSzPct val="122222"/>
              <a:buFont typeface="Arial"/>
              <a:buNone/>
            </a:pPr>
            <a:r>
              <a:rPr lang="en" sz="900"/>
              <a:t>[10] Which sport are you made for? Take the test, Loughborough University,, </a:t>
            </a:r>
            <a:r>
              <a:rPr lang="en" sz="900" u="sng">
                <a:hlinkClick r:id="rId3"/>
              </a:rPr>
              <a:t>http://www.lboro.ac.uk/departments/ssehs/news/2014/which-sport-are-you-made-for-take-the-test.html</a:t>
            </a:r>
            <a:r>
              <a:rPr lang="en" sz="900"/>
              <a:t>  (10/6/16)</a:t>
            </a:r>
          </a:p>
          <a:p>
            <a:pPr lvl="0">
              <a:spcBef>
                <a:spcPts val="0"/>
              </a:spcBef>
              <a:buClr>
                <a:schemeClr val="dk1"/>
              </a:buClr>
              <a:buSzPct val="122222"/>
              <a:buFont typeface="Arial"/>
              <a:buNone/>
            </a:pPr>
            <a:r>
              <a:rPr lang="en" sz="900"/>
              <a:t>[11] </a:t>
            </a:r>
            <a:r>
              <a:rPr lang="en" sz="900" u="sng">
                <a:latin typeface="Arial"/>
                <a:ea typeface="Arial"/>
                <a:cs typeface="Arial"/>
                <a:sym typeface="Arial"/>
                <a:hlinkClick r:id="rId4"/>
              </a:rPr>
              <a:t>http://www.forbes.com/sites/centurylink/2014/06/12/how-virtual-reality-will-change-life-in-the-workplace/#6e030fb754c3</a:t>
            </a:r>
          </a:p>
          <a:p>
            <a:pPr lvl="0">
              <a:spcBef>
                <a:spcPts val="0"/>
              </a:spcBef>
              <a:buClr>
                <a:schemeClr val="dk1"/>
              </a:buClr>
              <a:buSzPct val="122222"/>
              <a:buFont typeface="Arial"/>
              <a:buNone/>
            </a:pPr>
            <a:r>
              <a:rPr lang="en" sz="900"/>
              <a:t>[12] Virtual Reality Society. History of VR. </a:t>
            </a:r>
            <a:r>
              <a:rPr lang="en" sz="900" u="sng">
                <a:hlinkClick r:id="rId5"/>
              </a:rPr>
              <a:t>http://www.vrs.org.uk/virtual-reality/history.html</a:t>
            </a:r>
            <a:r>
              <a:rPr lang="en" sz="900"/>
              <a:t> (9/18/2016)</a:t>
            </a:r>
          </a:p>
          <a:p>
            <a:pPr lvl="0">
              <a:spcBef>
                <a:spcPts val="0"/>
              </a:spcBef>
              <a:buClr>
                <a:schemeClr val="dk1"/>
              </a:buClr>
              <a:buSzPct val="122222"/>
              <a:buFont typeface="Arial"/>
              <a:buNone/>
            </a:pPr>
            <a:r>
              <a:rPr lang="en" sz="900"/>
              <a:t>[13] </a:t>
            </a:r>
            <a:r>
              <a:rPr lang="en" sz="900" u="sng">
                <a:latin typeface="Arial"/>
                <a:ea typeface="Arial"/>
                <a:cs typeface="Arial"/>
                <a:sym typeface="Arial"/>
                <a:hlinkClick r:id="rId6"/>
              </a:rPr>
              <a:t>http://www.3ds.com/press-releases/single/htc-partners-with-dassault-systemes-to-spearhead-virtual-reality-for-enterprise/</a:t>
            </a:r>
          </a:p>
          <a:p>
            <a:pPr lvl="0">
              <a:spcBef>
                <a:spcPts val="0"/>
              </a:spcBef>
              <a:buClr>
                <a:schemeClr val="dk1"/>
              </a:buClr>
              <a:buSzPct val="122222"/>
              <a:buFont typeface="Arial"/>
              <a:buNone/>
            </a:pPr>
            <a:r>
              <a:rPr lang="en" sz="900"/>
              <a:t>[14] Slater, M et al. A Virtual Reprise for Stanley Milgram Experiment. </a:t>
            </a:r>
            <a:r>
              <a:rPr lang="en" sz="900" u="sng">
                <a:hlinkClick r:id="rId7"/>
              </a:rPr>
              <a:t>https://www.ncbi.nlm.nih.gov/pubmed/17183667</a:t>
            </a:r>
            <a:r>
              <a:rPr lang="en" sz="900"/>
              <a:t> (10/4/16)</a:t>
            </a:r>
          </a:p>
          <a:p>
            <a:pPr lvl="0">
              <a:spcBef>
                <a:spcPts val="0"/>
              </a:spcBef>
              <a:buClr>
                <a:schemeClr val="dk1"/>
              </a:buClr>
              <a:buSzPct val="122222"/>
              <a:buFont typeface="Arial"/>
              <a:buNone/>
            </a:pPr>
            <a:r>
              <a:rPr lang="en" sz="900"/>
              <a:t>[15] Virtual Reality [Def. 1]. (n.d.). In Merriam Webster Online,from http://www.merriam-webster.com/dictionary/virtual%20reality</a:t>
            </a:r>
          </a:p>
          <a:p>
            <a:pPr lvl="0" rtl="0">
              <a:spcBef>
                <a:spcPts val="0"/>
              </a:spcBef>
              <a:buClr>
                <a:schemeClr val="dk1"/>
              </a:buClr>
              <a:buSzPct val="122222"/>
              <a:buFont typeface="Arial"/>
              <a:buNone/>
            </a:pPr>
            <a:endParaRPr sz="900"/>
          </a:p>
          <a:p>
            <a:pPr lvl="0" rtl="0">
              <a:spcBef>
                <a:spcPts val="0"/>
              </a:spcBef>
              <a:buClr>
                <a:schemeClr val="dk1"/>
              </a:buClr>
              <a:buSzPct val="122222"/>
              <a:buFont typeface="Arial"/>
              <a:buNone/>
            </a:pPr>
            <a:endParaRPr sz="900"/>
          </a:p>
          <a:p>
            <a:pPr lvl="0" rtl="0">
              <a:spcBef>
                <a:spcPts val="0"/>
              </a:spcBef>
              <a:buClr>
                <a:schemeClr val="dk1"/>
              </a:buClr>
              <a:buSzPct val="122222"/>
              <a:buFont typeface="Arial"/>
              <a:buNone/>
            </a:pPr>
            <a:endParaRPr sz="900">
              <a:hlinkClick r:id="rId8"/>
            </a:endParaRPr>
          </a:p>
          <a:p>
            <a:pPr lvl="0" rtl="0">
              <a:spcBef>
                <a:spcPts val="0"/>
              </a:spcBef>
              <a:buNone/>
            </a:pPr>
            <a:endParaRPr sz="90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Outline</a:t>
            </a:r>
          </a:p>
        </p:txBody>
      </p:sp>
      <p:sp>
        <p:nvSpPr>
          <p:cNvPr id="71" name="Shape 7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Definition of VR</a:t>
            </a:r>
          </a:p>
          <a:p>
            <a:pPr marL="457200" lvl="0" indent="-228600" rtl="0">
              <a:spcBef>
                <a:spcPts val="0"/>
              </a:spcBef>
              <a:spcAft>
                <a:spcPts val="0"/>
              </a:spcAft>
            </a:pPr>
            <a:r>
              <a:rPr lang="en" dirty="0"/>
              <a:t>History of VR</a:t>
            </a:r>
          </a:p>
          <a:p>
            <a:pPr marL="457200" lvl="0" indent="-228600" rtl="0">
              <a:spcBef>
                <a:spcPts val="0"/>
              </a:spcBef>
              <a:spcAft>
                <a:spcPts val="0"/>
              </a:spcAft>
            </a:pPr>
            <a:r>
              <a:rPr lang="en" dirty="0"/>
              <a:t>Current State</a:t>
            </a:r>
          </a:p>
          <a:p>
            <a:pPr marL="457200" lvl="0" indent="-228600" rtl="0">
              <a:spcBef>
                <a:spcPts val="0"/>
              </a:spcBef>
              <a:spcAft>
                <a:spcPts val="0"/>
              </a:spcAft>
            </a:pPr>
            <a:r>
              <a:rPr lang="en" dirty="0"/>
              <a:t>Expected Future</a:t>
            </a:r>
          </a:p>
          <a:p>
            <a:pPr marL="457200" lvl="0" indent="-228600" rtl="0">
              <a:spcBef>
                <a:spcPts val="0"/>
              </a:spcBef>
              <a:spcAft>
                <a:spcPts val="0"/>
              </a:spcAft>
            </a:pPr>
            <a:r>
              <a:rPr lang="en" dirty="0"/>
              <a:t>Privacy Concerns</a:t>
            </a:r>
          </a:p>
          <a:p>
            <a:pPr marL="457200" lvl="0" indent="-228600" rtl="0">
              <a:spcBef>
                <a:spcPts val="0"/>
              </a:spcBef>
              <a:spcAft>
                <a:spcPts val="0"/>
              </a:spcAft>
            </a:pPr>
            <a:r>
              <a:rPr lang="en" dirty="0"/>
              <a:t>Crime in VR</a:t>
            </a:r>
          </a:p>
          <a:p>
            <a:pPr marL="457200" lvl="0" indent="-228600" rtl="0">
              <a:spcBef>
                <a:spcPts val="0"/>
              </a:spcBef>
              <a:spcAft>
                <a:spcPts val="0"/>
              </a:spcAft>
            </a:pPr>
            <a:r>
              <a:rPr lang="en" dirty="0"/>
              <a:t>Media Portrayal</a:t>
            </a:r>
          </a:p>
          <a:p>
            <a:pPr marL="457200" lvl="0" indent="-228600">
              <a:spcBef>
                <a:spcPts val="0"/>
              </a:spcBef>
              <a:spcAft>
                <a:spcPts val="0"/>
              </a:spcAft>
            </a:pPr>
            <a:r>
              <a:rPr lang="en" dirty="0"/>
              <a:t>VR in the Workplace</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Definition of VR</a:t>
            </a:r>
          </a:p>
        </p:txBody>
      </p:sp>
      <p:sp>
        <p:nvSpPr>
          <p:cNvPr id="77" name="Shape 77"/>
          <p:cNvSpPr txBox="1">
            <a:spLocks noGrp="1"/>
          </p:cNvSpPr>
          <p:nvPr>
            <p:ph type="body" idx="1"/>
          </p:nvPr>
        </p:nvSpPr>
        <p:spPr>
          <a:xfrm>
            <a:off x="387900" y="1489824"/>
            <a:ext cx="8368200" cy="3078900"/>
          </a:xfrm>
          <a:prstGeom prst="rect">
            <a:avLst/>
          </a:prstGeom>
          <a:noFill/>
        </p:spPr>
        <p:txBody>
          <a:bodyPr lIns="91425" tIns="91425" rIns="91425" bIns="91425" anchor="t" anchorCtr="0">
            <a:noAutofit/>
          </a:bodyPr>
          <a:lstStyle/>
          <a:p>
            <a:pPr marL="457200" lvl="0" indent="-228600">
              <a:spcBef>
                <a:spcPts val="0"/>
              </a:spcBef>
            </a:pPr>
            <a:r>
              <a:rPr lang="en" dirty="0"/>
              <a:t>From Merriam Webster - </a:t>
            </a:r>
          </a:p>
          <a:p>
            <a:pPr lvl="0" indent="457200" rtl="0">
              <a:spcBef>
                <a:spcPts val="0"/>
              </a:spcBef>
              <a:buNone/>
            </a:pPr>
            <a:r>
              <a:rPr lang="en" dirty="0"/>
              <a:t>“an artificial environment which is experienced through sensory stimuli (as sights and sounds) provided by a computer and in which one's actions partially determine what happens in the environment”</a:t>
            </a:r>
          </a:p>
          <a:p>
            <a:pPr marL="457200" lvl="0" indent="-228600">
              <a:spcBef>
                <a:spcPts val="0"/>
              </a:spcBef>
            </a:pPr>
            <a:r>
              <a:rPr lang="en" dirty="0"/>
              <a:t>Touch and haptic feedback are beginning to become common as well</a:t>
            </a:r>
          </a:p>
        </p:txBody>
      </p:sp>
      <p:sp>
        <p:nvSpPr>
          <p:cNvPr id="78" name="Shape 78"/>
          <p:cNvSpPr txBox="1"/>
          <p:nvPr/>
        </p:nvSpPr>
        <p:spPr>
          <a:xfrm>
            <a:off x="5209500" y="4806075"/>
            <a:ext cx="39345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chemeClr val="dk1"/>
                </a:solidFill>
              </a:rPr>
              <a:t>[15]</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History of VR</a:t>
            </a:r>
          </a:p>
        </p:txBody>
      </p:sp>
      <p:sp>
        <p:nvSpPr>
          <p:cNvPr id="84" name="Shape 8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1838 - Stereoscopic Photo Viewer</a:t>
            </a:r>
          </a:p>
          <a:p>
            <a:pPr marL="457200" lvl="0" indent="-228600" rtl="0">
              <a:spcBef>
                <a:spcPts val="0"/>
              </a:spcBef>
              <a:spcAft>
                <a:spcPts val="0"/>
              </a:spcAft>
            </a:pPr>
            <a:r>
              <a:rPr lang="en" dirty="0"/>
              <a:t>1929 - First Flight Simulator for Military</a:t>
            </a:r>
          </a:p>
          <a:p>
            <a:pPr marL="457200" lvl="0" indent="-228600" rtl="0">
              <a:spcBef>
                <a:spcPts val="0"/>
              </a:spcBef>
              <a:spcAft>
                <a:spcPts val="0"/>
              </a:spcAft>
            </a:pPr>
            <a:r>
              <a:rPr lang="en" dirty="0"/>
              <a:t>1960s - Many Different HMDs (Head Mounted Displays)</a:t>
            </a:r>
          </a:p>
          <a:p>
            <a:pPr marL="457200" lvl="0" indent="-228600" rtl="0">
              <a:spcBef>
                <a:spcPts val="0"/>
              </a:spcBef>
              <a:spcAft>
                <a:spcPts val="0"/>
              </a:spcAft>
            </a:pPr>
            <a:r>
              <a:rPr lang="en" dirty="0"/>
              <a:t>1995 - Virtual Boy Console</a:t>
            </a:r>
          </a:p>
          <a:p>
            <a:pPr marL="457200" lvl="0" indent="-228600" rtl="0">
              <a:spcBef>
                <a:spcPts val="0"/>
              </a:spcBef>
              <a:spcAft>
                <a:spcPts val="0"/>
              </a:spcAft>
            </a:pPr>
            <a:r>
              <a:rPr lang="en" dirty="0"/>
              <a:t>2003 - Second Life Game</a:t>
            </a:r>
          </a:p>
        </p:txBody>
      </p:sp>
      <p:sp>
        <p:nvSpPr>
          <p:cNvPr id="85" name="Shape 85"/>
          <p:cNvSpPr txBox="1"/>
          <p:nvPr/>
        </p:nvSpPr>
        <p:spPr>
          <a:xfrm>
            <a:off x="2851400" y="4806075"/>
            <a:ext cx="62925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chemeClr val="dk1"/>
                </a:solidFill>
              </a:rPr>
              <a:t>[14],</a:t>
            </a:r>
            <a:r>
              <a:rPr lang="en" sz="900" u="sng">
                <a:solidFill>
                  <a:schemeClr val="hlink"/>
                </a:solidFill>
                <a:hlinkClick r:id="rId3"/>
              </a:rPr>
              <a:t>http://www.vrs.org.uk/images/link-trainer-1.jpg</a:t>
            </a:r>
            <a:r>
              <a:rPr lang="en" sz="900">
                <a:solidFill>
                  <a:schemeClr val="dk1"/>
                </a:solidFill>
              </a:rPr>
              <a:t>, </a:t>
            </a:r>
            <a:r>
              <a:rPr lang="en" sz="900" u="sng">
                <a:solidFill>
                  <a:schemeClr val="hlink"/>
                </a:solidFill>
                <a:hlinkClick r:id="rId4"/>
              </a:rPr>
              <a:t>http://www.vrs.org.uk/images/ivan-sword-of-damocles.jpg</a:t>
            </a:r>
            <a:r>
              <a:rPr lang="en" sz="900">
                <a:solidFill>
                  <a:schemeClr val="dk1"/>
                </a:solidFill>
              </a:rPr>
              <a:t> </a:t>
            </a:r>
          </a:p>
        </p:txBody>
      </p:sp>
      <p:pic>
        <p:nvPicPr>
          <p:cNvPr id="86" name="Shape 86" descr="http://www.vrs.org.uk/images/link-trainer-1.jpg"/>
          <p:cNvPicPr preferRelativeResize="0"/>
          <p:nvPr/>
        </p:nvPicPr>
        <p:blipFill>
          <a:blip r:embed="rId5">
            <a:alphaModFix/>
          </a:blip>
          <a:stretch>
            <a:fillRect/>
          </a:stretch>
        </p:blipFill>
        <p:spPr>
          <a:xfrm>
            <a:off x="5392875" y="49250"/>
            <a:ext cx="3667199" cy="1980125"/>
          </a:xfrm>
          <a:prstGeom prst="rect">
            <a:avLst/>
          </a:prstGeom>
          <a:noFill/>
          <a:ln>
            <a:noFill/>
          </a:ln>
        </p:spPr>
      </p:pic>
      <p:pic>
        <p:nvPicPr>
          <p:cNvPr id="87" name="Shape 87" descr="http://www.vrs.org.uk/images/ivan-sword-of-damocles.jpg"/>
          <p:cNvPicPr preferRelativeResize="0"/>
          <p:nvPr/>
        </p:nvPicPr>
        <p:blipFill>
          <a:blip r:embed="rId6">
            <a:alphaModFix/>
          </a:blip>
          <a:stretch>
            <a:fillRect/>
          </a:stretch>
        </p:blipFill>
        <p:spPr>
          <a:xfrm>
            <a:off x="5018125" y="2544875"/>
            <a:ext cx="4041950" cy="230705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4638024" y="1455624"/>
            <a:ext cx="4304975" cy="2581300"/>
          </a:xfrm>
          <a:prstGeom prst="rect">
            <a:avLst/>
          </a:prstGeom>
          <a:noFill/>
          <a:ln>
            <a:noFill/>
          </a:ln>
        </p:spPr>
      </p:pic>
      <p:sp>
        <p:nvSpPr>
          <p:cNvPr id="93" name="Shape 9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Current State of VR</a:t>
            </a:r>
          </a:p>
        </p:txBody>
      </p:sp>
      <p:sp>
        <p:nvSpPr>
          <p:cNvPr id="94" name="Shape 94"/>
          <p:cNvSpPr txBox="1">
            <a:spLocks noGrp="1"/>
          </p:cNvSpPr>
          <p:nvPr>
            <p:ph type="body" idx="1"/>
          </p:nvPr>
        </p:nvSpPr>
        <p:spPr>
          <a:xfrm>
            <a:off x="311700" y="1152475"/>
            <a:ext cx="4394700" cy="3416400"/>
          </a:xfrm>
          <a:prstGeom prst="rect">
            <a:avLst/>
          </a:prstGeom>
        </p:spPr>
        <p:txBody>
          <a:bodyPr lIns="91425" tIns="91425" rIns="91425" bIns="91425" anchor="t" anchorCtr="0">
            <a:noAutofit/>
          </a:bodyPr>
          <a:lstStyle/>
          <a:p>
            <a:pPr lvl="0">
              <a:spcBef>
                <a:spcPts val="0"/>
              </a:spcBef>
              <a:spcAft>
                <a:spcPts val="0"/>
              </a:spcAft>
              <a:buNone/>
            </a:pPr>
            <a:r>
              <a:rPr lang="en" dirty="0"/>
              <a:t>Two main VR competitors</a:t>
            </a:r>
          </a:p>
          <a:p>
            <a:pPr marL="457200" lvl="0" indent="-228600" rtl="0">
              <a:spcBef>
                <a:spcPts val="0"/>
              </a:spcBef>
              <a:spcAft>
                <a:spcPts val="0"/>
              </a:spcAft>
            </a:pPr>
            <a:r>
              <a:rPr lang="en" dirty="0"/>
              <a:t>Oculus Rift</a:t>
            </a:r>
          </a:p>
          <a:p>
            <a:pPr marL="914400" lvl="1" indent="-228600" rtl="0">
              <a:spcBef>
                <a:spcPts val="0"/>
              </a:spcBef>
              <a:spcAft>
                <a:spcPts val="0"/>
              </a:spcAft>
            </a:pPr>
            <a:r>
              <a:rPr lang="en" dirty="0"/>
              <a:t>Kickstarter in 2012</a:t>
            </a:r>
          </a:p>
          <a:p>
            <a:pPr marL="914400" lvl="1" indent="-228600" rtl="0">
              <a:spcBef>
                <a:spcPts val="0"/>
              </a:spcBef>
              <a:spcAft>
                <a:spcPts val="0"/>
              </a:spcAft>
            </a:pPr>
            <a:r>
              <a:rPr lang="en" dirty="0"/>
              <a:t>Focused on seated experiences.</a:t>
            </a:r>
          </a:p>
          <a:p>
            <a:pPr marL="914400" lvl="1" indent="-228600" rtl="0">
              <a:spcBef>
                <a:spcPts val="0"/>
              </a:spcBef>
              <a:spcAft>
                <a:spcPts val="0"/>
              </a:spcAft>
            </a:pPr>
            <a:r>
              <a:rPr lang="en" dirty="0"/>
              <a:t>Release of Oculus Touch soon will add hand tracking and some room scale ability.</a:t>
            </a:r>
          </a:p>
          <a:p>
            <a:pPr marL="457200" lvl="0" indent="-228600" rtl="0">
              <a:spcBef>
                <a:spcPts val="0"/>
              </a:spcBef>
              <a:spcAft>
                <a:spcPts val="0"/>
              </a:spcAft>
            </a:pPr>
            <a:r>
              <a:rPr lang="en" dirty="0"/>
              <a:t>HTC Vive</a:t>
            </a:r>
          </a:p>
          <a:p>
            <a:pPr marL="914400" lvl="1" indent="-228600" rtl="0">
              <a:spcBef>
                <a:spcPts val="0"/>
              </a:spcBef>
              <a:spcAft>
                <a:spcPts val="0"/>
              </a:spcAft>
            </a:pPr>
            <a:r>
              <a:rPr lang="en" dirty="0"/>
              <a:t>“Room Scale” allows for head and hand tracking in 5m x 5m room</a:t>
            </a:r>
          </a:p>
        </p:txBody>
      </p:sp>
      <p:sp>
        <p:nvSpPr>
          <p:cNvPr id="95" name="Shape 95"/>
          <p:cNvSpPr txBox="1"/>
          <p:nvPr/>
        </p:nvSpPr>
        <p:spPr>
          <a:xfrm>
            <a:off x="5209500" y="4806075"/>
            <a:ext cx="39345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chemeClr val="dk1"/>
                </a:solidFill>
              </a:rPr>
              <a:t>https://c2.staticflickr.com/2/1471/25845851080_21ea8a50d9_b.jpg</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Current State of VR</a:t>
            </a:r>
          </a:p>
        </p:txBody>
      </p:sp>
      <p:sp>
        <p:nvSpPr>
          <p:cNvPr id="101" name="Shape 101"/>
          <p:cNvSpPr txBox="1">
            <a:spLocks noGrp="1"/>
          </p:cNvSpPr>
          <p:nvPr>
            <p:ph type="body" idx="1"/>
          </p:nvPr>
        </p:nvSpPr>
        <p:spPr>
          <a:xfrm>
            <a:off x="311700" y="1152475"/>
            <a:ext cx="5057100" cy="3416400"/>
          </a:xfrm>
          <a:prstGeom prst="rect">
            <a:avLst/>
          </a:prstGeom>
        </p:spPr>
        <p:txBody>
          <a:bodyPr lIns="91425" tIns="91425" rIns="91425" bIns="91425" anchor="t" anchorCtr="0">
            <a:noAutofit/>
          </a:bodyPr>
          <a:lstStyle/>
          <a:p>
            <a:pPr lvl="0">
              <a:spcBef>
                <a:spcPts val="0"/>
              </a:spcBef>
              <a:spcAft>
                <a:spcPts val="0"/>
              </a:spcAft>
              <a:buClr>
                <a:schemeClr val="dk1"/>
              </a:buClr>
              <a:buSzPct val="61111"/>
              <a:buFont typeface="Arial"/>
              <a:buNone/>
            </a:pPr>
            <a:r>
              <a:rPr lang="en" dirty="0"/>
              <a:t>Other VR companies</a:t>
            </a:r>
          </a:p>
          <a:p>
            <a:pPr marL="457200" lvl="0" indent="-228600">
              <a:spcBef>
                <a:spcPts val="0"/>
              </a:spcBef>
              <a:spcAft>
                <a:spcPts val="0"/>
              </a:spcAft>
            </a:pPr>
            <a:r>
              <a:rPr lang="en" dirty="0"/>
              <a:t>Samsung Gear VR</a:t>
            </a:r>
          </a:p>
          <a:p>
            <a:pPr marL="914400" lvl="1" indent="-228600">
              <a:spcBef>
                <a:spcPts val="0"/>
              </a:spcBef>
              <a:spcAft>
                <a:spcPts val="0"/>
              </a:spcAft>
            </a:pPr>
            <a:r>
              <a:rPr lang="en" dirty="0"/>
              <a:t>Uses smartphone for display</a:t>
            </a:r>
          </a:p>
          <a:p>
            <a:pPr marL="457200" lvl="0" indent="-228600">
              <a:spcBef>
                <a:spcPts val="0"/>
              </a:spcBef>
              <a:spcAft>
                <a:spcPts val="0"/>
              </a:spcAft>
            </a:pPr>
            <a:r>
              <a:rPr lang="en" dirty="0"/>
              <a:t>Playstation VR</a:t>
            </a:r>
          </a:p>
          <a:p>
            <a:pPr marL="914400" lvl="1" indent="-228600">
              <a:spcBef>
                <a:spcPts val="0"/>
              </a:spcBef>
              <a:spcAft>
                <a:spcPts val="0"/>
              </a:spcAft>
            </a:pPr>
            <a:r>
              <a:rPr lang="en" dirty="0"/>
              <a:t>VR HMD designed specifically for Playstation 4</a:t>
            </a:r>
          </a:p>
          <a:p>
            <a:pPr marL="457200" lvl="0" indent="-228600">
              <a:spcBef>
                <a:spcPts val="0"/>
              </a:spcBef>
              <a:spcAft>
                <a:spcPts val="0"/>
              </a:spcAft>
            </a:pPr>
            <a:r>
              <a:rPr lang="en" dirty="0"/>
              <a:t>Google Cardboard</a:t>
            </a:r>
          </a:p>
          <a:p>
            <a:pPr marL="914400" lvl="1" indent="-228600" rtl="0">
              <a:spcBef>
                <a:spcPts val="0"/>
              </a:spcBef>
              <a:spcAft>
                <a:spcPts val="0"/>
              </a:spcAft>
            </a:pPr>
            <a:r>
              <a:rPr lang="en" dirty="0"/>
              <a:t>Inexpensive headset made of cardboard and lenses for use with smartphone</a:t>
            </a:r>
          </a:p>
          <a:p>
            <a:pPr marL="457200" lvl="0" indent="-228600">
              <a:spcBef>
                <a:spcPts val="0"/>
              </a:spcBef>
              <a:spcAft>
                <a:spcPts val="0"/>
              </a:spcAft>
            </a:pPr>
            <a:r>
              <a:rPr lang="en" dirty="0"/>
              <a:t>Many new startups appearing</a:t>
            </a:r>
          </a:p>
        </p:txBody>
      </p:sp>
      <p:sp>
        <p:nvSpPr>
          <p:cNvPr id="102" name="Shape 102"/>
          <p:cNvSpPr txBox="1"/>
          <p:nvPr/>
        </p:nvSpPr>
        <p:spPr>
          <a:xfrm>
            <a:off x="2952250" y="4568875"/>
            <a:ext cx="6191700" cy="459000"/>
          </a:xfrm>
          <a:prstGeom prst="rect">
            <a:avLst/>
          </a:prstGeom>
          <a:noFill/>
          <a:ln>
            <a:noFill/>
          </a:ln>
        </p:spPr>
        <p:txBody>
          <a:bodyPr lIns="91425" tIns="91425" rIns="91425" bIns="91425" anchor="t" anchorCtr="0">
            <a:noAutofit/>
          </a:bodyPr>
          <a:lstStyle/>
          <a:p>
            <a:pPr lvl="0">
              <a:spcBef>
                <a:spcPts val="0"/>
              </a:spcBef>
              <a:buNone/>
            </a:pPr>
            <a:r>
              <a:rPr lang="en" sz="900" u="sng">
                <a:solidFill>
                  <a:schemeClr val="hlink"/>
                </a:solidFill>
                <a:hlinkClick r:id="rId3"/>
              </a:rPr>
              <a:t>https://upload.wikimedia.org/wikipedia/commons/9/95/Assembled_Google_Cardboard_VR_mount.jpg</a:t>
            </a:r>
            <a:r>
              <a:rPr lang="en" sz="900"/>
              <a:t>,</a:t>
            </a:r>
          </a:p>
          <a:p>
            <a:pPr lvl="0" rtl="0">
              <a:spcBef>
                <a:spcPts val="0"/>
              </a:spcBef>
              <a:buNone/>
            </a:pPr>
            <a:r>
              <a:rPr lang="en" sz="900" u="sng">
                <a:solidFill>
                  <a:schemeClr val="hlink"/>
                </a:solidFill>
                <a:hlinkClick r:id="rId4"/>
              </a:rPr>
              <a:t>https://upload.wikimedia.org/wikipedia/commons/d/d7/Samsung_Gear_VR_V1.png</a:t>
            </a:r>
            <a:r>
              <a:rPr lang="en" sz="900"/>
              <a:t> </a:t>
            </a:r>
          </a:p>
        </p:txBody>
      </p:sp>
      <p:pic>
        <p:nvPicPr>
          <p:cNvPr id="103" name="Shape 103"/>
          <p:cNvPicPr preferRelativeResize="0"/>
          <p:nvPr/>
        </p:nvPicPr>
        <p:blipFill>
          <a:blip r:embed="rId5">
            <a:alphaModFix/>
          </a:blip>
          <a:stretch>
            <a:fillRect/>
          </a:stretch>
        </p:blipFill>
        <p:spPr>
          <a:xfrm>
            <a:off x="5601149" y="395400"/>
            <a:ext cx="3279905" cy="2186603"/>
          </a:xfrm>
          <a:prstGeom prst="rect">
            <a:avLst/>
          </a:prstGeom>
          <a:noFill/>
          <a:ln>
            <a:noFill/>
          </a:ln>
        </p:spPr>
      </p:pic>
      <p:pic>
        <p:nvPicPr>
          <p:cNvPr id="104" name="Shape 104"/>
          <p:cNvPicPr preferRelativeResize="0"/>
          <p:nvPr/>
        </p:nvPicPr>
        <p:blipFill>
          <a:blip r:embed="rId6">
            <a:alphaModFix/>
          </a:blip>
          <a:stretch>
            <a:fillRect/>
          </a:stretch>
        </p:blipFill>
        <p:spPr>
          <a:xfrm>
            <a:off x="5912412" y="2748224"/>
            <a:ext cx="2657374" cy="2093874"/>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Predicted Future VR Timeline</a:t>
            </a:r>
          </a:p>
        </p:txBody>
      </p:sp>
      <p:sp>
        <p:nvSpPr>
          <p:cNvPr id="110" name="Shape 11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pPr>
            <a:r>
              <a:rPr lang="en"/>
              <a:t>1 Year (2017):</a:t>
            </a:r>
          </a:p>
          <a:p>
            <a:pPr marL="914400" lvl="1" indent="-228600" rtl="0">
              <a:spcBef>
                <a:spcPts val="0"/>
              </a:spcBef>
            </a:pPr>
            <a:r>
              <a:rPr lang="en"/>
              <a:t>VR Will continue gaining market share for casual gamers, as VR games become more realistic</a:t>
            </a:r>
          </a:p>
          <a:p>
            <a:pPr marL="457200" lvl="0" indent="-228600" rtl="0">
              <a:spcBef>
                <a:spcPts val="0"/>
              </a:spcBef>
            </a:pPr>
            <a:r>
              <a:rPr lang="en"/>
              <a:t>5 Years (2021):</a:t>
            </a:r>
          </a:p>
          <a:p>
            <a:pPr marL="914400" lvl="1" indent="-228600" rtl="0">
              <a:spcBef>
                <a:spcPts val="0"/>
              </a:spcBef>
            </a:pPr>
            <a:r>
              <a:rPr lang="en"/>
              <a:t>VR technology will become common for other forms of entertainment such as 3-D movies and other non-interactive entertainment</a:t>
            </a:r>
          </a:p>
          <a:p>
            <a:pPr marL="457200" lvl="0" indent="-228600" rtl="0">
              <a:spcBef>
                <a:spcPts val="0"/>
              </a:spcBef>
            </a:pPr>
            <a:r>
              <a:rPr lang="en"/>
              <a:t>10-15 Years (2026-2031):</a:t>
            </a:r>
          </a:p>
          <a:p>
            <a:pPr marL="914400" lvl="1" indent="-228600">
              <a:spcBef>
                <a:spcPts val="0"/>
              </a:spcBef>
            </a:pPr>
            <a:r>
              <a:rPr lang="en"/>
              <a:t>VR will become the standard for entertainment as well as teleconferencing.</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Privacy: Data Collection</a:t>
            </a:r>
          </a:p>
        </p:txBody>
      </p:sp>
      <p:sp>
        <p:nvSpPr>
          <p:cNvPr id="116" name="Shape 11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Oculus’ Privacy Policy: Information is automatically collected about:</a:t>
            </a:r>
          </a:p>
          <a:p>
            <a:pPr marL="457200" lvl="0" indent="-228600" rtl="0">
              <a:spcBef>
                <a:spcPts val="0"/>
              </a:spcBef>
              <a:buClr>
                <a:srgbClr val="FFFFFF"/>
              </a:buClr>
            </a:pPr>
            <a:r>
              <a:rPr lang="en">
                <a:solidFill>
                  <a:srgbClr val="FFFFFF"/>
                </a:solidFill>
              </a:rPr>
              <a:t>“games, content, apps or other experiences you interact with”</a:t>
            </a:r>
          </a:p>
          <a:p>
            <a:pPr marL="457200" lvl="0" indent="-228600" rtl="0">
              <a:spcBef>
                <a:spcPts val="0"/>
              </a:spcBef>
              <a:buClr>
                <a:srgbClr val="FFFFFF"/>
              </a:buClr>
            </a:pPr>
            <a:r>
              <a:rPr lang="en">
                <a:solidFill>
                  <a:srgbClr val="FFFFFF"/>
                </a:solidFill>
              </a:rPr>
              <a:t>“your physical movements and dimensions” </a:t>
            </a:r>
          </a:p>
          <a:p>
            <a:pPr marL="457200" lvl="0" indent="-228600" rtl="0">
              <a:spcBef>
                <a:spcPts val="0"/>
              </a:spcBef>
              <a:buClr>
                <a:srgbClr val="FFFFFF"/>
              </a:buClr>
            </a:pPr>
            <a:r>
              <a:rPr lang="en">
                <a:solidFill>
                  <a:srgbClr val="FFFFFF"/>
                </a:solidFill>
              </a:rPr>
              <a:t>“how users respond to our marketing efforts”</a:t>
            </a:r>
          </a:p>
          <a:p>
            <a:pPr lvl="0" rtl="0">
              <a:spcBef>
                <a:spcPts val="0"/>
              </a:spcBef>
              <a:buNone/>
            </a:pPr>
            <a:r>
              <a:rPr lang="en">
                <a:solidFill>
                  <a:srgbClr val="FFFFFF"/>
                </a:solidFill>
              </a:rPr>
              <a:t>“We may share information about you for any other purpose for which you give us your consent.”</a:t>
            </a:r>
          </a:p>
        </p:txBody>
      </p:sp>
      <p:sp>
        <p:nvSpPr>
          <p:cNvPr id="117" name="Shape 117"/>
          <p:cNvSpPr txBox="1"/>
          <p:nvPr/>
        </p:nvSpPr>
        <p:spPr>
          <a:xfrm>
            <a:off x="5209500" y="4806075"/>
            <a:ext cx="39345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rgbClr val="F9F9F9"/>
                </a:solidFill>
              </a:rPr>
              <a:t>[6] www.pixabay.com/</a:t>
            </a:r>
          </a:p>
        </p:txBody>
      </p:sp>
      <p:pic>
        <p:nvPicPr>
          <p:cNvPr id="118" name="Shape 118"/>
          <p:cNvPicPr preferRelativeResize="0"/>
          <p:nvPr/>
        </p:nvPicPr>
        <p:blipFill>
          <a:blip r:embed="rId3">
            <a:alphaModFix/>
          </a:blip>
          <a:stretch>
            <a:fillRect/>
          </a:stretch>
        </p:blipFill>
        <p:spPr>
          <a:xfrm>
            <a:off x="7578950" y="367975"/>
            <a:ext cx="1177149" cy="11771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Privacy: Data Mining</a:t>
            </a:r>
          </a:p>
        </p:txBody>
      </p:sp>
      <p:sp>
        <p:nvSpPr>
          <p:cNvPr id="124" name="Shape 12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Data within the Data:</a:t>
            </a:r>
          </a:p>
          <a:p>
            <a:pPr marL="457200" lvl="0" indent="-228600" rtl="0">
              <a:spcBef>
                <a:spcPts val="0"/>
              </a:spcBef>
            </a:pPr>
            <a:r>
              <a:rPr lang="en"/>
              <a:t>Physical</a:t>
            </a:r>
          </a:p>
          <a:p>
            <a:pPr marL="914400" lvl="1" indent="-228600" rtl="0">
              <a:spcBef>
                <a:spcPts val="0"/>
              </a:spcBef>
            </a:pPr>
            <a:r>
              <a:rPr lang="en"/>
              <a:t>Height, weight, age, body type, arm span, caloric intake, chronic illnesses, handicaps, bone structure, athleticism, pain tolerance, eyesight, strength, clothing sizes, sports aptitudes, color-blindness, genetics, etc.</a:t>
            </a:r>
          </a:p>
          <a:p>
            <a:pPr marL="457200" lvl="0" indent="-228600" rtl="0">
              <a:spcBef>
                <a:spcPts val="0"/>
              </a:spcBef>
            </a:pPr>
            <a:r>
              <a:rPr lang="en"/>
              <a:t>Mental</a:t>
            </a:r>
          </a:p>
          <a:p>
            <a:pPr marL="914400" lvl="1" indent="-228600" rtl="0">
              <a:spcBef>
                <a:spcPts val="0"/>
              </a:spcBef>
            </a:pPr>
            <a:r>
              <a:rPr lang="en"/>
              <a:t>Stress tolerance, personality type, reaction time, behaviour when lying, happiness, anger, mental conditions, intelligence, political stance, will power, lifestyle etc.</a:t>
            </a:r>
          </a:p>
        </p:txBody>
      </p:sp>
      <p:sp>
        <p:nvSpPr>
          <p:cNvPr id="125" name="Shape 125"/>
          <p:cNvSpPr txBox="1"/>
          <p:nvPr/>
        </p:nvSpPr>
        <p:spPr>
          <a:xfrm>
            <a:off x="5209500" y="4806075"/>
            <a:ext cx="3934500" cy="459000"/>
          </a:xfrm>
          <a:prstGeom prst="rect">
            <a:avLst/>
          </a:prstGeom>
          <a:noFill/>
          <a:ln>
            <a:noFill/>
          </a:ln>
        </p:spPr>
        <p:txBody>
          <a:bodyPr lIns="91425" tIns="91425" rIns="91425" bIns="91425" anchor="t" anchorCtr="0">
            <a:noAutofit/>
          </a:bodyPr>
          <a:lstStyle/>
          <a:p>
            <a:pPr lvl="0" rtl="0">
              <a:spcBef>
                <a:spcPts val="0"/>
              </a:spcBef>
              <a:buNone/>
            </a:pPr>
            <a:r>
              <a:rPr lang="en" sz="900">
                <a:solidFill>
                  <a:srgbClr val="FFFFFF"/>
                </a:solidFill>
              </a:rPr>
              <a:t>[1] [8]</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2298</Words>
  <Application>Microsoft Macintosh PowerPoint</Application>
  <PresentationFormat>On-screen Show (16:9)</PresentationFormat>
  <Paragraphs>261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Roboto Slab</vt:lpstr>
      <vt:lpstr>Roboto</vt:lpstr>
      <vt:lpstr>marina</vt:lpstr>
      <vt:lpstr>Virtual Reality</vt:lpstr>
      <vt:lpstr>Outline</vt:lpstr>
      <vt:lpstr>Definition of VR</vt:lpstr>
      <vt:lpstr>History of VR</vt:lpstr>
      <vt:lpstr>Current State of VR</vt:lpstr>
      <vt:lpstr>Current State of VR</vt:lpstr>
      <vt:lpstr>Predicted Future VR Timeline</vt:lpstr>
      <vt:lpstr>Privacy: Data Collection</vt:lpstr>
      <vt:lpstr>Privacy: Data Mining</vt:lpstr>
      <vt:lpstr>Crime</vt:lpstr>
      <vt:lpstr>“Personal Bubble” Solution</vt:lpstr>
      <vt:lpstr>VR Sickness</vt:lpstr>
      <vt:lpstr>Virtual Reality in the workplace</vt:lpstr>
      <vt:lpstr>VR in Media</vt:lpstr>
      <vt:lpstr>Conclusion</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cp:lastModifiedBy>Keith A. Pray</cp:lastModifiedBy>
  <cp:revision>1</cp:revision>
  <dcterms:modified xsi:type="dcterms:W3CDTF">2016-10-15T03:18:40Z</dcterms:modified>
</cp:coreProperties>
</file>