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28"/>
  </p:notesMasterIdLst>
  <p:handoutMasterIdLst>
    <p:handoutMasterId r:id="rId29"/>
  </p:handoutMasterIdLst>
  <p:sldIdLst>
    <p:sldId id="256" r:id="rId2"/>
    <p:sldId id="345" r:id="rId3"/>
    <p:sldId id="462" r:id="rId4"/>
    <p:sldId id="457" r:id="rId5"/>
    <p:sldId id="531" r:id="rId6"/>
    <p:sldId id="530" r:id="rId7"/>
    <p:sldId id="532" r:id="rId8"/>
    <p:sldId id="544" r:id="rId9"/>
    <p:sldId id="545" r:id="rId10"/>
    <p:sldId id="546" r:id="rId11"/>
    <p:sldId id="547" r:id="rId12"/>
    <p:sldId id="538" r:id="rId13"/>
    <p:sldId id="539" r:id="rId14"/>
    <p:sldId id="540" r:id="rId15"/>
    <p:sldId id="541" r:id="rId16"/>
    <p:sldId id="542" r:id="rId17"/>
    <p:sldId id="543" r:id="rId18"/>
    <p:sldId id="329" r:id="rId19"/>
    <p:sldId id="458" r:id="rId20"/>
    <p:sldId id="464" r:id="rId21"/>
    <p:sldId id="480" r:id="rId22"/>
    <p:sldId id="390" r:id="rId23"/>
    <p:sldId id="389" r:id="rId24"/>
    <p:sldId id="394" r:id="rId25"/>
    <p:sldId id="395" r:id="rId26"/>
    <p:sldId id="396" r:id="rId27"/>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90" autoAdjust="0"/>
  </p:normalViewPr>
  <p:slideViewPr>
    <p:cSldViewPr>
      <p:cViewPr varScale="1">
        <p:scale>
          <a:sx n="85" d="100"/>
          <a:sy n="85" d="100"/>
        </p:scale>
        <p:origin x="-182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8A6B7D19-3D52-B440-887D-A96BB3E17859}" type="datetime1">
              <a:rPr lang="en-US"/>
              <a:pPr/>
              <a:t>3/31/14</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EED59815-327F-2448-B02A-6B6133750F1B}" type="slidenum">
              <a:rPr lang="en-US"/>
              <a:pPr/>
              <a:t>‹#›</a:t>
            </a:fld>
            <a:endParaRPr lang="en-US"/>
          </a:p>
        </p:txBody>
      </p:sp>
    </p:spTree>
    <p:extLst>
      <p:ext uri="{BB962C8B-B14F-4D97-AF65-F5344CB8AC3E}">
        <p14:creationId xmlns:p14="http://schemas.microsoft.com/office/powerpoint/2010/main" val="1241580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BBCA8B03-0F9E-6843-8873-A8DAC9B368CA}" type="datetime1">
              <a:rPr lang="en-US"/>
              <a:pPr/>
              <a:t>3/31/14</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4FC883A1-F8A5-EA4E-8D73-931514293BE7}" type="slidenum">
              <a:rPr lang="en-US"/>
              <a:pPr/>
              <a:t>‹#›</a:t>
            </a:fld>
            <a:endParaRPr lang="en-US"/>
          </a:p>
        </p:txBody>
      </p:sp>
    </p:spTree>
    <p:extLst>
      <p:ext uri="{BB962C8B-B14F-4D97-AF65-F5344CB8AC3E}">
        <p14:creationId xmlns:p14="http://schemas.microsoft.com/office/powerpoint/2010/main" val="142283149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85" charset="-128"/>
        <a:cs typeface="ＭＳ Ｐゴシック" pitchFamily="85"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25499DF9-FCE1-7D4E-9860-8600ADE1F366}" type="datetime1">
              <a:rPr lang="en-US"/>
              <a:pPr/>
              <a:t>3/31/14</a:t>
            </a:fld>
            <a:endParaRPr lang="en-US"/>
          </a:p>
        </p:txBody>
      </p:sp>
      <p:sp>
        <p:nvSpPr>
          <p:cNvPr id="16387" name="Rectangle 7"/>
          <p:cNvSpPr>
            <a:spLocks noGrp="1" noChangeArrowheads="1"/>
          </p:cNvSpPr>
          <p:nvPr>
            <p:ph type="sldNum" sz="quarter" idx="5"/>
          </p:nvPr>
        </p:nvSpPr>
        <p:spPr>
          <a:noFill/>
        </p:spPr>
        <p:txBody>
          <a:bodyPr/>
          <a:lstStyle/>
          <a:p>
            <a:fld id="{AA248DD0-F14A-7D4C-A08D-E503F5403B0B}"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Here’s the title slide. Excited already, aren’t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itchFamily="76" charset="0"/>
                <a:ea typeface="ＭＳ Ｐゴシック" pitchFamily="85" charset="-128"/>
                <a:cs typeface="ＭＳ Ｐゴシック" pitchFamily="85" charset="-128"/>
              </a:rPr>
              <a:t>I urge you to consider ramifications of new technologies instead of just accepting them because they’re “cool” or because technology</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is always good</a:t>
            </a: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Growing disturbing trend in Silicon Valley of creating rampant new technology because it’s cool or makes money, etc.</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E.g. sexting apps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Virtual reality is a ball that won’t stop rolling</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We need to control its fall before it makes us into something we aren’t</a:t>
            </a:r>
          </a:p>
        </p:txBody>
      </p:sp>
      <p:sp>
        <p:nvSpPr>
          <p:cNvPr id="4" name="Date Placeholder 3"/>
          <p:cNvSpPr>
            <a:spLocks noGrp="1"/>
          </p:cNvSpPr>
          <p:nvPr>
            <p:ph type="dt" idx="10"/>
          </p:nvPr>
        </p:nvSpPr>
        <p:spPr/>
        <p:txBody>
          <a:bodyPr/>
          <a:lstStyle/>
          <a:p>
            <a:fld id="{BBCA8B03-0F9E-6843-8873-A8DAC9B368CA}" type="datetime1">
              <a:rPr lang="en-US" smtClean="0"/>
              <a:pPr/>
              <a:t>4/1/14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10</a:t>
            </a:fld>
            <a:endParaRPr lang="en-US"/>
          </a:p>
        </p:txBody>
      </p:sp>
    </p:spTree>
    <p:extLst>
      <p:ext uri="{BB962C8B-B14F-4D97-AF65-F5344CB8AC3E}">
        <p14:creationId xmlns:p14="http://schemas.microsoft.com/office/powerpoint/2010/main" val="401577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Doman</a:t>
            </a:r>
            <a:r>
              <a:rPr lang="en-US" baseline="0" dirty="0" smtClean="0"/>
              <a:t> Name System, or DNS, is one of the most important services on the internet.</a:t>
            </a:r>
          </a:p>
          <a:p>
            <a:r>
              <a:rPr lang="en-US" baseline="0" dirty="0" smtClean="0"/>
              <a:t>It is responsible for translating human readable domain names, into IP addresses which the underlying network uses to transfer data from one host to another.</a:t>
            </a:r>
          </a:p>
          <a:p>
            <a:r>
              <a:rPr lang="en-US" baseline="0" dirty="0" smtClean="0"/>
              <a:t>Before a web browser can connect to a website (</a:t>
            </a:r>
            <a:r>
              <a:rPr lang="en-US" baseline="0" err="1" smtClean="0"/>
              <a:t>ie</a:t>
            </a:r>
            <a:r>
              <a:rPr lang="en-US" baseline="0" smtClean="0"/>
              <a:t> howstucckwo) </a:t>
            </a:r>
            <a:r>
              <a:rPr lang="en-US" baseline="0" dirty="0" smtClean="0"/>
              <a:t>it needs to know the IP address, so it sends a request to its DNS server, which it knows the IP address of.</a:t>
            </a:r>
          </a:p>
          <a:p>
            <a:r>
              <a:rPr lang="en-US" baseline="0" dirty="0" smtClean="0"/>
              <a:t>That server will send back the IP address of the site if it is cached, or ask another DNS server for the IP. This can take a long time, and adds undesirable latency,</a:t>
            </a:r>
          </a:p>
          <a:p>
            <a:r>
              <a:rPr lang="en-US" baseline="0" dirty="0" smtClean="0"/>
              <a:t>Causing DNS servers to cache results, rather than going to the root server each time. </a:t>
            </a:r>
          </a:p>
          <a:p>
            <a:r>
              <a:rPr lang="en-US" baseline="0" dirty="0" smtClean="0"/>
              <a:t>As with a lot of network technology, there is no security built into the DNS protocol. </a:t>
            </a:r>
          </a:p>
          <a:p>
            <a:r>
              <a:rPr lang="en-US" baseline="0" dirty="0" smtClean="0"/>
              <a:t>This means that it is hard for an end host to verify that the information it received from a DNS server, is valid.</a:t>
            </a:r>
          </a:p>
          <a:p>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4/1/14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12</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leads into one of the possible attacks on DNS servers, DNS Cache Poisoning. Cache</a:t>
            </a:r>
            <a:r>
              <a:rPr lang="en-US" baseline="0" dirty="0" smtClean="0"/>
              <a:t> poison takes advantage of the cache used by DNS servers, and aims to inject false records into a DNS server or end hosts’ cache.</a:t>
            </a:r>
          </a:p>
          <a:p>
            <a:r>
              <a:rPr lang="en-US" baseline="0" dirty="0" smtClean="0"/>
              <a:t>These records will usually have high timeout values in order to exist in the cache for a while. As once the record is in the cache the DNS server will not request that record again.</a:t>
            </a:r>
          </a:p>
          <a:p>
            <a:r>
              <a:rPr lang="en-US" baseline="0" dirty="0" smtClean="0"/>
              <a:t>This is commonly accomplished in a few ways, Unrelated / related data attacks, DNS ID attacks, and DNS Server attacks.</a:t>
            </a:r>
          </a:p>
          <a:p>
            <a:r>
              <a:rPr lang="en-US" baseline="0" dirty="0" smtClean="0"/>
              <a:t>A Unrelated Data Attack is by far the easiest way to add a record. To start a hacker asks a DNS server for a nonexistent name mapping in a domain that they control. The DNS server will never be aware of this mapping, so it will</a:t>
            </a:r>
          </a:p>
          <a:p>
            <a:r>
              <a:rPr lang="en-US" baseline="0" dirty="0" smtClean="0"/>
              <a:t>Ask the authoritative DNS server of the address, and the hacker can have his DNS return the mapping for that address and add any records he wishes, which are then added to the victim DNS cache</a:t>
            </a:r>
          </a:p>
          <a:p>
            <a:r>
              <a:rPr lang="en-US" baseline="0" dirty="0" smtClean="0"/>
              <a:t>Related data Attack is very similar to this, however instead of adding additional unrelated records, it adds the record to additional fields in the DNS record, such as MX (Mail Server) CNAME (Canonical name) or NS (Domain’s DNS Server).</a:t>
            </a:r>
          </a:p>
          <a:p>
            <a:r>
              <a:rPr lang="en-US" baseline="0" dirty="0" smtClean="0"/>
              <a:t>However these attacks have both been patched in the majority of DNS servers and aren’t as effective anymore. </a:t>
            </a:r>
            <a:r>
              <a:rPr lang="en-US" baseline="0" dirty="0" err="1" smtClean="0"/>
              <a:t>Unrelatated</a:t>
            </a:r>
            <a:r>
              <a:rPr lang="en-US" baseline="0" dirty="0" smtClean="0"/>
              <a:t> Data exploit  was fixed with BIND 8.1 in around 2001, and related data was fixed in Bind 9.5 around 2008.</a:t>
            </a:r>
          </a:p>
        </p:txBody>
      </p:sp>
      <p:sp>
        <p:nvSpPr>
          <p:cNvPr id="4" name="Date Placeholder 3"/>
          <p:cNvSpPr>
            <a:spLocks noGrp="1"/>
          </p:cNvSpPr>
          <p:nvPr>
            <p:ph type="dt" idx="10"/>
          </p:nvPr>
        </p:nvSpPr>
        <p:spPr/>
        <p:txBody>
          <a:bodyPr/>
          <a:lstStyle/>
          <a:p>
            <a:fld id="{5B1D91B5-0560-D74B-B065-4EF9F19733B0}" type="datetime1">
              <a:rPr lang="en-US" smtClean="0"/>
              <a:pPr/>
              <a:t>4/1/14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13</a:t>
            </a:fld>
            <a:endParaRPr lang="en-US"/>
          </a:p>
        </p:txBody>
      </p:sp>
    </p:spTree>
    <p:extLst>
      <p:ext uri="{BB962C8B-B14F-4D97-AF65-F5344CB8AC3E}">
        <p14:creationId xmlns:p14="http://schemas.microsoft.com/office/powerpoint/2010/main" val="15475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other two attacks, DNS ID, and server attacks, still work. </a:t>
            </a:r>
          </a:p>
          <a:p>
            <a:r>
              <a:rPr lang="en-US" baseline="0" dirty="0" smtClean="0"/>
              <a:t>A DNS ID attack is performed by spoofing the ID that the DNS protocol uses to verify the request. When a client sends a request to a DNS server, it will include an ID, which the server will respond with the same ID,</a:t>
            </a:r>
          </a:p>
          <a:p>
            <a:r>
              <a:rPr lang="en-US" baseline="0" dirty="0" smtClean="0"/>
              <a:t>If the IDs do not match the client will disregard the message. If you are not on the same LAN as the victim this is a complicated procedure. A hacker can brute force the ID, which will tell him what the ID was, but this method is very slow, and the</a:t>
            </a:r>
          </a:p>
          <a:p>
            <a:r>
              <a:rPr lang="en-US" baseline="0" dirty="0" smtClean="0"/>
              <a:t>Client is likely to get the correct response from the server, before the hacker gets the correct ID. It is possible for the hacker to flood the server to slow it down and delay the response, but it is not that much more effective.</a:t>
            </a:r>
          </a:p>
          <a:p>
            <a:r>
              <a:rPr lang="en-US" baseline="0" dirty="0" smtClean="0"/>
              <a:t>The hacker can also take advantage of how the victim server generates ID’s as some servers simply increase the ID, meaning all the hacker has to do is make a valid request, and then inject his record with a response in the range of that ID.</a:t>
            </a:r>
          </a:p>
          <a:p>
            <a:r>
              <a:rPr lang="en-US" baseline="0" dirty="0" smtClean="0"/>
              <a:t>There is one other way that can be used for cache poisoning, and this is Server Attacks, however these attacks are based on vulnerabilities in the server implementation themselves and differ depending on the software used.</a:t>
            </a:r>
          </a:p>
          <a:p>
            <a:r>
              <a:rPr lang="en-US" baseline="0" dirty="0" smtClean="0"/>
              <a:t>They are also frequently patched and new ones are discovered.</a:t>
            </a:r>
          </a:p>
          <a:p>
            <a:endParaRPr lang="en-US" baseline="0" dirty="0" smtClean="0"/>
          </a:p>
          <a:p>
            <a:endParaRPr lang="en-US" baseline="0" dirty="0" smtClean="0"/>
          </a:p>
          <a:p>
            <a:endParaRPr lang="en-US" baseline="0" dirty="0" smtClean="0"/>
          </a:p>
        </p:txBody>
      </p:sp>
      <p:sp>
        <p:nvSpPr>
          <p:cNvPr id="4" name="Date Placeholder 3"/>
          <p:cNvSpPr>
            <a:spLocks noGrp="1"/>
          </p:cNvSpPr>
          <p:nvPr>
            <p:ph type="dt" idx="10"/>
          </p:nvPr>
        </p:nvSpPr>
        <p:spPr/>
        <p:txBody>
          <a:bodyPr/>
          <a:lstStyle/>
          <a:p>
            <a:fld id="{5B1D91B5-0560-D74B-B065-4EF9F19733B0}" type="datetime1">
              <a:rPr lang="en-US" smtClean="0"/>
              <a:pPr/>
              <a:t>4/1/14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14</a:t>
            </a:fld>
            <a:endParaRPr lang="en-US"/>
          </a:p>
        </p:txBody>
      </p:sp>
    </p:spTree>
    <p:extLst>
      <p:ext uri="{BB962C8B-B14F-4D97-AF65-F5344CB8AC3E}">
        <p14:creationId xmlns:p14="http://schemas.microsoft.com/office/powerpoint/2010/main" val="2080018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a:t>
            </a:r>
            <a:r>
              <a:rPr lang="en-US" baseline="0" dirty="0" smtClean="0"/>
              <a:t> this Cache Poisoning actually be used for? The majority of uses are malicious and range from either installing malware on a users computer to blocking access to websites.</a:t>
            </a:r>
          </a:p>
          <a:p>
            <a:r>
              <a:rPr lang="en-US" baseline="0" dirty="0" smtClean="0"/>
              <a:t>Using cache poisoning a hacker can redirect traffic from certain web sites (</a:t>
            </a:r>
            <a:r>
              <a:rPr lang="en-US" baseline="0" dirty="0" err="1" smtClean="0"/>
              <a:t>ie</a:t>
            </a:r>
            <a:r>
              <a:rPr lang="en-US" baseline="0" dirty="0" smtClean="0"/>
              <a:t>. Google.com) to their own website, or any other website. The redirected website can contain malware or other harmful programs.</a:t>
            </a:r>
          </a:p>
          <a:p>
            <a:r>
              <a:rPr lang="en-US" baseline="0" dirty="0" smtClean="0"/>
              <a:t>An example if this is in 2002, OS X software updates were performed over HTTP with no authorization, allowing an attacker to easily redirect update requests to their servers using cache poisoning.</a:t>
            </a:r>
          </a:p>
          <a:p>
            <a:r>
              <a:rPr lang="en-US" baseline="0" dirty="0" smtClean="0"/>
              <a:t>It can also redirect to phishing websites, </a:t>
            </a:r>
            <a:r>
              <a:rPr lang="en-US" baseline="0" dirty="0" err="1" smtClean="0"/>
              <a:t>ie</a:t>
            </a:r>
            <a:r>
              <a:rPr lang="en-US" baseline="0" dirty="0" smtClean="0"/>
              <a:t> facebook.com can redirect to a website that mirrors facebook.com, and the </a:t>
            </a:r>
            <a:r>
              <a:rPr lang="en-US" baseline="0" dirty="0" err="1" smtClean="0"/>
              <a:t>url</a:t>
            </a:r>
            <a:r>
              <a:rPr lang="en-US" baseline="0" dirty="0" smtClean="0"/>
              <a:t> would stay exactly the same, but it would be a different webserver, allowing a hacker to gain accounts and passwords.</a:t>
            </a:r>
          </a:p>
          <a:p>
            <a:r>
              <a:rPr lang="en-US" baseline="0" dirty="0" smtClean="0"/>
              <a:t>It can also be used for blocking access to certain websites, earlier this year in China a cache poisoning affected 2/3rds of their DNS infrastructure, and affected all of their top level domains. This left many Chinese internet users unable to visit websites</a:t>
            </a:r>
          </a:p>
          <a:p>
            <a:r>
              <a:rPr lang="en-US" baseline="0" dirty="0" smtClean="0"/>
              <a:t>For around 12 hours.</a:t>
            </a:r>
          </a:p>
          <a:p>
            <a:r>
              <a:rPr lang="en-US" baseline="0" dirty="0" smtClean="0"/>
              <a:t>Similar to this incident is the blocking of Twitter and </a:t>
            </a:r>
            <a:r>
              <a:rPr lang="en-US" baseline="0" dirty="0" err="1" smtClean="0"/>
              <a:t>Youtube</a:t>
            </a:r>
            <a:r>
              <a:rPr lang="en-US" baseline="0" dirty="0" smtClean="0"/>
              <a:t> in Turkey recently Turkey’s DNS servers wouldn’t resolve twitter.com or youtube.com and all</a:t>
            </a:r>
          </a:p>
          <a:p>
            <a:r>
              <a:rPr lang="en-US" baseline="0" dirty="0" smtClean="0"/>
              <a:t>Requests to other DNS servers, were redirected to their own, spoofing the external DNS servers. While this was a DNS Spoofing attack rather than a cache poisoning, the outcome of the attack is the same.</a:t>
            </a:r>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4/1/14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15</a:t>
            </a:fld>
            <a:endParaRPr lang="en-US"/>
          </a:p>
        </p:txBody>
      </p:sp>
    </p:spTree>
    <p:extLst>
      <p:ext uri="{BB962C8B-B14F-4D97-AF65-F5344CB8AC3E}">
        <p14:creationId xmlns:p14="http://schemas.microsoft.com/office/powerpoint/2010/main" val="1360294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DNS</a:t>
            </a:r>
            <a:r>
              <a:rPr lang="en-US" baseline="0" dirty="0" smtClean="0"/>
              <a:t> Security Extensions, introduced in 2005, adds validity to the existing DNS protocol. It digitally signs each DNS record, this allows any tampering to be detected.</a:t>
            </a:r>
          </a:p>
          <a:p>
            <a:r>
              <a:rPr lang="en-US" baseline="0" dirty="0" smtClean="0"/>
              <a:t>The digital signatures are done in a hierarchical order, each record is signed by the previous node in the tree, this allows the validation of DNS records.</a:t>
            </a:r>
          </a:p>
          <a:p>
            <a:r>
              <a:rPr lang="en-US" baseline="0" dirty="0" smtClean="0"/>
              <a:t>The digital signatures use public key cryptography, and range from an MD5 hash to a SHA-384 hash, the latter be more secure.</a:t>
            </a:r>
          </a:p>
          <a:p>
            <a:r>
              <a:rPr lang="en-US" baseline="0" dirty="0" smtClean="0"/>
              <a:t>DNSSEC is completely backwards compatible, therefore implementing it will not break the internet for older clients that do not support DNSSEC, it can be queried just like a normal DNS server.</a:t>
            </a:r>
          </a:p>
          <a:p>
            <a:r>
              <a:rPr lang="en-US" baseline="0" dirty="0" smtClean="0"/>
              <a:t>As of January of this year more than 50% if TLD’s have deployed DNSSEC.</a:t>
            </a:r>
          </a:p>
          <a:p>
            <a:r>
              <a:rPr lang="en-US" baseline="0" dirty="0" smtClean="0"/>
              <a:t>DNSSEC is not a solution to all of DNS’s vulnerabilities, and makes the DNS amplification attacks worse, as the message sizes of responses is possible to be much larger now with the addition of</a:t>
            </a:r>
          </a:p>
          <a:p>
            <a:r>
              <a:rPr lang="en-US" baseline="0" dirty="0" smtClean="0"/>
              <a:t>Signature keys.</a:t>
            </a:r>
          </a:p>
          <a:p>
            <a:r>
              <a:rPr lang="en-US" baseline="0" dirty="0" smtClean="0"/>
              <a:t>Amplification attack is an attack that takes advantage of the fact that a small DNS request can generate a large DNS response, which can cause an increase in network traffic, and cause the DNS server to slow down</a:t>
            </a:r>
          </a:p>
          <a:p>
            <a:r>
              <a:rPr lang="en-US" baseline="0" dirty="0" smtClean="0"/>
              <a:t>Resulting in service denials.</a:t>
            </a:r>
          </a:p>
        </p:txBody>
      </p:sp>
      <p:sp>
        <p:nvSpPr>
          <p:cNvPr id="4" name="Date Placeholder 3"/>
          <p:cNvSpPr>
            <a:spLocks noGrp="1"/>
          </p:cNvSpPr>
          <p:nvPr>
            <p:ph type="dt" idx="10"/>
          </p:nvPr>
        </p:nvSpPr>
        <p:spPr/>
        <p:txBody>
          <a:bodyPr/>
          <a:lstStyle/>
          <a:p>
            <a:fld id="{5B1D91B5-0560-D74B-B065-4EF9F19733B0}" type="datetime1">
              <a:rPr lang="en-US" smtClean="0"/>
              <a:pPr/>
              <a:t>4/1/14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16</a:t>
            </a:fld>
            <a:endParaRPr lang="en-US"/>
          </a:p>
        </p:txBody>
      </p:sp>
    </p:spTree>
    <p:extLst>
      <p:ext uri="{BB962C8B-B14F-4D97-AF65-F5344CB8AC3E}">
        <p14:creationId xmlns:p14="http://schemas.microsoft.com/office/powerpoint/2010/main" val="89324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2FC8B3AD-DCAF-C84E-A5D7-6E3DDF8C5412}" type="datetime1">
              <a:rPr lang="en-US"/>
              <a:pPr/>
              <a:t>3/31/14</a:t>
            </a:fld>
            <a:endParaRPr lang="en-US"/>
          </a:p>
        </p:txBody>
      </p:sp>
      <p:sp>
        <p:nvSpPr>
          <p:cNvPr id="45059" name="Rectangle 7"/>
          <p:cNvSpPr>
            <a:spLocks noGrp="1" noChangeArrowheads="1"/>
          </p:cNvSpPr>
          <p:nvPr>
            <p:ph type="sldNum" sz="quarter" idx="5"/>
          </p:nvPr>
        </p:nvSpPr>
        <p:spPr>
          <a:noFill/>
        </p:spPr>
        <p:txBody>
          <a:bodyPr/>
          <a:lstStyle/>
          <a:p>
            <a:fld id="{CF84F769-BBFF-854F-A821-F12838B3269F}" type="slidenum">
              <a:rPr lang="en-US"/>
              <a:pPr/>
              <a:t>18</a:t>
            </a:fld>
            <a:endParaRPr lang="en-US"/>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a:t>
            </a:r>
            <a:r>
              <a:rPr lang="en-US" dirty="0" smtClean="0">
                <a:latin typeface="Arial" pitchFamily="-109" charset="0"/>
                <a:ea typeface="ＭＳ Ｐゴシック" pitchFamily="-109" charset="-128"/>
                <a:cs typeface="ＭＳ Ｐゴシック" pitchFamily="-109" charset="-128"/>
              </a:rPr>
              <a:t>case.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Possible Reminders: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r>
              <a:rPr lang="en-US" sz="2800" dirty="0" smtClean="0"/>
              <a:t>Send email to Instructor and TA for fastest response.</a:t>
            </a:r>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r>
              <a:rPr kumimoji="0" lang="en-US" sz="2800" b="0" i="0" u="none" strike="noStrike" kern="0" cap="none" spc="0" normalizeH="0" baseline="0" noProof="0" dirty="0" smtClean="0">
                <a:ln>
                  <a:noFill/>
                </a:ln>
                <a:solidFill>
                  <a:srgbClr val="000000"/>
                </a:solidFill>
                <a:effectLst/>
                <a:uLnTx/>
                <a:uFillTx/>
                <a:latin typeface="Times New Roman"/>
                <a:ea typeface="ＭＳ Ｐゴシック" pitchFamily="85" charset="-128"/>
                <a:cs typeface="ＭＳ Ｐゴシック" pitchFamily="85" charset="-128"/>
              </a:rPr>
              <a:t>This course is about the social implications of computing. All assignments will have this focus.</a:t>
            </a:r>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r>
              <a:rPr kumimoji="0" lang="en-US" sz="2800" b="0" i="0" u="none" strike="noStrike" kern="0" cap="none" spc="0" normalizeH="0" baseline="0" noProof="0" dirty="0" smtClean="0">
                <a:ln>
                  <a:noFill/>
                </a:ln>
                <a:solidFill>
                  <a:srgbClr val="000000"/>
                </a:solidFill>
                <a:effectLst/>
                <a:uLnTx/>
                <a:uFillTx/>
                <a:latin typeface="Times New Roman"/>
                <a:ea typeface="ＭＳ Ｐゴシック" pitchFamily="85" charset="-128"/>
                <a:cs typeface="ＭＳ Ｐゴシック" pitchFamily="85" charset="-128"/>
              </a:rPr>
              <a:t>Follow the paper and presentation guidelines listed on the course web site.</a:t>
            </a:r>
          </a:p>
          <a:p>
            <a:pPr marL="742950" marR="0" lvl="1" indent="-285750" algn="l" defTabSz="914400" rtl="0" eaLnBrk="0" fontAlgn="base" latinLnBrk="0" hangingPunct="0">
              <a:lnSpc>
                <a:spcPct val="100000"/>
              </a:lnSpc>
              <a:spcBef>
                <a:spcPct val="20000"/>
              </a:spcBef>
              <a:spcAft>
                <a:spcPct val="0"/>
              </a:spcAft>
              <a:buClr>
                <a:srgbClr val="9999CC"/>
              </a:buClr>
              <a:buSzPct val="80000"/>
              <a:buFont typeface="Wingdings" pitchFamily="-109" charset="2"/>
              <a:buChar char="¨"/>
              <a:tabLst/>
              <a:defRPr/>
            </a:pPr>
            <a:r>
              <a:rPr kumimoji="0" lang="en-US" sz="1800" b="0" i="0" u="none" strike="noStrike" kern="0" cap="none" spc="0" normalizeH="0" baseline="0" noProof="0" dirty="0" smtClean="0">
                <a:ln>
                  <a:noFill/>
                </a:ln>
                <a:solidFill>
                  <a:srgbClr val="000000"/>
                </a:solidFill>
                <a:effectLst/>
                <a:uLnTx/>
                <a:uFillTx/>
                <a:latin typeface="Arial Black"/>
                <a:ea typeface="ＭＳ Ｐゴシック" pitchFamily="76" charset="-128"/>
              </a:rPr>
              <a:t>Put your name on every slide or points will be deducted</a:t>
            </a:r>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r>
              <a:rPr kumimoji="0" lang="en-US" sz="2800" b="0" i="0" u="none" strike="noStrike" kern="0" cap="none" spc="0" normalizeH="0" baseline="0" noProof="0" dirty="0" smtClean="0">
                <a:ln>
                  <a:noFill/>
                </a:ln>
                <a:solidFill>
                  <a:srgbClr val="000000"/>
                </a:solidFill>
                <a:effectLst/>
                <a:uLnTx/>
                <a:uFillTx/>
                <a:latin typeface="Times New Roman"/>
                <a:ea typeface="ＭＳ Ｐゴシック" pitchFamily="85" charset="-128"/>
                <a:cs typeface="ＭＳ Ｐゴシック" pitchFamily="85" charset="-128"/>
              </a:rPr>
              <a:t>Presentation slides are due no later than 3 PM the day before you present.</a:t>
            </a:r>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endParaRPr kumimoji="0" lang="en-US" sz="2800" b="0" i="0" u="none" strike="noStrike" kern="0" cap="none" spc="0" normalizeH="0" baseline="0" noProof="0" dirty="0" smtClean="0">
              <a:ln>
                <a:noFill/>
              </a:ln>
              <a:solidFill>
                <a:srgbClr val="000000"/>
              </a:solidFill>
              <a:effectLst/>
              <a:uLnTx/>
              <a:uFillTx/>
              <a:latin typeface="Times New Roman"/>
              <a:ea typeface="ＭＳ Ｐゴシック" pitchFamily="85" charset="-128"/>
              <a:cs typeface="ＭＳ Ｐゴシック" pitchFamily="85" charset="-128"/>
            </a:endParaRPr>
          </a:p>
          <a:p>
            <a:pPr marL="342900" marR="0" lvl="0" indent="-342900" algn="l" defTabSz="914400" rtl="0" eaLnBrk="0" fontAlgn="base" latinLnBrk="0" hangingPunct="0">
              <a:lnSpc>
                <a:spcPct val="100000"/>
              </a:lnSpc>
              <a:spcBef>
                <a:spcPct val="20000"/>
              </a:spcBef>
              <a:spcAft>
                <a:spcPct val="0"/>
              </a:spcAft>
              <a:buClr>
                <a:srgbClr val="333366"/>
              </a:buClr>
              <a:buSzPct val="75000"/>
              <a:buFont typeface="Wingdings" pitchFamily="-109" charset="2"/>
              <a:buChar char="n"/>
              <a:tabLst/>
              <a:defRPr/>
            </a:pPr>
            <a:r>
              <a:rPr kumimoji="0" lang="en-US" sz="2800" b="0" i="0" u="none" strike="noStrike" kern="0" cap="none" spc="0" normalizeH="0" baseline="0" noProof="0" dirty="0" smtClean="0">
                <a:ln>
                  <a:noFill/>
                </a:ln>
                <a:solidFill>
                  <a:srgbClr val="000000"/>
                </a:solidFill>
                <a:effectLst/>
                <a:uLnTx/>
                <a:uFillTx/>
                <a:latin typeface="Times New Roman"/>
                <a:ea typeface="ＭＳ Ｐゴシック" pitchFamily="85" charset="-128"/>
                <a:cs typeface="ＭＳ Ｐゴシック" pitchFamily="85" charset="-128"/>
              </a:rPr>
              <a:t>Please name presentation files:</a:t>
            </a:r>
          </a:p>
          <a:p>
            <a:pPr marL="742950" marR="0" lvl="1" indent="-285750" algn="l" defTabSz="914400" rtl="0" eaLnBrk="0" fontAlgn="base" latinLnBrk="0" hangingPunct="0">
              <a:lnSpc>
                <a:spcPct val="100000"/>
              </a:lnSpc>
              <a:spcBef>
                <a:spcPct val="20000"/>
              </a:spcBef>
              <a:spcAft>
                <a:spcPct val="0"/>
              </a:spcAft>
              <a:buClr>
                <a:srgbClr val="9999CC"/>
              </a:buClr>
              <a:buSzPct val="80000"/>
              <a:buFont typeface="Wingdings" pitchFamily="-109" charset="2"/>
              <a:buChar char="¨"/>
              <a:tabLst/>
              <a:defRPr/>
            </a:pPr>
            <a:r>
              <a:rPr kumimoji="0" lang="en-US" sz="1800" b="0" i="0" u="none" strike="noStrike" kern="0" cap="none" spc="0" normalizeH="0" baseline="0" noProof="0" dirty="0" smtClean="0">
                <a:ln>
                  <a:noFill/>
                </a:ln>
                <a:solidFill>
                  <a:srgbClr val="000000"/>
                </a:solidFill>
                <a:effectLst/>
                <a:uLnTx/>
                <a:uFillTx/>
                <a:latin typeface="Arial Black"/>
                <a:ea typeface="ＭＳ Ｐゴシック" pitchFamily="76" charset="-128"/>
              </a:rPr>
              <a:t> </a:t>
            </a:r>
            <a:r>
              <a:rPr kumimoji="0" lang="en-US" sz="1800" b="0" i="0" u="none" strike="noStrike" kern="0" cap="none" spc="0" normalizeH="0" baseline="0" noProof="0" dirty="0" err="1" smtClean="0">
                <a:ln>
                  <a:noFill/>
                </a:ln>
                <a:solidFill>
                  <a:srgbClr val="000000"/>
                </a:solidFill>
                <a:effectLst/>
                <a:uLnTx/>
                <a:uFillTx/>
                <a:latin typeface="Arial Black"/>
                <a:ea typeface="ＭＳ Ｐゴシック" pitchFamily="76" charset="-128"/>
              </a:rPr>
              <a:t>FirstnameLastname-Topic.pptx</a:t>
            </a:r>
            <a:endParaRPr kumimoji="0" lang="en-US" sz="1800" b="0" i="0" u="none" strike="noStrike" kern="0" cap="none" spc="0" normalizeH="0" baseline="0" noProof="0" dirty="0" smtClean="0">
              <a:ln>
                <a:noFill/>
              </a:ln>
              <a:solidFill>
                <a:srgbClr val="000000"/>
              </a:solidFill>
              <a:effectLst/>
              <a:uLnTx/>
              <a:uFillTx/>
              <a:latin typeface="Arial Black"/>
              <a:ea typeface="ＭＳ Ｐゴシック" pitchFamily="76" charset="-128"/>
            </a:endParaRPr>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3/31/14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19</a:t>
            </a:fld>
            <a:endParaRPr lang="en-US"/>
          </a:p>
        </p:txBody>
      </p:sp>
    </p:spTree>
    <p:extLst>
      <p:ext uri="{BB962C8B-B14F-4D97-AF65-F5344CB8AC3E}">
        <p14:creationId xmlns:p14="http://schemas.microsoft.com/office/powerpoint/2010/main" val="258314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D944F2FD-194D-E24B-BD77-0A1DCF4E9AE9}" type="datetime1">
              <a:rPr lang="en-US"/>
              <a:pPr/>
              <a:t>3/31/14</a:t>
            </a:fld>
            <a:endParaRPr lang="en-US"/>
          </a:p>
        </p:txBody>
      </p:sp>
      <p:sp>
        <p:nvSpPr>
          <p:cNvPr id="18435" name="Rectangle 7"/>
          <p:cNvSpPr>
            <a:spLocks noGrp="1" noChangeArrowheads="1"/>
          </p:cNvSpPr>
          <p:nvPr>
            <p:ph type="sldNum" sz="quarter" idx="5"/>
          </p:nvPr>
        </p:nvSpPr>
        <p:spPr>
          <a:noFill/>
        </p:spPr>
        <p:txBody>
          <a:bodyPr/>
          <a:lstStyle/>
          <a:p>
            <a:fld id="{F17B457B-E0CF-2046-AACC-112808076782}"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Date Placeholder 3"/>
          <p:cNvSpPr>
            <a:spLocks noGrp="1"/>
          </p:cNvSpPr>
          <p:nvPr>
            <p:ph type="dt" idx="10"/>
          </p:nvPr>
        </p:nvSpPr>
        <p:spPr/>
        <p:txBody>
          <a:bodyPr/>
          <a:lstStyle/>
          <a:p>
            <a:fld id="{5B1D91B5-0560-D74B-B065-4EF9F19733B0}" type="datetime1">
              <a:rPr lang="en-US" smtClean="0"/>
              <a:pPr/>
              <a:t>3/31/14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20</a:t>
            </a:fld>
            <a:endParaRPr lang="en-US"/>
          </a:p>
        </p:txBody>
      </p:sp>
    </p:spTree>
    <p:extLst>
      <p:ext uri="{BB962C8B-B14F-4D97-AF65-F5344CB8AC3E}">
        <p14:creationId xmlns:p14="http://schemas.microsoft.com/office/powerpoint/2010/main" val="3559582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Date Placeholder 3"/>
          <p:cNvSpPr>
            <a:spLocks noGrp="1"/>
          </p:cNvSpPr>
          <p:nvPr>
            <p:ph type="dt" idx="10"/>
          </p:nvPr>
        </p:nvSpPr>
        <p:spPr/>
        <p:txBody>
          <a:bodyPr/>
          <a:lstStyle/>
          <a:p>
            <a:fld id="{5B1D91B5-0560-D74B-B065-4EF9F19733B0}" type="datetime1">
              <a:rPr lang="en-US" smtClean="0"/>
              <a:pPr/>
              <a:t>3/31/14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21</a:t>
            </a:fld>
            <a:endParaRPr lang="en-US"/>
          </a:p>
        </p:txBody>
      </p:sp>
    </p:spTree>
    <p:extLst>
      <p:ext uri="{BB962C8B-B14F-4D97-AF65-F5344CB8AC3E}">
        <p14:creationId xmlns:p14="http://schemas.microsoft.com/office/powerpoint/2010/main" val="355958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smtClean="0">
                <a:latin typeface="Arial" pitchFamily="-109" charset="0"/>
                <a:ea typeface="ＭＳ Ｐゴシック" pitchFamily="-109" charset="-128"/>
                <a:cs typeface="ＭＳ Ｐゴシック" pitchFamily="-109" charset="-128"/>
              </a:rPr>
              <a:t>Censorship (religious, governmental, private). Adult authentication. Global dissemination. Freedom of Speech not an absolute right.</a:t>
            </a:r>
          </a:p>
        </p:txBody>
      </p:sp>
      <p:sp>
        <p:nvSpPr>
          <p:cNvPr id="38916" name="Date Placeholder 3"/>
          <p:cNvSpPr>
            <a:spLocks noGrp="1"/>
          </p:cNvSpPr>
          <p:nvPr>
            <p:ph type="dt" sz="quarter" idx="1"/>
          </p:nvPr>
        </p:nvSpPr>
        <p:spPr>
          <a:noFill/>
        </p:spPr>
        <p:txBody>
          <a:bodyPr/>
          <a:lstStyle/>
          <a:p>
            <a:fld id="{4FA88519-6214-1344-80BF-9F2EF443078D}" type="datetime1">
              <a:rPr lang="en-US" smtClean="0"/>
              <a:pPr/>
              <a:t>3/31/14</a:t>
            </a:fld>
            <a:endParaRPr lang="en-US" smtClean="0"/>
          </a:p>
        </p:txBody>
      </p:sp>
      <p:sp>
        <p:nvSpPr>
          <p:cNvPr id="38917" name="Slide Number Placeholder 4"/>
          <p:cNvSpPr>
            <a:spLocks noGrp="1"/>
          </p:cNvSpPr>
          <p:nvPr>
            <p:ph type="sldNum" sz="quarter" idx="5"/>
          </p:nvPr>
        </p:nvSpPr>
        <p:spPr>
          <a:noFill/>
        </p:spPr>
        <p:txBody>
          <a:bodyPr/>
          <a:lstStyle/>
          <a:p>
            <a:fld id="{DD388BFA-B601-E245-91AD-F840306AB0FF}"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fld id="{0D216B81-6282-3F44-9DC4-CFC62CDF419F}" type="datetime1">
              <a:rPr lang="en-US"/>
              <a:pPr/>
              <a:t>3/31/14</a:t>
            </a:fld>
            <a:endParaRPr lang="en-US"/>
          </a:p>
        </p:txBody>
      </p:sp>
      <p:sp>
        <p:nvSpPr>
          <p:cNvPr id="47107" name="Rectangle 7"/>
          <p:cNvSpPr>
            <a:spLocks noGrp="1" noChangeArrowheads="1"/>
          </p:cNvSpPr>
          <p:nvPr>
            <p:ph type="sldNum" sz="quarter" idx="5"/>
          </p:nvPr>
        </p:nvSpPr>
        <p:spPr>
          <a:noFill/>
        </p:spPr>
        <p:txBody>
          <a:bodyPr/>
          <a:lstStyle/>
          <a:p>
            <a:fld id="{0D0F863F-559D-8243-8865-4287512030AA}" type="slidenum">
              <a:rPr lang="en-US"/>
              <a:pPr/>
              <a:t>23</a:t>
            </a:fld>
            <a:endParaRPr lang="en-US"/>
          </a:p>
        </p:txBody>
      </p:sp>
      <p:sp>
        <p:nvSpPr>
          <p:cNvPr id="47108" name="Rectangle 2"/>
          <p:cNvSpPr>
            <a:spLocks noGrp="1" noRot="1" noChangeAspect="1" noChangeArrowheads="1"/>
          </p:cNvSpPr>
          <p:nvPr>
            <p:ph type="sldImg"/>
          </p:nvPr>
        </p:nvSpPr>
        <p:spPr>
          <a:solidFill>
            <a:srgbClr val="FFFFFF"/>
          </a:solidFill>
          <a:ln/>
        </p:spPr>
      </p:sp>
      <p:sp>
        <p:nvSpPr>
          <p:cNvPr id="47109"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Arial" pitchFamily="-109" charset="0"/>
                <a:ea typeface="ＭＳ Ｐゴシック" pitchFamily="-109" charset="-128"/>
                <a:cs typeface="ＭＳ Ｐゴシック" pitchFamily="-109" charset="-128"/>
              </a:rPr>
              <a:t> Negative, positive or liberty, claim-right</a:t>
            </a:r>
          </a:p>
          <a:p>
            <a:r>
              <a:rPr lang="en-US" smtClean="0">
                <a:latin typeface="Arial" pitchFamily="-109" charset="0"/>
                <a:ea typeface="ＭＳ Ｐゴシック" pitchFamily="-109" charset="-128"/>
                <a:cs typeface="ＭＳ Ｐゴシック" pitchFamily="-109" charset="-128"/>
              </a:rPr>
              <a:t>“Shouting ‘Fire!’ in a crowded theater.”, Copyright law., False advertising., Libel &amp; slander., Telemarketers., Spam. “Clear and present  danger”, Commercial speech., Untrue &amp; damaging. Child pornography., depends on community standards</a:t>
            </a:r>
          </a:p>
          <a:p>
            <a:r>
              <a:rPr lang="en-US" smtClean="0">
                <a:latin typeface="Arial" pitchFamily="-109" charset="0"/>
                <a:ea typeface="ＭＳ Ｐゴシック" pitchFamily="-109" charset="-128"/>
                <a:cs typeface="ＭＳ Ｐゴシック" pitchFamily="-109" charset="-128"/>
              </a:rPr>
              <a:t>Legal prosecution, Sexual harassment in the workplace, Books in libraries, Textbooks / school reading, Restrictions on school speech / writing.</a:t>
            </a:r>
          </a:p>
          <a:p>
            <a:r>
              <a:rPr lang="en-US" smtClean="0">
                <a:latin typeface="Arial" pitchFamily="-109" charset="0"/>
                <a:ea typeface="ＭＳ Ｐゴシック" pitchFamily="-109" charset="-128"/>
                <a:cs typeface="ＭＳ Ｐゴシック" pitchFamily="-109" charset="-128"/>
              </a:rPr>
              <a:t>What standards should apply? What locality has jurisdiction? How to enforce?</a:t>
            </a:r>
          </a:p>
          <a:p>
            <a:endParaRPr lang="en-US"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1D6C5008-2E4D-9042-8233-30804612B014}" type="datetime1">
              <a:rPr lang="en-US"/>
              <a:pPr/>
              <a:t>3/31/14</a:t>
            </a:fld>
            <a:endParaRPr lang="en-US"/>
          </a:p>
        </p:txBody>
      </p:sp>
      <p:sp>
        <p:nvSpPr>
          <p:cNvPr id="49155" name="Rectangle 7"/>
          <p:cNvSpPr>
            <a:spLocks noGrp="1" noChangeArrowheads="1"/>
          </p:cNvSpPr>
          <p:nvPr>
            <p:ph type="sldNum" sz="quarter" idx="5"/>
          </p:nvPr>
        </p:nvSpPr>
        <p:spPr>
          <a:noFill/>
        </p:spPr>
        <p:txBody>
          <a:bodyPr/>
          <a:lstStyle/>
          <a:p>
            <a:fld id="{6B65AAAD-1528-C342-AC58-92E8A032A29C}" type="slidenum">
              <a:rPr lang="en-US"/>
              <a:pPr/>
              <a:t>24</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r>
              <a:rPr lang="en-US">
                <a:latin typeface="Arial" pitchFamily="-109" charset="0"/>
                <a:ea typeface="ＭＳ Ｐゴシック" pitchFamily="-109" charset="-128"/>
                <a:cs typeface="ＭＳ Ｐゴシック" pitchFamily="-109" charset="-128"/>
              </a:rPr>
              <a:t>From Professor Ciaraldi.</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8DBA6DA5-4BE6-064B-A8A0-F365DA57057A}" type="datetime1">
              <a:rPr lang="en-US"/>
              <a:pPr/>
              <a:t>3/31/14</a:t>
            </a:fld>
            <a:endParaRPr lang="en-US"/>
          </a:p>
        </p:txBody>
      </p:sp>
      <p:sp>
        <p:nvSpPr>
          <p:cNvPr id="51203" name="Rectangle 7"/>
          <p:cNvSpPr>
            <a:spLocks noGrp="1" noChangeArrowheads="1"/>
          </p:cNvSpPr>
          <p:nvPr>
            <p:ph type="sldNum" sz="quarter" idx="5"/>
          </p:nvPr>
        </p:nvSpPr>
        <p:spPr>
          <a:noFill/>
        </p:spPr>
        <p:txBody>
          <a:bodyPr/>
          <a:lstStyle/>
          <a:p>
            <a:fld id="{FB556D0B-3FDE-9B46-B64F-853425D9BD4E}" type="slidenum">
              <a:rPr lang="en-US"/>
              <a:pPr/>
              <a:t>25</a:t>
            </a:fld>
            <a:endParaRPr lang="en-US"/>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r>
              <a:rPr lang="en-US">
                <a:latin typeface="Arial" pitchFamily="-109" charset="0"/>
                <a:ea typeface="ＭＳ Ｐゴシック" pitchFamily="-109" charset="-128"/>
                <a:cs typeface="ＭＳ Ｐゴシック" pitchFamily="-109" charset="-128"/>
              </a:rPr>
              <a:t>From Professor Ciaraldi.</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fld id="{4E642111-FF88-F647-9550-D201E7B1BB98}" type="datetime1">
              <a:rPr lang="en-US"/>
              <a:pPr/>
              <a:t>3/31/14</a:t>
            </a:fld>
            <a:endParaRPr lang="en-US"/>
          </a:p>
        </p:txBody>
      </p:sp>
      <p:sp>
        <p:nvSpPr>
          <p:cNvPr id="53251" name="Rectangle 7"/>
          <p:cNvSpPr>
            <a:spLocks noGrp="1" noChangeArrowheads="1"/>
          </p:cNvSpPr>
          <p:nvPr>
            <p:ph type="sldNum" sz="quarter" idx="5"/>
          </p:nvPr>
        </p:nvSpPr>
        <p:spPr>
          <a:noFill/>
        </p:spPr>
        <p:txBody>
          <a:bodyPr/>
          <a:lstStyle/>
          <a:p>
            <a:fld id="{F11BCA69-BABF-4049-8AD0-912A205DC164}" type="slidenum">
              <a:rPr lang="en-US"/>
              <a:pPr/>
              <a:t>26</a:t>
            </a:fld>
            <a:endParaRPr lang="en-US"/>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r>
              <a:rPr lang="en-US">
                <a:latin typeface="Arial" pitchFamily="-109" charset="0"/>
                <a:ea typeface="ＭＳ Ｐゴシック" pitchFamily="-109" charset="-128"/>
                <a:cs typeface="ＭＳ Ｐゴシック" pitchFamily="-109" charset="-128"/>
              </a:rPr>
              <a:t>From Professor Ciaraldi.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Freedom of Speech</a:t>
            </a:r>
            <a:endParaRPr lang="en-US" dirty="0"/>
          </a:p>
        </p:txBody>
      </p:sp>
      <p:sp>
        <p:nvSpPr>
          <p:cNvPr id="4" name="Date Placeholder 3"/>
          <p:cNvSpPr>
            <a:spLocks noGrp="1"/>
          </p:cNvSpPr>
          <p:nvPr>
            <p:ph type="dt" idx="10"/>
          </p:nvPr>
        </p:nvSpPr>
        <p:spPr/>
        <p:txBody>
          <a:bodyPr/>
          <a:lstStyle/>
          <a:p>
            <a:fld id="{3B3024D6-64B1-C441-91BD-25FAE899D92F}" type="datetime1">
              <a:rPr lang="en-US" smtClean="0"/>
              <a:pPr/>
              <a:t>3/31/14</a:t>
            </a:fld>
            <a:endParaRPr lang="en-US"/>
          </a:p>
        </p:txBody>
      </p:sp>
      <p:sp>
        <p:nvSpPr>
          <p:cNvPr id="5" name="Slide Number Placeholder 4"/>
          <p:cNvSpPr>
            <a:spLocks noGrp="1"/>
          </p:cNvSpPr>
          <p:nvPr>
            <p:ph type="sldNum" sz="quarter" idx="11"/>
          </p:nvPr>
        </p:nvSpPr>
        <p:spPr/>
        <p:txBody>
          <a:bodyPr/>
          <a:lstStyle/>
          <a:p>
            <a:fld id="{471AD563-529E-0F4C-B4B0-089A706BE3F1}" type="slidenum">
              <a:rPr lang="en-US" smtClean="0"/>
              <a:pPr/>
              <a:t>3</a:t>
            </a:fld>
            <a:endParaRPr lang="en-US"/>
          </a:p>
        </p:txBody>
      </p:sp>
    </p:spTree>
    <p:extLst>
      <p:ext uri="{BB962C8B-B14F-4D97-AF65-F5344CB8AC3E}">
        <p14:creationId xmlns:p14="http://schemas.microsoft.com/office/powerpoint/2010/main" val="204200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109" charset="0"/>
                <a:ea typeface="ＭＳ Ｐゴシック" pitchFamily="-109" charset="-128"/>
                <a:cs typeface="ＭＳ Ｐゴシック" pitchFamily="-109" charset="-128"/>
              </a:rPr>
              <a:t>Censorship (religious, governmental, private). Adult authentication. Global dissemination. Freedom of Speech not an absolute right.</a:t>
            </a:r>
          </a:p>
        </p:txBody>
      </p:sp>
      <p:sp>
        <p:nvSpPr>
          <p:cNvPr id="20484" name="Date Placeholder 3"/>
          <p:cNvSpPr>
            <a:spLocks noGrp="1"/>
          </p:cNvSpPr>
          <p:nvPr>
            <p:ph type="dt" sz="quarter" idx="1"/>
          </p:nvPr>
        </p:nvSpPr>
        <p:spPr>
          <a:noFill/>
        </p:spPr>
        <p:txBody>
          <a:bodyPr/>
          <a:lstStyle/>
          <a:p>
            <a:fld id="{ACC37447-BF6D-3947-B9B1-DDCAAD8BFB05}" type="datetime1">
              <a:rPr lang="en-US" smtClean="0"/>
              <a:pPr/>
              <a:t>3/31/14</a:t>
            </a:fld>
            <a:endParaRPr lang="en-US" smtClean="0"/>
          </a:p>
        </p:txBody>
      </p:sp>
      <p:sp>
        <p:nvSpPr>
          <p:cNvPr id="20485" name="Slide Number Placeholder 4"/>
          <p:cNvSpPr>
            <a:spLocks noGrp="1"/>
          </p:cNvSpPr>
          <p:nvPr>
            <p:ph type="sldNum" sz="quarter" idx="5"/>
          </p:nvPr>
        </p:nvSpPr>
        <p:spPr>
          <a:noFill/>
        </p:spPr>
        <p:txBody>
          <a:bodyPr/>
          <a:lstStyle/>
          <a:p>
            <a:fld id="{D6FECDC0-22D2-234B-B500-0F6133EE43B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D944F2FD-194D-E24B-BD77-0A1DCF4E9AE9}" type="datetime1">
              <a:rPr lang="en-US"/>
              <a:pPr/>
              <a:t>3/31/14</a:t>
            </a:fld>
            <a:endParaRPr lang="en-US"/>
          </a:p>
        </p:txBody>
      </p:sp>
      <p:sp>
        <p:nvSpPr>
          <p:cNvPr id="18435" name="Rectangle 7"/>
          <p:cNvSpPr>
            <a:spLocks noGrp="1" noChangeArrowheads="1"/>
          </p:cNvSpPr>
          <p:nvPr>
            <p:ph type="sldNum" sz="quarter" idx="5"/>
          </p:nvPr>
        </p:nvSpPr>
        <p:spPr>
          <a:noFill/>
        </p:spPr>
        <p:txBody>
          <a:bodyPr/>
          <a:lstStyle/>
          <a:p>
            <a:fld id="{F17B457B-E0CF-2046-AACC-112808076782}" type="slidenum">
              <a:rPr lang="en-US"/>
              <a:pPr/>
              <a:t>5</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p:spPr>
        <p:txBody>
          <a:bodyPr/>
          <a:lstStyle/>
          <a:p>
            <a:fld id="{8F19B64A-6F35-AE42-9939-4E316C495588}" type="datetime1">
              <a:rPr lang="en-US"/>
              <a:pPr/>
              <a:t>3/31/14</a:t>
            </a:fld>
            <a:endParaRPr lang="en-US"/>
          </a:p>
        </p:txBody>
      </p:sp>
      <p:sp>
        <p:nvSpPr>
          <p:cNvPr id="40963" name="Rectangle 7"/>
          <p:cNvSpPr>
            <a:spLocks noGrp="1" noChangeArrowheads="1"/>
          </p:cNvSpPr>
          <p:nvPr>
            <p:ph type="sldNum" sz="quarter" idx="5"/>
          </p:nvPr>
        </p:nvSpPr>
        <p:spPr>
          <a:noFill/>
        </p:spPr>
        <p:txBody>
          <a:bodyPr/>
          <a:lstStyle/>
          <a:p>
            <a:fld id="{AA4F585F-72FB-664D-AC39-5DE4A212738A}" type="slidenum">
              <a:rPr lang="en-US"/>
              <a:pPr/>
              <a:t>6</a:t>
            </a:fld>
            <a:endParaRPr lang="en-US"/>
          </a:p>
        </p:txBody>
      </p:sp>
      <p:sp>
        <p:nvSpPr>
          <p:cNvPr id="40964" name="Rectangle 2"/>
          <p:cNvSpPr>
            <a:spLocks noGrp="1" noRot="1" noChangeAspect="1" noChangeArrowheads="1"/>
          </p:cNvSpPr>
          <p:nvPr>
            <p:ph type="sldImg"/>
          </p:nvPr>
        </p:nvSpPr>
        <p:spPr>
          <a:solidFill>
            <a:srgbClr val="FFFFFF"/>
          </a:solidFill>
          <a:ln/>
        </p:spPr>
      </p:sp>
      <p:sp>
        <p:nvSpPr>
          <p:cNvPr id="4096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Or review right now.</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D944F2FD-194D-E24B-BD77-0A1DCF4E9AE9}" type="datetime1">
              <a:rPr lang="en-US"/>
              <a:pPr/>
              <a:t>3/31/14</a:t>
            </a:fld>
            <a:endParaRPr lang="en-US"/>
          </a:p>
        </p:txBody>
      </p:sp>
      <p:sp>
        <p:nvSpPr>
          <p:cNvPr id="18435" name="Rectangle 7"/>
          <p:cNvSpPr>
            <a:spLocks noGrp="1" noChangeArrowheads="1"/>
          </p:cNvSpPr>
          <p:nvPr>
            <p:ph type="sldNum" sz="quarter" idx="5"/>
          </p:nvPr>
        </p:nvSpPr>
        <p:spPr>
          <a:noFill/>
        </p:spPr>
        <p:txBody>
          <a:bodyPr/>
          <a:lstStyle/>
          <a:p>
            <a:fld id="{F17B457B-E0CF-2046-AACC-112808076782}" type="slidenum">
              <a:rPr lang="en-US"/>
              <a:pPr/>
              <a:t>7</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Arial" pitchFamily="76" charset="0"/>
                <a:ea typeface="ＭＳ Ｐゴシック" pitchFamily="85" charset="-128"/>
                <a:cs typeface="ＭＳ Ｐゴシック" pitchFamily="85" charset="-128"/>
              </a:rPr>
              <a:t>About VR--relevant</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topic because this is the </a:t>
            </a:r>
            <a:r>
              <a:rPr lang="en-US" sz="1200" kern="1200" dirty="0" smtClean="0">
                <a:solidFill>
                  <a:schemeClr val="tx1"/>
                </a:solidFill>
                <a:effectLst/>
                <a:latin typeface="Arial" pitchFamily="76" charset="0"/>
                <a:ea typeface="ＭＳ Ｐゴシック" pitchFamily="85" charset="-128"/>
                <a:cs typeface="ＭＳ Ｐゴシック" pitchFamily="85" charset="-128"/>
              </a:rPr>
              <a:t>direction tech is</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going, </a:t>
            </a:r>
            <a:r>
              <a:rPr lang="en-US" sz="1200" b="1" kern="1200" baseline="0" dirty="0" smtClean="0">
                <a:solidFill>
                  <a:schemeClr val="tx1"/>
                </a:solidFill>
                <a:effectLst/>
                <a:latin typeface="Arial" pitchFamily="76" charset="0"/>
                <a:ea typeface="ＭＳ Ｐゴシック" pitchFamily="85" charset="-128"/>
                <a:cs typeface="ＭＳ Ｐゴシック" pitchFamily="85" charset="-128"/>
              </a:rPr>
              <a:t>why VR might be bad</a:t>
            </a:r>
          </a:p>
          <a:p>
            <a:pPr marL="171450" indent="-171450">
              <a:buFont typeface="Arial" panose="020B0604020202020204" pitchFamily="34" charset="0"/>
              <a:buChar char="•"/>
            </a:pPr>
            <a:r>
              <a:rPr lang="en-US" sz="1200" kern="1200" dirty="0" smtClean="0">
                <a:solidFill>
                  <a:schemeClr val="tx1"/>
                </a:solidFill>
                <a:effectLst/>
                <a:latin typeface="Arial" pitchFamily="76" charset="0"/>
                <a:ea typeface="ＭＳ Ｐゴシック" pitchFamily="85" charset="-128"/>
                <a:cs typeface="ＭＳ Ｐゴシック" pitchFamily="85" charset="-128"/>
              </a:rPr>
              <a:t>Oculus</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Rift/Project Morpheus</a:t>
            </a:r>
          </a:p>
          <a:p>
            <a:pPr marL="628650" lvl="1" indent="-171450">
              <a:buFont typeface="Arial" panose="020B0604020202020204" pitchFamily="34" charset="0"/>
              <a:buChar cha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Studies have proven a link between videogame usage and declining relationships with friends/family</a:t>
            </a:r>
          </a:p>
          <a:p>
            <a:pPr marL="628650" lvl="1" indent="-171450">
              <a:buFont typeface="Arial" panose="020B0604020202020204" pitchFamily="34" charset="0"/>
              <a:buChar cha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Over 2/3 of households have active computer or video gamers</a:t>
            </a:r>
          </a:p>
          <a:p>
            <a:pPr marL="628650" lvl="1" indent="-171450">
              <a:buFont typeface="Arial" panose="020B0604020202020204" pitchFamily="34" charset="0"/>
              <a:buChar cha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Currently for gaming, but we know it’ll go beyond and have </a:t>
            </a:r>
            <a:r>
              <a:rPr lang="en-US" sz="1200" kern="1200" baseline="0" dirty="0" err="1" smtClean="0">
                <a:solidFill>
                  <a:schemeClr val="tx1"/>
                </a:solidFill>
                <a:effectLst/>
                <a:latin typeface="Arial" pitchFamily="76" charset="0"/>
                <a:ea typeface="ＭＳ Ｐゴシック" pitchFamily="85" charset="-128"/>
                <a:cs typeface="ＭＳ Ｐゴシック" pitchFamily="85" charset="-128"/>
              </a:rPr>
              <a:t>soc</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a:t>
            </a:r>
            <a:r>
              <a:rPr lang="en-US" sz="1200" kern="1200" baseline="0" dirty="0" err="1" smtClean="0">
                <a:solidFill>
                  <a:schemeClr val="tx1"/>
                </a:solidFill>
                <a:effectLst/>
                <a:latin typeface="Arial" pitchFamily="76" charset="0"/>
                <a:ea typeface="ＭＳ Ｐゴシック" pitchFamily="85" charset="-128"/>
                <a:cs typeface="ＭＳ Ｐゴシック" pitchFamily="85" charset="-128"/>
              </a:rPr>
              <a:t>impl</a:t>
            </a:r>
            <a:endParaRPr lang="en-US" sz="1200" kern="1200" baseline="0" dirty="0" smtClean="0">
              <a:solidFill>
                <a:schemeClr val="tx1"/>
              </a:solidFill>
              <a:effectLst/>
              <a:latin typeface="Arial" pitchFamily="76" charset="0"/>
              <a:ea typeface="ＭＳ Ｐゴシック" pitchFamily="85" charset="-128"/>
              <a:cs typeface="ＭＳ Ｐゴシック" pitchFamily="85" charset="-128"/>
            </a:endParaRPr>
          </a:p>
          <a:p>
            <a:pPr marL="171450" indent="-171450">
              <a:buFont typeface="Arial" panose="020B0604020202020204" pitchFamily="34" charset="0"/>
              <a:buChar cha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VR starts this year, will change the way we network</a:t>
            </a:r>
          </a:p>
          <a:p>
            <a:pPr marL="171450" indent="-171450">
              <a:buFont typeface="Arial" panose="020B0604020202020204" pitchFamily="34" charset="0"/>
              <a:buChar char="•"/>
            </a:pPr>
            <a:endParaRPr lang="en-US" sz="1200" kern="1200" baseline="0" dirty="0" smtClean="0">
              <a:solidFill>
                <a:schemeClr val="tx1"/>
              </a:solidFill>
              <a:effectLst/>
              <a:latin typeface="Arial" pitchFamily="76" charset="0"/>
              <a:ea typeface="ＭＳ Ｐゴシック" pitchFamily="85" charset="-128"/>
              <a:cs typeface="ＭＳ Ｐゴシック" pitchFamily="85" charset="-128"/>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itchFamily="76" charset="0"/>
                <a:ea typeface="ＭＳ Ｐゴシック" pitchFamily="85" charset="-128"/>
                <a:cs typeface="ＭＳ Ｐゴシック" pitchFamily="85" charset="-128"/>
              </a:rPr>
              <a:t>Mark Zuckerberg says “</a:t>
            </a:r>
            <a:r>
              <a:rPr lang="en-US" sz="1200" b="1" kern="1200" dirty="0" smtClean="0">
                <a:solidFill>
                  <a:schemeClr val="tx1"/>
                </a:solidFill>
                <a:effectLst/>
                <a:latin typeface="Arial" pitchFamily="76" charset="0"/>
                <a:ea typeface="ＭＳ Ｐゴシック" pitchFamily="85" charset="-128"/>
                <a:cs typeface="ＭＳ Ｐゴシック" pitchFamily="85" charset="-128"/>
              </a:rPr>
              <a:t>Oculus has the potential to be the most social platform ever.</a:t>
            </a:r>
            <a:r>
              <a:rPr lang="en-US" sz="1200" kern="1200" dirty="0" smtClean="0">
                <a:solidFill>
                  <a:schemeClr val="tx1"/>
                </a:solidFill>
                <a:effectLst/>
                <a:latin typeface="Arial" pitchFamily="76" charset="0"/>
                <a:ea typeface="ＭＳ Ｐゴシック" pitchFamily="85" charset="-128"/>
                <a:cs typeface="ＭＳ Ｐゴシック" pitchFamily="85" charset="-128"/>
              </a:rPr>
              <a:t>” But is this really true at all? Is the purpose of virtual reality really to make us more connected?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itchFamily="76" charset="0"/>
                <a:ea typeface="ＭＳ Ｐゴシック" pitchFamily="85" charset="-128"/>
                <a:cs typeface="ＭＳ Ｐゴシック" pitchFamily="85" charset="-128"/>
              </a:rPr>
              <a:t>Clear</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trend in electronics that demand ownership/isolating user for control</a:t>
            </a: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p:txBody>
      </p:sp>
      <p:sp>
        <p:nvSpPr>
          <p:cNvPr id="4" name="Date Placeholder 3"/>
          <p:cNvSpPr>
            <a:spLocks noGrp="1"/>
          </p:cNvSpPr>
          <p:nvPr>
            <p:ph type="dt" idx="10"/>
          </p:nvPr>
        </p:nvSpPr>
        <p:spPr/>
        <p:txBody>
          <a:bodyPr/>
          <a:lstStyle/>
          <a:p>
            <a:fld id="{5B1D91B5-0560-D74B-B065-4EF9F19733B0}" type="datetime1">
              <a:rPr lang="en-US" smtClean="0"/>
              <a:pPr/>
              <a:t>4/1/14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8</a:t>
            </a:fld>
            <a:endParaRPr lang="en-US"/>
          </a:p>
        </p:txBody>
      </p:sp>
    </p:spTree>
    <p:extLst>
      <p:ext uri="{BB962C8B-B14F-4D97-AF65-F5344CB8AC3E}">
        <p14:creationId xmlns:p14="http://schemas.microsoft.com/office/powerpoint/2010/main" val="2970375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itchFamily="76" charset="0"/>
                <a:ea typeface="ＭＳ Ｐゴシック" pitchFamily="85" charset="-128"/>
                <a:cs typeface="ＭＳ Ｐゴシック" pitchFamily="85" charset="-128"/>
              </a:rPr>
              <a:t>Seeing the direction we’re going,</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a:t>
            </a:r>
            <a:r>
              <a:rPr lang="en-US" sz="1200" kern="1200" dirty="0" smtClean="0">
                <a:solidFill>
                  <a:schemeClr val="tx1"/>
                </a:solidFill>
                <a:effectLst/>
                <a:latin typeface="Arial" pitchFamily="76" charset="0"/>
                <a:ea typeface="ＭＳ Ｐゴシック" pitchFamily="85" charset="-128"/>
                <a:cs typeface="ＭＳ Ｐゴシック" pitchFamily="85" charset="-128"/>
              </a:rPr>
              <a:t>in 1993 Michael Heim wrote The Metaphysics of VR, and he discusses one possible future of humankind.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itchFamily="76" charset="0"/>
                <a:ea typeface="ＭＳ Ｐゴシック" pitchFamily="85" charset="-128"/>
                <a:cs typeface="ＭＳ Ｐゴシック" pitchFamily="85" charset="-128"/>
              </a:rPr>
              <a:t>Proposes VR will alter the way we behave/communicate until we get to the point where we become bodiless beings in a network, unaware of one another’s presence and completely detached from the world.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itchFamily="76" charset="0"/>
                <a:ea typeface="ＭＳ Ｐゴシック" pitchFamily="85" charset="-128"/>
                <a:cs typeface="ＭＳ Ｐゴシック" pitchFamily="85" charset="-128"/>
              </a:rPr>
              <a:t>This seems revolting, but look at the trends in technology we’ve been making,</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a:t>
            </a:r>
            <a:r>
              <a:rPr lang="en-US" sz="1200" kern="1200" dirty="0" smtClean="0">
                <a:solidFill>
                  <a:schemeClr val="tx1"/>
                </a:solidFill>
                <a:effectLst/>
                <a:latin typeface="Arial" pitchFamily="76" charset="0"/>
                <a:ea typeface="ＭＳ Ｐゴシック" pitchFamily="85" charset="-128"/>
                <a:cs typeface="ＭＳ Ｐゴシック" pitchFamily="85" charset="-128"/>
              </a:rPr>
              <a:t>it’s fairly clear that this is the direction we’re headed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itchFamily="76" charset="0"/>
                <a:ea typeface="ＭＳ Ｐゴシック" pitchFamily="85" charset="-128"/>
                <a:cs typeface="ＭＳ Ｐゴシック" pitchFamily="85" charset="-128"/>
              </a:rPr>
              <a:t>It</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becomes a philosophical question then—do we care enough about the physical world that we should strive to protect it?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I think we should!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I don’t think we could produce a world more beautiful than the one we were created from</a:t>
            </a: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p:txBody>
      </p:sp>
      <p:sp>
        <p:nvSpPr>
          <p:cNvPr id="4" name="Date Placeholder 3"/>
          <p:cNvSpPr>
            <a:spLocks noGrp="1"/>
          </p:cNvSpPr>
          <p:nvPr>
            <p:ph type="dt" idx="10"/>
          </p:nvPr>
        </p:nvSpPr>
        <p:spPr/>
        <p:txBody>
          <a:bodyPr/>
          <a:lstStyle/>
          <a:p>
            <a:fld id="{5B1D91B5-0560-D74B-B065-4EF9F19733B0}" type="datetime1">
              <a:rPr lang="en-US" smtClean="0"/>
              <a:pPr/>
              <a:t>4/1/14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9</a:t>
            </a:fld>
            <a:endParaRPr lang="en-US"/>
          </a:p>
        </p:txBody>
      </p:sp>
    </p:spTree>
    <p:extLst>
      <p:ext uri="{BB962C8B-B14F-4D97-AF65-F5344CB8AC3E}">
        <p14:creationId xmlns:p14="http://schemas.microsoft.com/office/powerpoint/2010/main" val="931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smtClean="0"/>
              <a:t>Click to edit Master title style</a:t>
            </a:r>
            <a:endParaRPr lang="en-US"/>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smtClean="0"/>
              <a:t>Click to edit Master subtitle style</a:t>
            </a:r>
            <a:endParaRPr lang="en-US"/>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98797D79-6CA3-534E-957F-B100EBBC6506}" type="datetime1">
              <a:rPr lang="en-US" smtClean="0"/>
              <a:t>3/31/14</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2014 Keith A. Pray</a:t>
            </a:r>
            <a:endParaRPr lang="en-US"/>
          </a:p>
        </p:txBody>
      </p:sp>
      <p:sp>
        <p:nvSpPr>
          <p:cNvPr id="22" name="Rectangle 5"/>
          <p:cNvSpPr>
            <a:spLocks noGrp="1" noChangeArrowheads="1"/>
          </p:cNvSpPr>
          <p:nvPr>
            <p:ph type="sldNum" sz="quarter" idx="12"/>
          </p:nvPr>
        </p:nvSpPr>
        <p:spPr/>
        <p:txBody>
          <a:bodyPr/>
          <a:lstStyle>
            <a:lvl1pPr>
              <a:defRPr/>
            </a:lvl1pPr>
          </a:lstStyle>
          <a:p>
            <a:fld id="{C3679035-B002-BF45-83C7-DC5FCD0D21B7}" type="slidenum">
              <a:rPr lang="en-US" smtClean="0"/>
              <a:pPr/>
              <a:t>‹#›</a:t>
            </a:fld>
            <a:endParaRPr lang="en-US"/>
          </a:p>
        </p:txBody>
      </p:sp>
      <p:pic>
        <p:nvPicPr>
          <p:cNvPr id="23"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24"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4CE348A9-559D-C74A-B5FA-7C209B08C0B3}"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300CAAAF-81B0-6F41-ABF0-7359556CCBE9}" type="datetime1">
              <a:rPr lang="en-US" smtClean="0"/>
              <a:t>3/31/14</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B8ACC9A1-F167-624E-AD9B-86F273F05F0D}"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C3A4883A-6366-DA4B-8152-3954FC2CCD31}" type="datetime1">
              <a:rPr lang="en-US" smtClean="0"/>
              <a:t>3/31/14</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599FE963-493D-6C4E-B686-D39790523B81}"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4DA65AB2-FA98-0548-AEA2-247F4768E6F1}" type="datetime1">
              <a:rPr lang="en-US" smtClean="0"/>
              <a:t>3/31/14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FD4B585C-B2B2-6249-90A1-FA4771D806EA}"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EFCD86C6-878B-DF40-BB8F-1A7D54B2B9E2}" type="datetime1">
              <a:rPr lang="en-US" smtClean="0"/>
              <a:t>3/31/14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4CE37A3A-A791-1F40-8F28-DD4E2E44C676}"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5F41AFE2-4DDE-7147-BDBA-EDFEAE558DA8}" type="datetime1">
              <a:rPr lang="en-US" smtClean="0"/>
              <a:t>3/31/14</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1B0968C2-9B78-B349-A54C-CA72E80F8F4F}" type="slidenum">
              <a:rPr lang="en-US" smtClean="0"/>
              <a:pPr/>
              <a:t>‹#›</a:t>
            </a:fld>
            <a:endParaRPr lang="en-US"/>
          </a:p>
        </p:txBody>
      </p:sp>
      <p:sp>
        <p:nvSpPr>
          <p:cNvPr id="9" name="Rectangle 17"/>
          <p:cNvSpPr>
            <a:spLocks noGrp="1" noChangeArrowheads="1"/>
          </p:cNvSpPr>
          <p:nvPr>
            <p:ph type="dt" sz="half" idx="12"/>
          </p:nvPr>
        </p:nvSpPr>
        <p:spPr>
          <a:ln/>
        </p:spPr>
        <p:txBody>
          <a:bodyPr/>
          <a:lstStyle>
            <a:lvl1pPr>
              <a:defRPr/>
            </a:lvl1pPr>
          </a:lstStyle>
          <a:p>
            <a:fld id="{3E937AB2-BD15-C34A-A2CA-D79B79EE0CFF}" type="datetime1">
              <a:rPr lang="en-US" smtClean="0"/>
              <a:t>3/31/14</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C5185CE7-7AAD-A644-95B6-3A4E77851FE1}" type="slidenum">
              <a:rPr lang="en-US" smtClean="0"/>
              <a:pPr/>
              <a:t>‹#›</a:t>
            </a:fld>
            <a:endParaRPr lang="en-US"/>
          </a:p>
        </p:txBody>
      </p:sp>
      <p:sp>
        <p:nvSpPr>
          <p:cNvPr id="5" name="Rectangle 17"/>
          <p:cNvSpPr>
            <a:spLocks noGrp="1" noChangeArrowheads="1"/>
          </p:cNvSpPr>
          <p:nvPr>
            <p:ph type="dt" sz="half" idx="12"/>
          </p:nvPr>
        </p:nvSpPr>
        <p:spPr>
          <a:ln/>
        </p:spPr>
        <p:txBody>
          <a:bodyPr/>
          <a:lstStyle>
            <a:lvl1pPr>
              <a:defRPr/>
            </a:lvl1pPr>
          </a:lstStyle>
          <a:p>
            <a:fld id="{17B07FE1-EA56-B043-AC01-BC8303A26A37}" type="datetime1">
              <a:rPr lang="en-US" smtClean="0"/>
              <a:t>3/31/14</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53B19CA3-3375-ED45-8677-5A22EA2E101A}" type="slidenum">
              <a:rPr lang="en-US" smtClean="0"/>
              <a:pPr/>
              <a:t>‹#›</a:t>
            </a:fld>
            <a:endParaRPr lang="en-US"/>
          </a:p>
        </p:txBody>
      </p:sp>
      <p:sp>
        <p:nvSpPr>
          <p:cNvPr id="4" name="Rectangle 17"/>
          <p:cNvSpPr>
            <a:spLocks noGrp="1" noChangeArrowheads="1"/>
          </p:cNvSpPr>
          <p:nvPr>
            <p:ph type="dt" sz="half" idx="12"/>
          </p:nvPr>
        </p:nvSpPr>
        <p:spPr>
          <a:ln/>
        </p:spPr>
        <p:txBody>
          <a:bodyPr/>
          <a:lstStyle>
            <a:lvl1pPr>
              <a:defRPr/>
            </a:lvl1pPr>
          </a:lstStyle>
          <a:p>
            <a:fld id="{9F55EEED-4D71-6B48-90ED-07BDE5F213D4}" type="datetime1">
              <a:rPr lang="en-US" smtClean="0"/>
              <a:t>3/31/14</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DF2BCB8D-F17A-1E4D-B026-548D455FA35B}"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AF82B0EC-A4EB-684F-98D3-75E5DAED3C30}" type="datetime1">
              <a:rPr lang="en-US" smtClean="0"/>
              <a:t>3/31/14</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00BE7447-FBF4-AF4E-97B0-D3E44C184BC9}"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441CF7F9-B4FD-7144-AF75-91A25103D220}" type="datetime1">
              <a:rPr lang="en-US" smtClean="0"/>
              <a:t>3/31/14</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2014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F9564B58-7962-B447-B352-DD0377332B25}" type="slidenum">
              <a:rPr lang="en-US" smtClean="0"/>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E6B445B4-7BC1-CF42-8B56-86867BFFA48D}" type="datetime1">
              <a:rPr lang="en-US" smtClean="0"/>
              <a:t>3/31/14</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19"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xmlns:p14="http://schemas.microsoft.com/office/powerpoint/2010/main" spd="slow">
    <p:push/>
  </p:transitio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3600">
          <a:solidFill>
            <a:schemeClr val="tx1"/>
          </a:solidFill>
          <a:latin typeface="+mj-lt"/>
          <a:ea typeface="ＭＳ Ｐゴシック" pitchFamily="85" charset="-128"/>
          <a:cs typeface="ＭＳ Ｐゴシック" pitchFamily="85" charset="-128"/>
        </a:defRPr>
      </a:lvl1pPr>
      <a:lvl2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2pPr>
      <a:lvl3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3pPr>
      <a:lvl4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4pPr>
      <a:lvl5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5pPr>
      <a:lvl6pPr marL="457200" algn="l" rtl="0" eaLnBrk="1" fontAlgn="base" hangingPunct="1">
        <a:spcBef>
          <a:spcPct val="0"/>
        </a:spcBef>
        <a:spcAft>
          <a:spcPct val="0"/>
        </a:spcAft>
        <a:defRPr sz="3600">
          <a:solidFill>
            <a:schemeClr val="tx1"/>
          </a:solidFill>
          <a:latin typeface="Arial Black" pitchFamily="76" charset="0"/>
        </a:defRPr>
      </a:lvl6pPr>
      <a:lvl7pPr marL="914400" algn="l" rtl="0" eaLnBrk="1" fontAlgn="base" hangingPunct="1">
        <a:spcBef>
          <a:spcPct val="0"/>
        </a:spcBef>
        <a:spcAft>
          <a:spcPct val="0"/>
        </a:spcAft>
        <a:defRPr sz="3600">
          <a:solidFill>
            <a:schemeClr val="tx1"/>
          </a:solidFill>
          <a:latin typeface="Arial Black" pitchFamily="76" charset="0"/>
        </a:defRPr>
      </a:lvl7pPr>
      <a:lvl8pPr marL="1371600" algn="l" rtl="0" eaLnBrk="1" fontAlgn="base" hangingPunct="1">
        <a:spcBef>
          <a:spcPct val="0"/>
        </a:spcBef>
        <a:spcAft>
          <a:spcPct val="0"/>
        </a:spcAft>
        <a:defRPr sz="3600">
          <a:solidFill>
            <a:schemeClr val="tx1"/>
          </a:solidFill>
          <a:latin typeface="Arial Black" pitchFamily="76" charset="0"/>
        </a:defRPr>
      </a:lvl8pPr>
      <a:lvl9pPr marL="1828800" algn="l" rtl="0" eaLnBrk="1" fontAlgn="base" hangingPunct="1">
        <a:spcBef>
          <a:spcPct val="0"/>
        </a:spcBef>
        <a:spcAft>
          <a:spcPct val="0"/>
        </a:spcAft>
        <a:defRPr sz="3600">
          <a:solidFill>
            <a:schemeClr val="tx1"/>
          </a:solidFill>
          <a:latin typeface="Arial Black" pitchFamily="76"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1" fontAlgn="base" hangingPunct="1">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1" fontAlgn="base" hangingPunct="1">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1" fontAlgn="base" hangingPunct="1">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1" fontAlgn="base" hangingPunct="1">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computer.howstuffworks.com/dns.htm" TargetMode="External"/><Relationship Id="rId4" Type="http://schemas.openxmlformats.org/officeDocument/2006/relationships/hyperlink" Target="http://www.sans.org/reading-room/whitepapers/dns/security-issues-dns-1069" TargetMode="External"/><Relationship Id="rId5" Type="http://schemas.openxmlformats.org/officeDocument/2006/relationships/hyperlink" Target="http://www.theregister.co.uk/2014/01/21/china_dns_poisoning_attack/" TargetMode="External"/><Relationship Id="rId6" Type="http://schemas.openxmlformats.org/officeDocument/2006/relationships/hyperlink" Target="http://www.bgpmon.net/turkey-hijacking-ip-addresses-for-popular-global-dns-providers/" TargetMode="External"/><Relationship Id="rId7" Type="http://schemas.openxmlformats.org/officeDocument/2006/relationships/hyperlink" Target="http://www.icann.org/en/news/in-focus/dnssec" TargetMode="External"/><Relationship Id="rId8" Type="http://schemas.openxmlformats.org/officeDocument/2006/relationships/hyperlink" Target="http://www.securemac.com/macosxphantomupdate.php"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5</a:t>
            </a:r>
            <a:br>
              <a:rPr lang="en-US" dirty="0" smtClean="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Freedom Of Speech</a:t>
            </a: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
        <p:nvSpPr>
          <p:cNvPr id="15362" name="Rectangle 3"/>
          <p:cNvSpPr>
            <a:spLocks noGrp="1" noChangeArrowheads="1"/>
          </p:cNvSpPr>
          <p:nvPr>
            <p:ph type="dt" sz="half" idx="10"/>
          </p:nvPr>
        </p:nvSpPr>
        <p:spPr>
          <a:noFill/>
        </p:spPr>
        <p:txBody>
          <a:bodyPr/>
          <a:lstStyle/>
          <a:p>
            <a:fld id="{17DA1B82-D8D5-144D-A9DD-55C989950611}" type="datetime1">
              <a:rPr lang="en-US" smtClean="0"/>
              <a:t>3/31/14</a:t>
            </a:fld>
            <a:endParaRPr lang="en-US" smtClean="0"/>
          </a:p>
        </p:txBody>
      </p:sp>
      <p:sp>
        <p:nvSpPr>
          <p:cNvPr id="15363" name="Rectangle 4"/>
          <p:cNvSpPr>
            <a:spLocks noGrp="1" noChangeArrowheads="1"/>
          </p:cNvSpPr>
          <p:nvPr>
            <p:ph type="ftr" sz="quarter" idx="11"/>
          </p:nvPr>
        </p:nvSpPr>
        <p:spPr>
          <a:noFill/>
        </p:spPr>
        <p:txBody>
          <a:bodyPr/>
          <a:lstStyle/>
          <a:p>
            <a:r>
              <a:rPr lang="en-US" smtClean="0"/>
              <a:t>© 2014 Keith A. Pray</a:t>
            </a:r>
          </a:p>
        </p:txBody>
      </p:sp>
      <p:sp>
        <p:nvSpPr>
          <p:cNvPr id="15364" name="Slide Number Placeholder 5"/>
          <p:cNvSpPr>
            <a:spLocks noGrp="1" noChangeArrowheads="1"/>
          </p:cNvSpPr>
          <p:nvPr>
            <p:ph type="sldNum" sz="quarter" idx="12"/>
          </p:nvPr>
        </p:nvSpPr>
        <p:spPr>
          <a:noFill/>
        </p:spPr>
        <p:txBody>
          <a:bodyPr/>
          <a:lstStyle/>
          <a:p>
            <a:fld id="{C9D117BF-8963-BA42-BA44-819EA9304516}" type="slidenum">
              <a:rPr lang="en-US"/>
              <a:pPr/>
              <a:t>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10</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4/1/14</a:t>
            </a:fld>
            <a:endParaRPr lang="en-US"/>
          </a:p>
        </p:txBody>
      </p:sp>
      <p:sp>
        <p:nvSpPr>
          <p:cNvPr id="8" name="TextBox 7"/>
          <p:cNvSpPr txBox="1"/>
          <p:nvPr/>
        </p:nvSpPr>
        <p:spPr>
          <a:xfrm>
            <a:off x="813120" y="5983615"/>
            <a:ext cx="6172527" cy="523220"/>
          </a:xfrm>
          <a:prstGeom prst="rect">
            <a:avLst/>
          </a:prstGeom>
          <a:noFill/>
        </p:spPr>
        <p:txBody>
          <a:bodyPr wrap="square" rtlCol="0">
            <a:spAutoFit/>
          </a:bodyPr>
          <a:lstStyle/>
          <a:p>
            <a:pPr algn="l"/>
            <a:r>
              <a:rPr lang="en-US" sz="1400" i="1" dirty="0" err="1" smtClean="0">
                <a:solidFill>
                  <a:schemeClr val="tx1"/>
                </a:solidFill>
              </a:rPr>
              <a:t>Yiren</a:t>
            </a:r>
            <a:r>
              <a:rPr lang="en-US" sz="1400" i="1" dirty="0" smtClean="0">
                <a:solidFill>
                  <a:schemeClr val="tx1"/>
                </a:solidFill>
              </a:rPr>
              <a:t> Lu,</a:t>
            </a:r>
            <a:r>
              <a:rPr lang="en-US" sz="1400" b="1" dirty="0" smtClean="0">
                <a:solidFill>
                  <a:schemeClr val="tx1"/>
                </a:solidFill>
              </a:rPr>
              <a:t> Silicon </a:t>
            </a:r>
            <a:r>
              <a:rPr lang="en-US" sz="1400" b="1" dirty="0">
                <a:solidFill>
                  <a:schemeClr val="tx1"/>
                </a:solidFill>
              </a:rPr>
              <a:t>Valley’s Youth </a:t>
            </a:r>
            <a:r>
              <a:rPr lang="en-US" sz="1400" b="1" dirty="0" smtClean="0">
                <a:solidFill>
                  <a:schemeClr val="tx1"/>
                </a:solidFill>
              </a:rPr>
              <a:t>Problem, </a:t>
            </a:r>
            <a:r>
              <a:rPr lang="en-US" sz="1400" dirty="0">
                <a:solidFill>
                  <a:schemeClr val="tx1"/>
                </a:solidFill>
              </a:rPr>
              <a:t>NY Times,</a:t>
            </a:r>
            <a:r>
              <a:rPr lang="en-US" sz="1400" b="1" dirty="0">
                <a:solidFill>
                  <a:schemeClr val="tx1"/>
                </a:solidFill>
              </a:rPr>
              <a:t> </a:t>
            </a:r>
            <a:r>
              <a:rPr lang="en-US" sz="1400" dirty="0">
                <a:solidFill>
                  <a:schemeClr val="tx1"/>
                </a:solidFill>
              </a:rPr>
              <a:t>www.nytimes.com/2014/03/16/magazine/silicon-valleys-youth-problem.html?_r=0</a:t>
            </a:r>
            <a:endParaRPr lang="en-US" sz="1800" dirty="0"/>
          </a:p>
        </p:txBody>
      </p:sp>
      <p:grpSp>
        <p:nvGrpSpPr>
          <p:cNvPr id="19" name="Group 18"/>
          <p:cNvGrpSpPr/>
          <p:nvPr/>
        </p:nvGrpSpPr>
        <p:grpSpPr>
          <a:xfrm>
            <a:off x="487779" y="611711"/>
            <a:ext cx="8370799" cy="6161846"/>
            <a:chOff x="-111956" y="-95250"/>
            <a:chExt cx="9549430" cy="7029450"/>
          </a:xfrm>
        </p:grpSpPr>
        <p:sp>
          <p:nvSpPr>
            <p:cNvPr id="18" name="Oval 17"/>
            <p:cNvSpPr/>
            <p:nvPr/>
          </p:nvSpPr>
          <p:spPr bwMode="auto">
            <a:xfrm>
              <a:off x="2133600" y="5511800"/>
              <a:ext cx="1447800" cy="421015"/>
            </a:xfrm>
            <a:prstGeom prst="ellipse">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0" name="Oval 19"/>
            <p:cNvSpPr/>
            <p:nvPr/>
          </p:nvSpPr>
          <p:spPr bwMode="auto">
            <a:xfrm>
              <a:off x="5309247" y="5460042"/>
              <a:ext cx="1447800" cy="409273"/>
            </a:xfrm>
            <a:prstGeom prst="ellipse">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pic>
          <p:nvPicPr>
            <p:cNvPr id="1026" name="Picture 2" descr="http://static01.nyt.com/images/2014/03/10/magazine/mag-16Silicon/mag-16Silicon-master1050.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475" b="94576" l="23810" r="76286">
                          <a14:foregroundMark x1="62286" y1="36949" x2="60286" y2="67797"/>
                          <a14:foregroundMark x1="62857" y1="31864" x2="62571" y2="23559"/>
                          <a14:foregroundMark x1="60190" y1="88983" x2="63333" y2="86610"/>
                          <a14:foregroundMark x1="65048" y1="83051" x2="65619" y2="58983"/>
                        </a14:backgroundRemoval>
                      </a14:imgEffect>
                    </a14:imgLayer>
                  </a14:imgProps>
                </a:ext>
                <a:ext uri="{28A0092B-C50C-407E-A947-70E740481C1C}">
                  <a14:useLocalDpi xmlns:a14="http://schemas.microsoft.com/office/drawing/2010/main" val="0"/>
                </a:ext>
              </a:extLst>
            </a:blip>
            <a:srcRect l="12540" t="7778" r="12540" b="-7778"/>
            <a:stretch/>
          </p:blipFill>
          <p:spPr bwMode="auto">
            <a:xfrm>
              <a:off x="27018" y="76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1956" y="-24016"/>
              <a:ext cx="2819400" cy="1369338"/>
            </a:xfrm>
            <a:prstGeom prst="rect">
              <a:avLst/>
            </a:prstGeom>
            <a:noFill/>
          </p:spPr>
          <p:txBody>
            <a:bodyPr wrap="square" rtlCol="0">
              <a:spAutoFit/>
            </a:bodyPr>
            <a:lstStyle/>
            <a:p>
              <a:r>
                <a:rPr lang="en-US" dirty="0" smtClean="0">
                  <a:solidFill>
                    <a:schemeClr val="tx1">
                      <a:lumMod val="75000"/>
                      <a:lumOff val="25000"/>
                    </a:schemeClr>
                  </a:solidFill>
                  <a:latin typeface="Arial" panose="020B0604020202020204" pitchFamily="34" charset="0"/>
                  <a:ea typeface="Segoe UI Emoji" panose="020B0502040204020203" pitchFamily="34" charset="0"/>
                  <a:cs typeface="Arial" panose="020B0604020202020204" pitchFamily="34" charset="0"/>
                </a:rPr>
                <a:t>When will you make something that matters?</a:t>
              </a:r>
              <a:endParaRPr lang="en-US" dirty="0">
                <a:solidFill>
                  <a:schemeClr val="tx1">
                    <a:lumMod val="75000"/>
                    <a:lumOff val="25000"/>
                  </a:schemeClr>
                </a:solidFill>
                <a:latin typeface="Arial" panose="020B0604020202020204" pitchFamily="34" charset="0"/>
                <a:ea typeface="Segoe UI Emoji" panose="020B0502040204020203" pitchFamily="34" charset="0"/>
                <a:cs typeface="Arial" panose="020B0604020202020204" pitchFamily="34" charset="0"/>
              </a:endParaRPr>
            </a:p>
          </p:txBody>
        </p:sp>
        <p:sp>
          <p:nvSpPr>
            <p:cNvPr id="13" name="TextBox 12"/>
            <p:cNvSpPr txBox="1"/>
            <p:nvPr/>
          </p:nvSpPr>
          <p:spPr>
            <a:xfrm>
              <a:off x="6618074" y="-95250"/>
              <a:ext cx="2819400" cy="1369338"/>
            </a:xfrm>
            <a:prstGeom prst="rect">
              <a:avLst/>
            </a:prstGeom>
            <a:noFill/>
          </p:spPr>
          <p:txBody>
            <a:bodyPr wrap="square" rtlCol="0">
              <a:spAutoFit/>
            </a:bodyPr>
            <a:lstStyle>
              <a:defPPr>
                <a:defRPr lang="en-US"/>
              </a:defPPr>
              <a:lvl1pPr>
                <a:defRPr>
                  <a:solidFill>
                    <a:schemeClr val="tx1">
                      <a:lumMod val="75000"/>
                      <a:lumOff val="25000"/>
                    </a:schemeClr>
                  </a:solidFill>
                  <a:latin typeface="Segoe UI Emoji" panose="020B0502040204020203" pitchFamily="34" charset="0"/>
                  <a:ea typeface="Segoe UI Emoji" panose="020B0502040204020203" pitchFamily="34" charset="0"/>
                  <a:cs typeface="Segoe UI Light" panose="020B0502040204020203" pitchFamily="34" charset="0"/>
                </a:defRPr>
              </a:lvl1pPr>
            </a:lstStyle>
            <a:p>
              <a:r>
                <a:rPr lang="en-US" dirty="0">
                  <a:latin typeface="Arial" panose="020B0604020202020204" pitchFamily="34" charset="0"/>
                  <a:cs typeface="Arial" panose="020B0604020202020204" pitchFamily="34" charset="0"/>
                </a:rPr>
                <a:t>When will you make something cool?</a:t>
              </a:r>
            </a:p>
          </p:txBody>
        </p:sp>
        <p:cxnSp>
          <p:nvCxnSpPr>
            <p:cNvPr id="14" name="Straight Connector 13"/>
            <p:cNvCxnSpPr/>
            <p:nvPr/>
          </p:nvCxnSpPr>
          <p:spPr bwMode="auto">
            <a:xfrm>
              <a:off x="2219313" y="1276529"/>
              <a:ext cx="304800" cy="1712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6757047" y="933628"/>
              <a:ext cx="457200" cy="3429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70589826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2400" dirty="0"/>
              <a:t>Michael </a:t>
            </a:r>
            <a:r>
              <a:rPr lang="en-US" sz="2400" dirty="0" smtClean="0"/>
              <a:t>Heim, </a:t>
            </a:r>
            <a:r>
              <a:rPr lang="en-US" sz="2400" i="1" dirty="0" smtClean="0"/>
              <a:t>The </a:t>
            </a:r>
            <a:r>
              <a:rPr lang="en-US" sz="2400" i="1" dirty="0"/>
              <a:t>Metaphysics of Virtual </a:t>
            </a:r>
            <a:r>
              <a:rPr lang="en-US" sz="2400" i="1" dirty="0" smtClean="0"/>
              <a:t>Reality</a:t>
            </a:r>
            <a:endParaRPr lang="en-US" sz="2400" dirty="0" smtClean="0"/>
          </a:p>
          <a:p>
            <a:r>
              <a:rPr lang="en-US" sz="2400" dirty="0"/>
              <a:t>Michael J. Quinn, pp. </a:t>
            </a:r>
            <a:r>
              <a:rPr lang="en-US" sz="2400" dirty="0" smtClean="0"/>
              <a:t>126, </a:t>
            </a:r>
            <a:r>
              <a:rPr lang="en-US" sz="2400" i="1" dirty="0" smtClean="0"/>
              <a:t>Ethics for the Information Age</a:t>
            </a:r>
          </a:p>
          <a:p>
            <a:r>
              <a:rPr lang="en-US" sz="2400" dirty="0" smtClean="0"/>
              <a:t>Rachel Emma Silverman, </a:t>
            </a:r>
            <a:r>
              <a:rPr lang="en-US" sz="2400" i="1" dirty="0" smtClean="0"/>
              <a:t>WSJ: Xbox </a:t>
            </a:r>
            <a:r>
              <a:rPr lang="en-US" sz="2400" i="1" dirty="0"/>
              <a:t>to Exile? Videogames Linked to Antisocial Behavior, </a:t>
            </a:r>
            <a:r>
              <a:rPr lang="en-US" sz="2400" dirty="0"/>
              <a:t>blogs.wsj.com/juggle/2009/01/23/xbox-to-exile-new-study-links-videogames-with-antisocial-behavior/</a:t>
            </a:r>
            <a:endParaRPr lang="en-US" sz="2400" dirty="0" smtClean="0"/>
          </a:p>
          <a:p>
            <a:r>
              <a:rPr lang="en-US" sz="2400" dirty="0" err="1" smtClean="0"/>
              <a:t>Yiren</a:t>
            </a:r>
            <a:r>
              <a:rPr lang="en-US" sz="2400" dirty="0" smtClean="0"/>
              <a:t> </a:t>
            </a:r>
            <a:r>
              <a:rPr lang="en-US" sz="2400" dirty="0"/>
              <a:t>Lu,</a:t>
            </a:r>
            <a:r>
              <a:rPr lang="en-US" sz="2400" b="1" dirty="0"/>
              <a:t> </a:t>
            </a:r>
            <a:r>
              <a:rPr lang="en-US" sz="2400" i="1" dirty="0"/>
              <a:t>Silicon Valley’s Youth Problem, </a:t>
            </a:r>
            <a:r>
              <a:rPr lang="en-US" sz="2400" dirty="0"/>
              <a:t>NY </a:t>
            </a:r>
            <a:r>
              <a:rPr lang="en-US" sz="2400" dirty="0" smtClean="0"/>
              <a:t>Times, www.nytimes.com/2014/03/16/magazine/silicon-valleys-youth-problem.html</a:t>
            </a:r>
            <a:r>
              <a:rPr lang="en-US" sz="2400" dirty="0"/>
              <a:t>?_r=0</a:t>
            </a:r>
            <a:endParaRPr lang="en-US" sz="3200" dirty="0"/>
          </a:p>
          <a:p>
            <a:endParaRPr lang="en-US" sz="2400"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Prateek Sahay</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4/1/14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11</a:t>
            </a:fld>
            <a:endParaRPr lang="en-US"/>
          </a:p>
        </p:txBody>
      </p:sp>
    </p:spTree>
    <p:extLst>
      <p:ext uri="{BB962C8B-B14F-4D97-AF65-F5344CB8AC3E}">
        <p14:creationId xmlns:p14="http://schemas.microsoft.com/office/powerpoint/2010/main" val="272430565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Domain Name System (DNS)</a:t>
            </a:r>
            <a:endParaRPr lang="en-US" dirty="0"/>
          </a:p>
        </p:txBody>
      </p:sp>
      <p:sp>
        <p:nvSpPr>
          <p:cNvPr id="3" name="Content Placeholder 2"/>
          <p:cNvSpPr>
            <a:spLocks noGrp="1"/>
          </p:cNvSpPr>
          <p:nvPr>
            <p:ph idx="1"/>
          </p:nvPr>
        </p:nvSpPr>
        <p:spPr>
          <a:xfrm>
            <a:off x="457200" y="1981200"/>
            <a:ext cx="4800600" cy="3886200"/>
          </a:xfrm>
        </p:spPr>
        <p:txBody>
          <a:bodyPr/>
          <a:lstStyle/>
          <a:p>
            <a:r>
              <a:rPr lang="en-US" dirty="0" smtClean="0"/>
              <a:t>Converts Domain Names   to IP addresses</a:t>
            </a:r>
          </a:p>
          <a:p>
            <a:r>
              <a:rPr lang="en-US" dirty="0" smtClean="0"/>
              <a:t>Adds latency without caching</a:t>
            </a:r>
          </a:p>
          <a:p>
            <a:r>
              <a:rPr lang="en-US" smtClean="0"/>
              <a:t>Lacking security</a:t>
            </a:r>
            <a:endParaRPr lang="en-US"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Mitchell Caisse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12</a:t>
            </a:fld>
            <a:endParaRPr lang="en-US"/>
          </a:p>
        </p:txBody>
      </p:sp>
      <p:pic>
        <p:nvPicPr>
          <p:cNvPr id="9" name="Picture 8"/>
          <p:cNvPicPr>
            <a:picLocks noChangeAspect="1"/>
          </p:cNvPicPr>
          <p:nvPr/>
        </p:nvPicPr>
        <p:blipFill>
          <a:blip r:embed="rId3"/>
          <a:stretch>
            <a:fillRect/>
          </a:stretch>
        </p:blipFill>
        <p:spPr>
          <a:xfrm>
            <a:off x="4325437" y="2530696"/>
            <a:ext cx="4178845" cy="3714529"/>
          </a:xfrm>
          <a:prstGeom prst="rect">
            <a:avLst/>
          </a:prstGeom>
        </p:spPr>
      </p:pic>
    </p:spTree>
    <p:extLst>
      <p:ext uri="{BB962C8B-B14F-4D97-AF65-F5344CB8AC3E}">
        <p14:creationId xmlns:p14="http://schemas.microsoft.com/office/powerpoint/2010/main" val="76351034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971800" y="2636011"/>
            <a:ext cx="5503871" cy="3040889"/>
          </a:xfrm>
          <a:prstGeom prst="rect">
            <a:avLst/>
          </a:prstGeom>
        </p:spPr>
      </p:pic>
      <p:sp>
        <p:nvSpPr>
          <p:cNvPr id="3" name="Content Placeholder 2"/>
          <p:cNvSpPr>
            <a:spLocks noGrp="1"/>
          </p:cNvSpPr>
          <p:nvPr>
            <p:ph idx="1"/>
          </p:nvPr>
        </p:nvSpPr>
        <p:spPr/>
        <p:txBody>
          <a:bodyPr/>
          <a:lstStyle/>
          <a:p>
            <a:r>
              <a:rPr lang="en-US" dirty="0" smtClean="0"/>
              <a:t>Inject a record into a DNS server</a:t>
            </a:r>
          </a:p>
          <a:p>
            <a:r>
              <a:rPr lang="en-US" dirty="0" smtClean="0"/>
              <a:t>Unrelated Data Attack</a:t>
            </a:r>
          </a:p>
          <a:p>
            <a:r>
              <a:rPr lang="en-US" dirty="0" smtClean="0"/>
              <a:t>Related Data attack</a:t>
            </a:r>
          </a:p>
          <a:p>
            <a:endParaRPr lang="en-US" dirty="0" smtClean="0"/>
          </a:p>
        </p:txBody>
      </p:sp>
      <p:sp>
        <p:nvSpPr>
          <p:cNvPr id="2" name="Title 1"/>
          <p:cNvSpPr>
            <a:spLocks noGrp="1"/>
          </p:cNvSpPr>
          <p:nvPr>
            <p:ph type="title"/>
          </p:nvPr>
        </p:nvSpPr>
        <p:spPr/>
        <p:txBody>
          <a:bodyPr/>
          <a:lstStyle/>
          <a:p>
            <a:r>
              <a:rPr lang="en-US" dirty="0" smtClean="0"/>
              <a:t>DNS Cache Poisoning</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Mitchell Caisse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13</a:t>
            </a:fld>
            <a:endParaRPr lang="en-US"/>
          </a:p>
        </p:txBody>
      </p:sp>
    </p:spTree>
    <p:extLst>
      <p:ext uri="{BB962C8B-B14F-4D97-AF65-F5344CB8AC3E}">
        <p14:creationId xmlns:p14="http://schemas.microsoft.com/office/powerpoint/2010/main" val="30003899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Cache Poisoning</a:t>
            </a:r>
            <a:endParaRPr lang="en-US" dirty="0"/>
          </a:p>
        </p:txBody>
      </p:sp>
      <p:sp>
        <p:nvSpPr>
          <p:cNvPr id="3" name="Content Placeholder 2"/>
          <p:cNvSpPr>
            <a:spLocks noGrp="1"/>
          </p:cNvSpPr>
          <p:nvPr>
            <p:ph idx="1"/>
          </p:nvPr>
        </p:nvSpPr>
        <p:spPr/>
        <p:txBody>
          <a:bodyPr/>
          <a:lstStyle/>
          <a:p>
            <a:r>
              <a:rPr lang="en-US" dirty="0" smtClean="0"/>
              <a:t>DNS ID</a:t>
            </a:r>
          </a:p>
          <a:p>
            <a:pPr lvl="1"/>
            <a:r>
              <a:rPr lang="en-US" dirty="0"/>
              <a:t>Brute Force</a:t>
            </a:r>
          </a:p>
          <a:p>
            <a:pPr lvl="1"/>
            <a:r>
              <a:rPr lang="en-US" dirty="0"/>
              <a:t>Educated </a:t>
            </a:r>
            <a:r>
              <a:rPr lang="en-US" dirty="0" smtClean="0"/>
              <a:t>Guess</a:t>
            </a:r>
          </a:p>
          <a:p>
            <a:r>
              <a:rPr lang="en-US" dirty="0" smtClean="0"/>
              <a:t>DNS Server Attacks</a:t>
            </a:r>
          </a:p>
          <a:p>
            <a:endParaRPr lang="en-US"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Mitchell Caisse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14</a:t>
            </a:fld>
            <a:endParaRPr lang="en-US"/>
          </a:p>
        </p:txBody>
      </p:sp>
      <p:pic>
        <p:nvPicPr>
          <p:cNvPr id="5" name="Picture 4"/>
          <p:cNvPicPr>
            <a:picLocks noChangeAspect="1"/>
          </p:cNvPicPr>
          <p:nvPr/>
        </p:nvPicPr>
        <p:blipFill>
          <a:blip r:embed="rId3"/>
          <a:stretch>
            <a:fillRect/>
          </a:stretch>
        </p:blipFill>
        <p:spPr>
          <a:xfrm>
            <a:off x="990600" y="3898302"/>
            <a:ext cx="7543800" cy="2114550"/>
          </a:xfrm>
          <a:prstGeom prst="rect">
            <a:avLst/>
          </a:prstGeom>
        </p:spPr>
      </p:pic>
    </p:spTree>
    <p:extLst>
      <p:ext uri="{BB962C8B-B14F-4D97-AF65-F5344CB8AC3E}">
        <p14:creationId xmlns:p14="http://schemas.microsoft.com/office/powerpoint/2010/main" val="360990945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 Use</a:t>
            </a:r>
            <a:endParaRPr lang="en-US" dirty="0"/>
          </a:p>
        </p:txBody>
      </p:sp>
      <p:sp>
        <p:nvSpPr>
          <p:cNvPr id="3" name="Content Placeholder 2"/>
          <p:cNvSpPr>
            <a:spLocks noGrp="1"/>
          </p:cNvSpPr>
          <p:nvPr>
            <p:ph idx="1"/>
          </p:nvPr>
        </p:nvSpPr>
        <p:spPr/>
        <p:txBody>
          <a:bodyPr/>
          <a:lstStyle/>
          <a:p>
            <a:r>
              <a:rPr lang="en-US" dirty="0" smtClean="0"/>
              <a:t>Maliciously Redirect traffic</a:t>
            </a:r>
          </a:p>
          <a:p>
            <a:r>
              <a:rPr lang="en-US" dirty="0" smtClean="0"/>
              <a:t>Phishing</a:t>
            </a:r>
          </a:p>
          <a:p>
            <a:r>
              <a:rPr lang="en-US" dirty="0" smtClean="0"/>
              <a:t>Block websites</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Mitchell Caisse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15</a:t>
            </a:fld>
            <a:endParaRPr lang="en-US"/>
          </a:p>
        </p:txBody>
      </p:sp>
      <p:pic>
        <p:nvPicPr>
          <p:cNvPr id="9" name="Picture 8"/>
          <p:cNvPicPr>
            <a:picLocks noChangeAspect="1"/>
          </p:cNvPicPr>
          <p:nvPr/>
        </p:nvPicPr>
        <p:blipFill>
          <a:blip r:embed="rId3"/>
          <a:stretch>
            <a:fillRect/>
          </a:stretch>
        </p:blipFill>
        <p:spPr>
          <a:xfrm>
            <a:off x="3733800" y="2517214"/>
            <a:ext cx="5152460" cy="3426386"/>
          </a:xfrm>
          <a:prstGeom prst="rect">
            <a:avLst/>
          </a:prstGeom>
        </p:spPr>
      </p:pic>
    </p:spTree>
    <p:extLst>
      <p:ext uri="{BB962C8B-B14F-4D97-AF65-F5344CB8AC3E}">
        <p14:creationId xmlns:p14="http://schemas.microsoft.com/office/powerpoint/2010/main" val="326306255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endParaRPr lang="en-US" dirty="0"/>
          </a:p>
        </p:txBody>
      </p:sp>
      <p:sp>
        <p:nvSpPr>
          <p:cNvPr id="3" name="Content Placeholder 2"/>
          <p:cNvSpPr>
            <a:spLocks noGrp="1"/>
          </p:cNvSpPr>
          <p:nvPr>
            <p:ph idx="1"/>
          </p:nvPr>
        </p:nvSpPr>
        <p:spPr/>
        <p:txBody>
          <a:bodyPr/>
          <a:lstStyle/>
          <a:p>
            <a:r>
              <a:rPr lang="en-US" dirty="0" smtClean="0"/>
              <a:t>Digitally signs records</a:t>
            </a:r>
          </a:p>
          <a:p>
            <a:r>
              <a:rPr lang="en-US" dirty="0" smtClean="0"/>
              <a:t>Backwards Compatible</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Mitchell Caisse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16</a:t>
            </a:fld>
            <a:endParaRPr lang="en-US"/>
          </a:p>
        </p:txBody>
      </p:sp>
      <p:pic>
        <p:nvPicPr>
          <p:cNvPr id="9" name="Picture 8"/>
          <p:cNvPicPr>
            <a:picLocks noChangeAspect="1"/>
          </p:cNvPicPr>
          <p:nvPr/>
        </p:nvPicPr>
        <p:blipFill>
          <a:blip r:embed="rId3"/>
          <a:stretch>
            <a:fillRect/>
          </a:stretch>
        </p:blipFill>
        <p:spPr>
          <a:xfrm>
            <a:off x="777240" y="3075484"/>
            <a:ext cx="7589520" cy="3169741"/>
          </a:xfrm>
          <a:prstGeom prst="rect">
            <a:avLst/>
          </a:prstGeom>
        </p:spPr>
      </p:pic>
    </p:spTree>
    <p:extLst>
      <p:ext uri="{BB962C8B-B14F-4D97-AF65-F5344CB8AC3E}">
        <p14:creationId xmlns:p14="http://schemas.microsoft.com/office/powerpoint/2010/main" val="355305459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800" dirty="0" smtClean="0"/>
              <a:t>How Domain Name </a:t>
            </a:r>
            <a:r>
              <a:rPr lang="en-US" sz="1800" dirty="0"/>
              <a:t>Servers Work, </a:t>
            </a:r>
            <a:r>
              <a:rPr lang="en-US" sz="1800" dirty="0">
                <a:hlinkClick r:id="rId3"/>
              </a:rPr>
              <a:t>http://</a:t>
            </a:r>
            <a:r>
              <a:rPr lang="en-US" sz="1800" dirty="0" smtClean="0">
                <a:hlinkClick r:id="rId3"/>
              </a:rPr>
              <a:t>computer.howstuffworks.com/dns.htm</a:t>
            </a:r>
            <a:r>
              <a:rPr lang="en-US" sz="1800" dirty="0" smtClean="0"/>
              <a:t> (3/30/2014)</a:t>
            </a:r>
            <a:endParaRPr lang="en-US" sz="1800" dirty="0"/>
          </a:p>
          <a:p>
            <a:r>
              <a:rPr lang="en-US" sz="1800" dirty="0" smtClean="0"/>
              <a:t>Security </a:t>
            </a:r>
            <a:r>
              <a:rPr lang="en-US" sz="1800" dirty="0"/>
              <a:t>Issues with DNS, </a:t>
            </a:r>
            <a:r>
              <a:rPr lang="en-US" sz="1800" dirty="0">
                <a:hlinkClick r:id="rId4"/>
              </a:rPr>
              <a:t>http://</a:t>
            </a:r>
            <a:r>
              <a:rPr lang="en-US" sz="1800" dirty="0" smtClean="0">
                <a:hlinkClick r:id="rId4"/>
              </a:rPr>
              <a:t>www.sans.org/reading-room/whitepapers/dns/security-issues-dns-1069</a:t>
            </a:r>
            <a:r>
              <a:rPr lang="en-US" sz="1800" dirty="0" smtClean="0"/>
              <a:t> (3/31/2014)</a:t>
            </a:r>
          </a:p>
          <a:p>
            <a:r>
              <a:rPr lang="en-US" sz="1800" dirty="0" smtClean="0"/>
              <a:t>DNS Poisoning slams web traffic from millions in China into the wrong hole </a:t>
            </a:r>
            <a:r>
              <a:rPr lang="en-US" sz="1800" dirty="0" smtClean="0">
                <a:hlinkClick r:id="rId5"/>
              </a:rPr>
              <a:t>http</a:t>
            </a:r>
            <a:r>
              <a:rPr lang="en-US" sz="1800" dirty="0">
                <a:hlinkClick r:id="rId5"/>
              </a:rPr>
              <a:t>://www.theregister.co.uk/2014/01/21/china_dns_poisoning_attack</a:t>
            </a:r>
            <a:r>
              <a:rPr lang="en-US" sz="1800" dirty="0" smtClean="0">
                <a:hlinkClick r:id="rId5"/>
              </a:rPr>
              <a:t>/</a:t>
            </a:r>
            <a:r>
              <a:rPr lang="en-US" sz="1800" dirty="0" smtClean="0"/>
              <a:t> (3/31/2014)</a:t>
            </a:r>
          </a:p>
          <a:p>
            <a:r>
              <a:rPr lang="en-US" sz="1800" dirty="0" smtClean="0"/>
              <a:t>Turkey Hijacking IP Address for popular Global </a:t>
            </a:r>
            <a:r>
              <a:rPr lang="en-US" sz="1800" dirty="0"/>
              <a:t>DNS providers </a:t>
            </a:r>
            <a:r>
              <a:rPr lang="en-US" sz="1800" dirty="0">
                <a:hlinkClick r:id="rId6"/>
              </a:rPr>
              <a:t>http://www.bgpmon.net/turkey-hijacking-ip-addresses-for-popular-global-dns-providers</a:t>
            </a:r>
            <a:r>
              <a:rPr lang="en-US" sz="1800" dirty="0" smtClean="0">
                <a:hlinkClick r:id="rId6"/>
              </a:rPr>
              <a:t>/</a:t>
            </a:r>
            <a:r>
              <a:rPr lang="en-US" sz="1800" dirty="0" smtClean="0"/>
              <a:t> (3/31/2014)</a:t>
            </a:r>
          </a:p>
          <a:p>
            <a:r>
              <a:rPr lang="en-US" sz="1800" dirty="0" smtClean="0"/>
              <a:t>DNSSEC | ICANN </a:t>
            </a:r>
            <a:r>
              <a:rPr lang="en-US" sz="1800" dirty="0" smtClean="0">
                <a:hlinkClick r:id="rId7"/>
              </a:rPr>
              <a:t>http</a:t>
            </a:r>
            <a:r>
              <a:rPr lang="en-US" sz="1800" dirty="0">
                <a:hlinkClick r:id="rId7"/>
              </a:rPr>
              <a:t>://</a:t>
            </a:r>
            <a:r>
              <a:rPr lang="en-US" sz="1800" dirty="0" smtClean="0">
                <a:hlinkClick r:id="rId7"/>
              </a:rPr>
              <a:t>www.icann.org/en/news/in-focus/dnssec</a:t>
            </a:r>
            <a:r>
              <a:rPr lang="en-US" sz="1800" dirty="0" smtClean="0"/>
              <a:t> (3/31/2014)</a:t>
            </a:r>
          </a:p>
          <a:p>
            <a:r>
              <a:rPr lang="en-US" sz="1800" dirty="0" err="1" smtClean="0"/>
              <a:t>SoftwareUpdate</a:t>
            </a:r>
            <a:r>
              <a:rPr lang="en-US" sz="1800" dirty="0" smtClean="0"/>
              <a:t> DNS Spoof </a:t>
            </a:r>
            <a:r>
              <a:rPr lang="en-US" sz="1800" dirty="0" smtClean="0">
                <a:hlinkClick r:id="rId8"/>
              </a:rPr>
              <a:t>http</a:t>
            </a:r>
            <a:r>
              <a:rPr lang="en-US" sz="1800" dirty="0">
                <a:hlinkClick r:id="rId8"/>
              </a:rPr>
              <a:t>://</a:t>
            </a:r>
            <a:r>
              <a:rPr lang="en-US" sz="1800" dirty="0" smtClean="0">
                <a:hlinkClick r:id="rId8"/>
              </a:rPr>
              <a:t>www.securemac.com/macosxphantomupdate.php</a:t>
            </a:r>
            <a:r>
              <a:rPr lang="en-US" sz="1800" dirty="0" smtClean="0"/>
              <a:t> (4/1/2014)</a:t>
            </a:r>
          </a:p>
          <a:p>
            <a:endParaRPr lang="en-US" sz="1800" dirty="0" smtClean="0"/>
          </a:p>
          <a:p>
            <a:endParaRPr lang="en-US" sz="2000"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Mitchell Caisse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4/1/14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17</a:t>
            </a:fld>
            <a:endParaRPr lang="en-US"/>
          </a:p>
        </p:txBody>
      </p:sp>
    </p:spTree>
    <p:extLst>
      <p:ext uri="{BB962C8B-B14F-4D97-AF65-F5344CB8AC3E}">
        <p14:creationId xmlns:p14="http://schemas.microsoft.com/office/powerpoint/2010/main" val="269171166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5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44038"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
        <p:nvSpPr>
          <p:cNvPr id="44034" name="Rectangle 3"/>
          <p:cNvSpPr>
            <a:spLocks noGrp="1" noChangeArrowheads="1"/>
          </p:cNvSpPr>
          <p:nvPr>
            <p:ph type="dt" sz="half" idx="10"/>
          </p:nvPr>
        </p:nvSpPr>
        <p:spPr>
          <a:noFill/>
        </p:spPr>
        <p:txBody>
          <a:bodyPr/>
          <a:lstStyle/>
          <a:p>
            <a:fld id="{E1DDB3CD-D3FE-0743-8B97-626FE7ADB64B}" type="datetime1">
              <a:rPr lang="en-US" smtClean="0"/>
              <a:t>3/31/14</a:t>
            </a:fld>
            <a:endParaRPr lang="en-US" smtClean="0"/>
          </a:p>
        </p:txBody>
      </p:sp>
      <p:sp>
        <p:nvSpPr>
          <p:cNvPr id="44035" name="Rectangle 4"/>
          <p:cNvSpPr>
            <a:spLocks noGrp="1" noChangeArrowheads="1"/>
          </p:cNvSpPr>
          <p:nvPr>
            <p:ph type="ftr" sz="quarter" idx="11"/>
          </p:nvPr>
        </p:nvSpPr>
        <p:spPr>
          <a:noFill/>
        </p:spPr>
        <p:txBody>
          <a:bodyPr/>
          <a:lstStyle/>
          <a:p>
            <a:r>
              <a:rPr lang="en-US" smtClean="0"/>
              <a:t>© 2014 Keith A. Pray</a:t>
            </a:r>
          </a:p>
        </p:txBody>
      </p:sp>
      <p:sp>
        <p:nvSpPr>
          <p:cNvPr id="44036" name="Slide Number Placeholder 5"/>
          <p:cNvSpPr>
            <a:spLocks noGrp="1" noChangeArrowheads="1"/>
          </p:cNvSpPr>
          <p:nvPr>
            <p:ph type="sldNum" sz="quarter" idx="12"/>
          </p:nvPr>
        </p:nvSpPr>
        <p:spPr>
          <a:noFill/>
        </p:spPr>
        <p:txBody>
          <a:bodyPr/>
          <a:lstStyle/>
          <a:p>
            <a:fld id="{A61C91C4-4113-6C4F-A6CC-B6F62E5B6934}" type="slidenum">
              <a:rPr lang="en-US"/>
              <a:pPr/>
              <a:t>18</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pPr lvl="0">
              <a:buClr>
                <a:srgbClr val="333366"/>
              </a:buClr>
              <a:defRPr/>
            </a:pPr>
            <a:r>
              <a:rPr lang="en-US" sz="2800" dirty="0"/>
              <a:t>Send email to Instructor and TA for fastest response.</a:t>
            </a:r>
          </a:p>
          <a:p>
            <a:pPr lvl="0">
              <a:buClr>
                <a:srgbClr val="333366"/>
              </a:buClr>
              <a:defRPr/>
            </a:pPr>
            <a:r>
              <a:rPr lang="en-US" sz="2800" dirty="0">
                <a:solidFill>
                  <a:srgbClr val="000000"/>
                </a:solidFill>
              </a:rPr>
              <a:t>This course is about the social implications of computing. All assignments will have this focus.</a:t>
            </a:r>
          </a:p>
          <a:p>
            <a:pPr lvl="0">
              <a:buClr>
                <a:srgbClr val="333366"/>
              </a:buClr>
              <a:defRPr/>
            </a:pPr>
            <a:r>
              <a:rPr lang="en-US" sz="2800" dirty="0">
                <a:solidFill>
                  <a:srgbClr val="000000"/>
                </a:solidFill>
              </a:rPr>
              <a:t>Follow the paper and presentation guidelines listed on the course web site</a:t>
            </a:r>
            <a:r>
              <a:rPr lang="en-US" sz="2800" dirty="0" smtClean="0">
                <a:solidFill>
                  <a:srgbClr val="000000"/>
                </a:solidFill>
              </a:rPr>
              <a:t>.</a:t>
            </a:r>
            <a:endParaRPr lang="en-US" sz="2800" dirty="0" smtClean="0"/>
          </a:p>
          <a:p>
            <a:r>
              <a:rPr lang="en-US" sz="2800" dirty="0" smtClean="0"/>
              <a:t>Email salutations.</a:t>
            </a:r>
            <a:endParaRPr lang="en-US" sz="2800"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19</a:t>
            </a:fld>
            <a:endParaRPr lang="en-US"/>
          </a:p>
        </p:txBody>
      </p:sp>
      <p:sp>
        <p:nvSpPr>
          <p:cNvPr id="6" name="Date Placeholder 5"/>
          <p:cNvSpPr>
            <a:spLocks noGrp="1"/>
          </p:cNvSpPr>
          <p:nvPr>
            <p:ph type="dt" sz="half" idx="12"/>
          </p:nvPr>
        </p:nvSpPr>
        <p:spPr/>
        <p:txBody>
          <a:bodyPr/>
          <a:lstStyle/>
          <a:p>
            <a:fld id="{A5879594-5456-554D-9F9B-242772910DEC}" type="datetime1">
              <a:rPr lang="en-US" smtClean="0"/>
              <a:t>3/31/14</a:t>
            </a:fld>
            <a:endParaRPr lang="en-US"/>
          </a:p>
        </p:txBody>
      </p:sp>
    </p:spTree>
    <p:extLst>
      <p:ext uri="{BB962C8B-B14F-4D97-AF65-F5344CB8AC3E}">
        <p14:creationId xmlns:p14="http://schemas.microsoft.com/office/powerpoint/2010/main" val="373699089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Freedom Of Speech</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p>
        </p:txBody>
      </p:sp>
      <p:sp>
        <p:nvSpPr>
          <p:cNvPr id="17411" name="Slide Number Placeholder 4"/>
          <p:cNvSpPr>
            <a:spLocks noGrp="1"/>
          </p:cNvSpPr>
          <p:nvPr>
            <p:ph type="sldNum" sz="quarter" idx="11"/>
          </p:nvPr>
        </p:nvSpPr>
        <p:spPr>
          <a:noFill/>
        </p:spPr>
        <p:txBody>
          <a:bodyPr/>
          <a:lstStyle/>
          <a:p>
            <a:fld id="{31EDA051-8662-454A-83F2-E02AFFE8F5EE}" type="slidenum">
              <a:rPr lang="en-US" smtClean="0"/>
              <a:pPr/>
              <a:t>2</a:t>
            </a:fld>
            <a:endParaRPr lang="en-US" smtClean="0"/>
          </a:p>
        </p:txBody>
      </p:sp>
      <p:sp>
        <p:nvSpPr>
          <p:cNvPr id="17412" name="Date Placeholder 5"/>
          <p:cNvSpPr>
            <a:spLocks noGrp="1"/>
          </p:cNvSpPr>
          <p:nvPr>
            <p:ph type="dt" sz="half" idx="12"/>
          </p:nvPr>
        </p:nvSpPr>
        <p:spPr>
          <a:noFill/>
        </p:spPr>
        <p:txBody>
          <a:bodyPr/>
          <a:lstStyle/>
          <a:p>
            <a:fld id="{23DBE95B-1E7F-9A46-9A4B-8625D593F752}" type="datetime1">
              <a:rPr lang="en-US" smtClean="0"/>
              <a:t>3/31/14</a:t>
            </a:fld>
            <a:endParaRPr lang="en-US" smtClean="0"/>
          </a:p>
        </p:txBody>
      </p:sp>
      <p:sp>
        <p:nvSpPr>
          <p:cNvPr id="277508" name="Rectangle 4"/>
          <p:cNvSpPr>
            <a:spLocks noChangeArrowheads="1"/>
          </p:cNvSpPr>
          <p:nvPr/>
        </p:nvSpPr>
        <p:spPr bwMode="auto">
          <a:xfrm>
            <a:off x="0" y="2003425"/>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 1/2</a:t>
            </a:r>
            <a:endParaRPr lang="en-US" dirty="0"/>
          </a:p>
        </p:txBody>
      </p:sp>
      <p:sp>
        <p:nvSpPr>
          <p:cNvPr id="3" name="Content Placeholder 2"/>
          <p:cNvSpPr>
            <a:spLocks noGrp="1"/>
          </p:cNvSpPr>
          <p:nvPr>
            <p:ph idx="1"/>
          </p:nvPr>
        </p:nvSpPr>
        <p:spPr/>
        <p:txBody>
          <a:bodyPr/>
          <a:lstStyle/>
          <a:p>
            <a:r>
              <a:rPr lang="en-US" sz="1800" dirty="0" smtClean="0"/>
              <a:t>pp. 109 “…more Americans…” How are online versions of newspapers counted?</a:t>
            </a:r>
          </a:p>
          <a:p>
            <a:pPr lvl="0"/>
            <a:r>
              <a:rPr lang="en-US" sz="1800" dirty="0" smtClean="0"/>
              <a:t>pp. 110 40% + 35% Is the remainder from TV and radio? </a:t>
            </a:r>
            <a:r>
              <a:rPr lang="en-US" sz="1800" dirty="0" err="1" smtClean="0"/>
              <a:t>Sexting</a:t>
            </a:r>
            <a:r>
              <a:rPr lang="en-US" sz="1800" dirty="0" smtClean="0"/>
              <a:t> vs. </a:t>
            </a:r>
            <a:r>
              <a:rPr lang="en-US" sz="1800" dirty="0" err="1" smtClean="0"/>
              <a:t>Polaroids</a:t>
            </a:r>
            <a:r>
              <a:rPr lang="en-US" sz="1800" dirty="0" smtClean="0"/>
              <a:t>?</a:t>
            </a:r>
          </a:p>
          <a:p>
            <a:r>
              <a:rPr lang="en-US" sz="1800" dirty="0" smtClean="0"/>
              <a:t>pp. 112 “As recently as 2000…” % of email’s existence?</a:t>
            </a:r>
          </a:p>
          <a:p>
            <a:r>
              <a:rPr lang="en-US" sz="1800" dirty="0" smtClean="0"/>
              <a:t>pp. 113 Agreeing to “occasional offers…” makes it not spam, right? 1/100K = profit… doesn’t profit depend on profit/unit sold?</a:t>
            </a:r>
          </a:p>
          <a:p>
            <a:r>
              <a:rPr lang="en-US" sz="1800" dirty="0" smtClean="0"/>
              <a:t>pp. 114 Spam relies on being able to respond in some manner.</a:t>
            </a:r>
          </a:p>
          <a:p>
            <a:r>
              <a:rPr lang="en-US" sz="1800" dirty="0" smtClean="0"/>
              <a:t>pp. 116 Social Contract, Why disguising identities and motives not in other evaluations? Why is it used here when it is not in definition of spam?</a:t>
            </a:r>
          </a:p>
          <a:p>
            <a:r>
              <a:rPr lang="en-US" sz="1800" dirty="0" smtClean="0"/>
              <a:t>pp. 117 “…comfort of our homes.” Just like catalog mail order. 8.7%, higher now?</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Slide Number Placeholder 4"/>
          <p:cNvSpPr>
            <a:spLocks noGrp="1"/>
          </p:cNvSpPr>
          <p:nvPr>
            <p:ph type="sldNum" sz="quarter" idx="11"/>
          </p:nvPr>
        </p:nvSpPr>
        <p:spPr/>
        <p:txBody>
          <a:bodyPr/>
          <a:lstStyle/>
          <a:p>
            <a:fld id="{62640876-9D26-F348-8907-5A74C799E685}" type="slidenum">
              <a:rPr lang="en-US" smtClean="0"/>
              <a:pPr/>
              <a:t>20</a:t>
            </a:fld>
            <a:endParaRPr lang="en-US"/>
          </a:p>
        </p:txBody>
      </p:sp>
      <p:sp>
        <p:nvSpPr>
          <p:cNvPr id="6" name="Date Placeholder 5"/>
          <p:cNvSpPr>
            <a:spLocks noGrp="1"/>
          </p:cNvSpPr>
          <p:nvPr>
            <p:ph type="dt" sz="half" idx="12"/>
          </p:nvPr>
        </p:nvSpPr>
        <p:spPr/>
        <p:txBody>
          <a:bodyPr/>
          <a:lstStyle/>
          <a:p>
            <a:fld id="{520264D3-7D29-E54A-93C2-A8F596F01657}" type="datetime1">
              <a:rPr lang="en-US" smtClean="0"/>
              <a:t>3/31/14</a:t>
            </a:fld>
            <a:endParaRPr lang="en-US" dirty="0"/>
          </a:p>
        </p:txBody>
      </p:sp>
    </p:spTree>
    <p:extLst>
      <p:ext uri="{BB962C8B-B14F-4D97-AF65-F5344CB8AC3E}">
        <p14:creationId xmlns:p14="http://schemas.microsoft.com/office/powerpoint/2010/main" val="317747230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 2/2</a:t>
            </a:r>
            <a:endParaRPr lang="en-US" dirty="0"/>
          </a:p>
        </p:txBody>
      </p:sp>
      <p:sp>
        <p:nvSpPr>
          <p:cNvPr id="3" name="Content Placeholder 2"/>
          <p:cNvSpPr>
            <a:spLocks noGrp="1"/>
          </p:cNvSpPr>
          <p:nvPr>
            <p:ph idx="1"/>
          </p:nvPr>
        </p:nvSpPr>
        <p:spPr/>
        <p:txBody>
          <a:bodyPr/>
          <a:lstStyle/>
          <a:p>
            <a:r>
              <a:rPr lang="en-US" sz="1800" dirty="0" smtClean="0"/>
              <a:t>pp. 119 Online game does not need to support simultaneous players. $3K seems low.</a:t>
            </a:r>
          </a:p>
          <a:p>
            <a:r>
              <a:rPr lang="en-US" sz="1800" dirty="0" smtClean="0"/>
              <a:t>pp. 124 3.4.4 Have you observed Kant’s rhetorical question?</a:t>
            </a:r>
          </a:p>
          <a:p>
            <a:r>
              <a:rPr lang="en-US" sz="1800" dirty="0" smtClean="0"/>
              <a:t>pp. 130 Act Utilitarian, Moral luck? </a:t>
            </a:r>
          </a:p>
          <a:p>
            <a:r>
              <a:rPr lang="en-US" sz="1800" dirty="0" smtClean="0"/>
              <a:t>pp. 131 Why not have adult and minor user accounts, etc.? Filter as background process… that blocks?</a:t>
            </a:r>
          </a:p>
          <a:p>
            <a:r>
              <a:rPr lang="en-US" sz="1800" dirty="0" smtClean="0"/>
              <a:t>pp. 134 Act Utilitarian, seems to never decide. How useful is the analysis?</a:t>
            </a:r>
          </a:p>
          <a:p>
            <a:r>
              <a:rPr lang="en-US" sz="1800" dirty="0" smtClean="0"/>
              <a:t>pp. 136 In 2002-2003 I found out about identity theft when moving accounts online.</a:t>
            </a:r>
          </a:p>
          <a:p>
            <a:endParaRPr lang="en-US" sz="1800"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Slide Number Placeholder 4"/>
          <p:cNvSpPr>
            <a:spLocks noGrp="1"/>
          </p:cNvSpPr>
          <p:nvPr>
            <p:ph type="sldNum" sz="quarter" idx="11"/>
          </p:nvPr>
        </p:nvSpPr>
        <p:spPr/>
        <p:txBody>
          <a:bodyPr/>
          <a:lstStyle/>
          <a:p>
            <a:fld id="{62640876-9D26-F348-8907-5A74C799E685}" type="slidenum">
              <a:rPr lang="en-US" smtClean="0"/>
              <a:pPr/>
              <a:t>21</a:t>
            </a:fld>
            <a:endParaRPr lang="en-US"/>
          </a:p>
        </p:txBody>
      </p:sp>
      <p:sp>
        <p:nvSpPr>
          <p:cNvPr id="6" name="Date Placeholder 5"/>
          <p:cNvSpPr>
            <a:spLocks noGrp="1"/>
          </p:cNvSpPr>
          <p:nvPr>
            <p:ph type="dt" sz="half" idx="12"/>
          </p:nvPr>
        </p:nvSpPr>
        <p:spPr/>
        <p:txBody>
          <a:bodyPr/>
          <a:lstStyle/>
          <a:p>
            <a:fld id="{CB6CB290-6507-A04D-BB05-6A32D989F151}" type="datetime1">
              <a:rPr lang="en-US" smtClean="0"/>
              <a:t>3/31/14</a:t>
            </a:fld>
            <a:endParaRPr lang="en-US" dirty="0"/>
          </a:p>
        </p:txBody>
      </p:sp>
    </p:spTree>
    <p:extLst>
      <p:ext uri="{BB962C8B-B14F-4D97-AF65-F5344CB8AC3E}">
        <p14:creationId xmlns:p14="http://schemas.microsoft.com/office/powerpoint/2010/main" val="330944403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pitchFamily="-109" charset="-128"/>
                <a:cs typeface="ＭＳ Ｐゴシック" pitchFamily="-109" charset="-128"/>
              </a:rPr>
              <a:t>Freedom Of Speech</a:t>
            </a:r>
          </a:p>
        </p:txBody>
      </p:sp>
      <p:sp>
        <p:nvSpPr>
          <p:cNvPr id="37891" name="Content Placeholder 2"/>
          <p:cNvSpPr>
            <a:spLocks noGrp="1"/>
          </p:cNvSpPr>
          <p:nvPr>
            <p:ph idx="1"/>
          </p:nvPr>
        </p:nvSpPr>
        <p:spPr/>
        <p:txBody>
          <a:bodyPr/>
          <a:lstStyle/>
          <a:p>
            <a:r>
              <a:rPr lang="en-US" smtClean="0">
                <a:ea typeface="ＭＳ Ｐゴシック" pitchFamily="-109" charset="-128"/>
                <a:cs typeface="ＭＳ Ｐゴシック" pitchFamily="-109" charset="-128"/>
              </a:rPr>
              <a:t>How has information processing technologies changed free speech?</a:t>
            </a:r>
          </a:p>
          <a:p>
            <a:endParaRPr lang="en-US" smtClean="0">
              <a:ea typeface="ＭＳ Ｐゴシック" pitchFamily="-109" charset="-128"/>
              <a:cs typeface="ＭＳ Ｐゴシック" pitchFamily="-109" charset="-128"/>
            </a:endParaRPr>
          </a:p>
          <a:p>
            <a:r>
              <a:rPr lang="en-US" smtClean="0">
                <a:ea typeface="ＭＳ Ｐゴシック" pitchFamily="-109" charset="-128"/>
                <a:cs typeface="ＭＳ Ｐゴシック" pitchFamily="-109" charset="-128"/>
              </a:rPr>
              <a:t>How will it?</a:t>
            </a:r>
          </a:p>
        </p:txBody>
      </p:sp>
      <p:sp>
        <p:nvSpPr>
          <p:cNvPr id="37892" name="Footer Placeholder 3"/>
          <p:cNvSpPr>
            <a:spLocks noGrp="1"/>
          </p:cNvSpPr>
          <p:nvPr>
            <p:ph type="ftr" sz="quarter" idx="10"/>
          </p:nvPr>
        </p:nvSpPr>
        <p:spPr>
          <a:noFill/>
        </p:spPr>
        <p:txBody>
          <a:bodyPr/>
          <a:lstStyle/>
          <a:p>
            <a:r>
              <a:rPr lang="en-US" smtClean="0"/>
              <a:t>© 2014 Keith A. Pray</a:t>
            </a:r>
          </a:p>
        </p:txBody>
      </p:sp>
      <p:sp>
        <p:nvSpPr>
          <p:cNvPr id="37893" name="Slide Number Placeholder 4"/>
          <p:cNvSpPr>
            <a:spLocks noGrp="1"/>
          </p:cNvSpPr>
          <p:nvPr>
            <p:ph type="sldNum" sz="quarter" idx="11"/>
          </p:nvPr>
        </p:nvSpPr>
        <p:spPr>
          <a:noFill/>
        </p:spPr>
        <p:txBody>
          <a:bodyPr/>
          <a:lstStyle/>
          <a:p>
            <a:fld id="{47D682BB-EF06-424F-A9E1-906C62A88420}" type="slidenum">
              <a:rPr lang="en-US" smtClean="0"/>
              <a:pPr/>
              <a:t>22</a:t>
            </a:fld>
            <a:endParaRPr lang="en-US" smtClean="0"/>
          </a:p>
        </p:txBody>
      </p:sp>
      <p:sp>
        <p:nvSpPr>
          <p:cNvPr id="37894" name="Date Placeholder 5"/>
          <p:cNvSpPr>
            <a:spLocks noGrp="1"/>
          </p:cNvSpPr>
          <p:nvPr>
            <p:ph type="dt" sz="half" idx="12"/>
          </p:nvPr>
        </p:nvSpPr>
        <p:spPr>
          <a:noFill/>
        </p:spPr>
        <p:txBody>
          <a:bodyPr/>
          <a:lstStyle/>
          <a:p>
            <a:fld id="{066A68EE-B6C1-B14A-B54E-387320ED5426}" type="datetime1">
              <a:rPr lang="en-US" smtClean="0"/>
              <a:t>3/31/14</a:t>
            </a:fld>
            <a:endParaRPr lang="en-US" smtClean="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Freedom Of Speech</a:t>
            </a:r>
          </a:p>
        </p:txBody>
      </p:sp>
      <p:sp>
        <p:nvSpPr>
          <p:cNvPr id="46086" name="Rectangle 3"/>
          <p:cNvSpPr>
            <a:spLocks noGrp="1" noChangeArrowheads="1"/>
          </p:cNvSpPr>
          <p:nvPr>
            <p:ph idx="1"/>
          </p:nvPr>
        </p:nvSpPr>
        <p:spPr/>
        <p:txBody>
          <a:bodyPr/>
          <a:lstStyle/>
          <a:p>
            <a:r>
              <a:rPr lang="en-US">
                <a:ea typeface="ＭＳ Ｐゴシック" pitchFamily="-109" charset="-128"/>
                <a:cs typeface="ＭＳ Ｐゴシック" pitchFamily="-109" charset="-128"/>
              </a:rPr>
              <a:t>Is Free Speech a negative or positive right?</a:t>
            </a:r>
          </a:p>
          <a:p>
            <a:r>
              <a:rPr lang="en-US">
                <a:ea typeface="ＭＳ Ｐゴシック" pitchFamily="-109" charset="-128"/>
                <a:cs typeface="ＭＳ Ｐゴシック" pitchFamily="-109" charset="-128"/>
              </a:rPr>
              <a:t>Why is it considered important in general?</a:t>
            </a:r>
          </a:p>
          <a:p>
            <a:r>
              <a:rPr lang="en-US">
                <a:ea typeface="ＭＳ Ｐゴシック" pitchFamily="-109" charset="-128"/>
                <a:cs typeface="ＭＳ Ｐゴシック" pitchFamily="-109" charset="-128"/>
              </a:rPr>
              <a:t>What are some examples of speech not permitted?</a:t>
            </a:r>
          </a:p>
          <a:p>
            <a:pPr lvl="1"/>
            <a:r>
              <a:rPr lang="en-US"/>
              <a:t>Are these standards shared by everyone?</a:t>
            </a:r>
          </a:p>
          <a:p>
            <a:r>
              <a:rPr lang="en-US">
                <a:ea typeface="ＭＳ Ｐゴシック" pitchFamily="-109" charset="-128"/>
                <a:cs typeface="ＭＳ Ｐゴシック" pitchFamily="-109" charset="-128"/>
              </a:rPr>
              <a:t>What are some serious results?</a:t>
            </a:r>
          </a:p>
          <a:p>
            <a:r>
              <a:rPr lang="en-US">
                <a:ea typeface="ＭＳ Ｐゴシック" pitchFamily="-109" charset="-128"/>
                <a:cs typeface="ＭＳ Ｐゴシック" pitchFamily="-109" charset="-128"/>
              </a:rPr>
              <a:t>How to apply to the online content?</a:t>
            </a:r>
          </a:p>
          <a:p>
            <a:pPr lvl="1"/>
            <a:r>
              <a:rPr lang="en-US"/>
              <a:t>Standards? Enforcement?</a:t>
            </a:r>
          </a:p>
        </p:txBody>
      </p:sp>
      <p:sp>
        <p:nvSpPr>
          <p:cNvPr id="46082" name="Footer Placeholder 3"/>
          <p:cNvSpPr>
            <a:spLocks noGrp="1"/>
          </p:cNvSpPr>
          <p:nvPr>
            <p:ph type="ftr" sz="quarter" idx="10"/>
          </p:nvPr>
        </p:nvSpPr>
        <p:spPr>
          <a:noFill/>
        </p:spPr>
        <p:txBody>
          <a:bodyPr/>
          <a:lstStyle/>
          <a:p>
            <a:r>
              <a:rPr lang="en-US" smtClean="0"/>
              <a:t>© 2014 Keith A. Pray</a:t>
            </a:r>
          </a:p>
        </p:txBody>
      </p:sp>
      <p:sp>
        <p:nvSpPr>
          <p:cNvPr id="46083" name="Slide Number Placeholder 4"/>
          <p:cNvSpPr>
            <a:spLocks noGrp="1"/>
          </p:cNvSpPr>
          <p:nvPr>
            <p:ph type="sldNum" sz="quarter" idx="11"/>
          </p:nvPr>
        </p:nvSpPr>
        <p:spPr>
          <a:noFill/>
        </p:spPr>
        <p:txBody>
          <a:bodyPr/>
          <a:lstStyle/>
          <a:p>
            <a:fld id="{02717C6E-B5AB-554D-A2FA-010DE8480DA1}" type="slidenum">
              <a:rPr lang="en-US"/>
              <a:pPr/>
              <a:t>23</a:t>
            </a:fld>
            <a:endParaRPr lang="en-US"/>
          </a:p>
        </p:txBody>
      </p:sp>
      <p:sp>
        <p:nvSpPr>
          <p:cNvPr id="46084" name="Date Placeholder 5"/>
          <p:cNvSpPr>
            <a:spLocks noGrp="1"/>
          </p:cNvSpPr>
          <p:nvPr>
            <p:ph type="dt" sz="half" idx="12"/>
          </p:nvPr>
        </p:nvSpPr>
        <p:spPr>
          <a:noFill/>
        </p:spPr>
        <p:txBody>
          <a:bodyPr/>
          <a:lstStyle/>
          <a:p>
            <a:fld id="{2042A3AF-07F0-3749-9450-A8188C9A5B37}" type="datetime1">
              <a:rPr lang="en-US" smtClean="0"/>
              <a:t>3/31/14</a:t>
            </a:fld>
            <a:endParaRPr lang="en-US" smtClean="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In-Class Exercise I</a:t>
            </a:r>
          </a:p>
        </p:txBody>
      </p:sp>
      <p:sp>
        <p:nvSpPr>
          <p:cNvPr id="48134" name="Rectangle 3"/>
          <p:cNvSpPr>
            <a:spLocks noGrp="1" noChangeArrowheads="1"/>
          </p:cNvSpPr>
          <p:nvPr>
            <p:ph idx="1"/>
          </p:nvPr>
        </p:nvSpPr>
        <p:spPr>
          <a:xfrm>
            <a:off x="457200" y="1600200"/>
            <a:ext cx="8178800" cy="4457700"/>
          </a:xfrm>
        </p:spPr>
        <p:txBody>
          <a:bodyPr/>
          <a:lstStyle/>
          <a:p>
            <a:r>
              <a:rPr lang="en-US">
                <a:ea typeface="ＭＳ Ｐゴシック" pitchFamily="-109" charset="-128"/>
                <a:cs typeface="ＭＳ Ｐゴシック" pitchFamily="-109" charset="-128"/>
              </a:rPr>
              <a:t>You are the head of the computer center at a public university. A state legislator goes to the university president to complain that sexually explicit words and pictures are being sent through the school’s computers and network, by email, Web, newsgroups, chat, and Webcams.</a:t>
            </a:r>
          </a:p>
        </p:txBody>
      </p:sp>
      <p:sp>
        <p:nvSpPr>
          <p:cNvPr id="48130" name="Footer Placeholder 3"/>
          <p:cNvSpPr>
            <a:spLocks noGrp="1"/>
          </p:cNvSpPr>
          <p:nvPr>
            <p:ph type="ftr" sz="quarter" idx="10"/>
          </p:nvPr>
        </p:nvSpPr>
        <p:spPr>
          <a:noFill/>
        </p:spPr>
        <p:txBody>
          <a:bodyPr/>
          <a:lstStyle/>
          <a:p>
            <a:r>
              <a:rPr lang="en-US" smtClean="0"/>
              <a:t>© 2014 Keith A. Pray</a:t>
            </a:r>
          </a:p>
        </p:txBody>
      </p:sp>
      <p:sp>
        <p:nvSpPr>
          <p:cNvPr id="48131" name="Slide Number Placeholder 4"/>
          <p:cNvSpPr>
            <a:spLocks noGrp="1"/>
          </p:cNvSpPr>
          <p:nvPr>
            <p:ph type="sldNum" sz="quarter" idx="11"/>
          </p:nvPr>
        </p:nvSpPr>
        <p:spPr>
          <a:noFill/>
        </p:spPr>
        <p:txBody>
          <a:bodyPr/>
          <a:lstStyle/>
          <a:p>
            <a:fld id="{4F465EB0-DFF6-1D47-9E6D-46385FE4E2D3}" type="slidenum">
              <a:rPr lang="en-US"/>
              <a:pPr/>
              <a:t>24</a:t>
            </a:fld>
            <a:endParaRPr lang="en-US"/>
          </a:p>
        </p:txBody>
      </p:sp>
      <p:sp>
        <p:nvSpPr>
          <p:cNvPr id="48132" name="Date Placeholder 5"/>
          <p:cNvSpPr>
            <a:spLocks noGrp="1"/>
          </p:cNvSpPr>
          <p:nvPr>
            <p:ph type="dt" sz="half" idx="12"/>
          </p:nvPr>
        </p:nvSpPr>
        <p:spPr>
          <a:noFill/>
        </p:spPr>
        <p:txBody>
          <a:bodyPr/>
          <a:lstStyle/>
          <a:p>
            <a:fld id="{31BADB30-8D1E-A94B-821D-186C37314666}" type="datetime1">
              <a:rPr lang="en-US" smtClean="0"/>
              <a:t>3/31/14</a:t>
            </a:fld>
            <a:endParaRPr lang="en-US" smtClean="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In-Class Exercise I</a:t>
            </a:r>
          </a:p>
        </p:txBody>
      </p:sp>
      <p:sp>
        <p:nvSpPr>
          <p:cNvPr id="50182" name="Rectangle 3"/>
          <p:cNvSpPr>
            <a:spLocks noGrp="1" noChangeArrowheads="1"/>
          </p:cNvSpPr>
          <p:nvPr>
            <p:ph sz="half" idx="1"/>
          </p:nvPr>
        </p:nvSpPr>
        <p:spPr>
          <a:xfrm>
            <a:off x="228600" y="1885950"/>
            <a:ext cx="4343400" cy="4514850"/>
          </a:xfrm>
        </p:spPr>
        <p:txBody>
          <a:bodyPr/>
          <a:lstStyle/>
          <a:p>
            <a:r>
              <a:rPr lang="en-US" sz="2600">
                <a:ea typeface="ＭＳ Ｐゴシック" pitchFamily="-109" charset="-128"/>
                <a:cs typeface="ＭＳ Ｐゴシック" pitchFamily="-109" charset="-128"/>
              </a:rPr>
              <a:t>Divide into groups.</a:t>
            </a:r>
          </a:p>
          <a:p>
            <a:r>
              <a:rPr lang="en-US" sz="2600">
                <a:ea typeface="ＭＳ Ｐゴシック" pitchFamily="-109" charset="-128"/>
                <a:cs typeface="ＭＳ Ｐゴシック" pitchFamily="-109" charset="-128"/>
              </a:rPr>
              <a:t>Each group contains:</a:t>
            </a:r>
          </a:p>
          <a:p>
            <a:pPr lvl="1"/>
            <a:r>
              <a:rPr lang="en-US" sz="1800"/>
              <a:t>1 university librarian</a:t>
            </a:r>
          </a:p>
          <a:p>
            <a:pPr lvl="1"/>
            <a:r>
              <a:rPr lang="en-US" sz="1800"/>
              <a:t>1 legislator</a:t>
            </a:r>
          </a:p>
          <a:p>
            <a:pPr lvl="1"/>
            <a:r>
              <a:rPr lang="en-US" sz="1800"/>
              <a:t>1 researcher</a:t>
            </a:r>
          </a:p>
          <a:p>
            <a:pPr lvl="1"/>
            <a:r>
              <a:rPr lang="en-US" sz="1800"/>
              <a:t>1 computer expert</a:t>
            </a:r>
          </a:p>
          <a:p>
            <a:pPr lvl="1"/>
            <a:r>
              <a:rPr lang="en-US" sz="1800"/>
              <a:t>1 college student</a:t>
            </a:r>
          </a:p>
          <a:p>
            <a:endParaRPr lang="en-US" sz="2600">
              <a:ea typeface="ＭＳ Ｐゴシック" pitchFamily="-109" charset="-128"/>
              <a:cs typeface="ＭＳ Ｐゴシック" pitchFamily="-109" charset="-128"/>
            </a:endParaRPr>
          </a:p>
        </p:txBody>
      </p:sp>
      <p:sp>
        <p:nvSpPr>
          <p:cNvPr id="50183" name="Rectangle 4"/>
          <p:cNvSpPr>
            <a:spLocks noGrp="1" noChangeArrowheads="1"/>
          </p:cNvSpPr>
          <p:nvPr>
            <p:ph sz="half" idx="2"/>
          </p:nvPr>
        </p:nvSpPr>
        <p:spPr>
          <a:xfrm>
            <a:off x="4343400" y="1885950"/>
            <a:ext cx="4572000" cy="4171950"/>
          </a:xfrm>
        </p:spPr>
        <p:txBody>
          <a:bodyPr/>
          <a:lstStyle/>
          <a:p>
            <a:r>
              <a:rPr lang="en-US" sz="2600">
                <a:ea typeface="ＭＳ Ｐゴシック" pitchFamily="-109" charset="-128"/>
                <a:cs typeface="ＭＳ Ｐゴシック" pitchFamily="-109" charset="-128"/>
              </a:rPr>
              <a:t>The group must decide:</a:t>
            </a:r>
          </a:p>
          <a:p>
            <a:pPr lvl="1"/>
            <a:r>
              <a:rPr lang="en-US" sz="1800"/>
              <a:t>What materials should be allowed and what banned?</a:t>
            </a:r>
          </a:p>
          <a:p>
            <a:pPr lvl="1"/>
            <a:r>
              <a:rPr lang="en-US" sz="1800"/>
              <a:t>What activities should be allowed and banned?</a:t>
            </a:r>
          </a:p>
          <a:p>
            <a:pPr lvl="1"/>
            <a:r>
              <a:rPr lang="en-US" sz="1800"/>
              <a:t>How will you enforce this?</a:t>
            </a:r>
          </a:p>
          <a:p>
            <a:pPr lvl="1"/>
            <a:r>
              <a:rPr lang="en-US" sz="1800"/>
              <a:t>Who will decide?</a:t>
            </a:r>
          </a:p>
        </p:txBody>
      </p:sp>
      <p:sp>
        <p:nvSpPr>
          <p:cNvPr id="50178" name="Footer Placeholder 4"/>
          <p:cNvSpPr>
            <a:spLocks noGrp="1"/>
          </p:cNvSpPr>
          <p:nvPr>
            <p:ph type="ftr" sz="quarter" idx="10"/>
          </p:nvPr>
        </p:nvSpPr>
        <p:spPr>
          <a:noFill/>
        </p:spPr>
        <p:txBody>
          <a:bodyPr/>
          <a:lstStyle/>
          <a:p>
            <a:r>
              <a:rPr lang="en-US" smtClean="0"/>
              <a:t>© 2014 Keith A. Pray</a:t>
            </a:r>
          </a:p>
        </p:txBody>
      </p:sp>
      <p:sp>
        <p:nvSpPr>
          <p:cNvPr id="50179" name="Slide Number Placeholder 5"/>
          <p:cNvSpPr>
            <a:spLocks noGrp="1"/>
          </p:cNvSpPr>
          <p:nvPr>
            <p:ph type="sldNum" sz="quarter" idx="11"/>
          </p:nvPr>
        </p:nvSpPr>
        <p:spPr>
          <a:noFill/>
        </p:spPr>
        <p:txBody>
          <a:bodyPr/>
          <a:lstStyle/>
          <a:p>
            <a:fld id="{A80E6EC6-24F1-C849-8502-899D70C87EE0}" type="slidenum">
              <a:rPr lang="en-US"/>
              <a:pPr/>
              <a:t>25</a:t>
            </a:fld>
            <a:endParaRPr lang="en-US"/>
          </a:p>
        </p:txBody>
      </p:sp>
      <p:sp>
        <p:nvSpPr>
          <p:cNvPr id="50180" name="Date Placeholder 6"/>
          <p:cNvSpPr>
            <a:spLocks noGrp="1"/>
          </p:cNvSpPr>
          <p:nvPr>
            <p:ph type="dt" sz="half" idx="12"/>
          </p:nvPr>
        </p:nvSpPr>
        <p:spPr>
          <a:noFill/>
        </p:spPr>
        <p:txBody>
          <a:bodyPr/>
          <a:lstStyle/>
          <a:p>
            <a:fld id="{6A6F2B75-2199-0447-83DD-B616C0048048}" type="datetime1">
              <a:rPr lang="en-US" smtClean="0"/>
              <a:t>3/31/14</a:t>
            </a:fld>
            <a:endParaRPr lang="en-US" smtClean="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a:xfrm>
            <a:off x="406400" y="685800"/>
            <a:ext cx="8509000" cy="1143000"/>
          </a:xfrm>
        </p:spPr>
        <p:txBody>
          <a:bodyPr/>
          <a:lstStyle/>
          <a:p>
            <a:r>
              <a:rPr lang="en-US">
                <a:ea typeface="ＭＳ Ｐゴシック" pitchFamily="-109" charset="-128"/>
                <a:cs typeface="ＭＳ Ｐゴシック" pitchFamily="-109" charset="-128"/>
              </a:rPr>
              <a:t>Further Thought</a:t>
            </a:r>
          </a:p>
        </p:txBody>
      </p:sp>
      <p:sp>
        <p:nvSpPr>
          <p:cNvPr id="52230" name="Rectangle 3"/>
          <p:cNvSpPr>
            <a:spLocks noGrp="1" noChangeArrowheads="1"/>
          </p:cNvSpPr>
          <p:nvPr>
            <p:ph idx="1"/>
          </p:nvPr>
        </p:nvSpPr>
        <p:spPr>
          <a:xfrm>
            <a:off x="457200" y="1885950"/>
            <a:ext cx="8178800" cy="4667250"/>
          </a:xfrm>
        </p:spPr>
        <p:txBody>
          <a:bodyPr/>
          <a:lstStyle/>
          <a:p>
            <a:r>
              <a:rPr lang="en-US">
                <a:ea typeface="ＭＳ Ｐゴシック" pitchFamily="-109" charset="-128"/>
                <a:cs typeface="ＭＳ Ｐゴシック" pitchFamily="-109" charset="-128"/>
              </a:rPr>
              <a:t>What if the material concerned:</a:t>
            </a:r>
          </a:p>
          <a:p>
            <a:pPr lvl="1"/>
            <a:r>
              <a:rPr lang="en-US"/>
              <a:t>Violence</a:t>
            </a:r>
          </a:p>
          <a:p>
            <a:pPr lvl="1"/>
            <a:r>
              <a:rPr lang="en-US"/>
              <a:t>Hacking</a:t>
            </a:r>
          </a:p>
          <a:p>
            <a:pPr lvl="1"/>
            <a:r>
              <a:rPr lang="en-US"/>
              <a:t>Prejudice / discrimination / hate</a:t>
            </a:r>
          </a:p>
          <a:p>
            <a:pPr lvl="2"/>
            <a:r>
              <a:rPr lang="en-US">
                <a:ea typeface="ＭＳ Ｐゴシック" pitchFamily="-109" charset="-128"/>
              </a:rPr>
              <a:t>Canada and some schools have rules against “hate speech”.</a:t>
            </a:r>
          </a:p>
          <a:p>
            <a:r>
              <a:rPr lang="en-US">
                <a:ea typeface="ＭＳ Ｐゴシック" pitchFamily="-109" charset="-128"/>
                <a:cs typeface="ＭＳ Ｐゴシック" pitchFamily="-109" charset="-128"/>
              </a:rPr>
              <a:t>Must we accept restrictions on some freedoms to preserve others?</a:t>
            </a:r>
          </a:p>
          <a:p>
            <a:pPr lvl="1"/>
            <a:r>
              <a:rPr lang="en-US"/>
              <a:t>Other people or other freedoms?</a:t>
            </a:r>
          </a:p>
        </p:txBody>
      </p:sp>
      <p:sp>
        <p:nvSpPr>
          <p:cNvPr id="52226" name="Footer Placeholder 3"/>
          <p:cNvSpPr>
            <a:spLocks noGrp="1"/>
          </p:cNvSpPr>
          <p:nvPr>
            <p:ph type="ftr" sz="quarter" idx="10"/>
          </p:nvPr>
        </p:nvSpPr>
        <p:spPr>
          <a:noFill/>
        </p:spPr>
        <p:txBody>
          <a:bodyPr/>
          <a:lstStyle/>
          <a:p>
            <a:r>
              <a:rPr lang="en-US" smtClean="0"/>
              <a:t>© 2014 Keith A. Pray</a:t>
            </a:r>
          </a:p>
        </p:txBody>
      </p:sp>
      <p:sp>
        <p:nvSpPr>
          <p:cNvPr id="52227" name="Slide Number Placeholder 4"/>
          <p:cNvSpPr>
            <a:spLocks noGrp="1"/>
          </p:cNvSpPr>
          <p:nvPr>
            <p:ph type="sldNum" sz="quarter" idx="11"/>
          </p:nvPr>
        </p:nvSpPr>
        <p:spPr>
          <a:noFill/>
        </p:spPr>
        <p:txBody>
          <a:bodyPr/>
          <a:lstStyle/>
          <a:p>
            <a:fld id="{09E4C7B6-6322-DC4C-80A0-0C541F3A2CB8}" type="slidenum">
              <a:rPr lang="en-US"/>
              <a:pPr/>
              <a:t>26</a:t>
            </a:fld>
            <a:endParaRPr lang="en-US"/>
          </a:p>
        </p:txBody>
      </p:sp>
      <p:sp>
        <p:nvSpPr>
          <p:cNvPr id="52228" name="Date Placeholder 5"/>
          <p:cNvSpPr>
            <a:spLocks noGrp="1"/>
          </p:cNvSpPr>
          <p:nvPr>
            <p:ph type="dt" sz="half" idx="12"/>
          </p:nvPr>
        </p:nvSpPr>
        <p:spPr>
          <a:noFill/>
        </p:spPr>
        <p:txBody>
          <a:bodyPr/>
          <a:lstStyle/>
          <a:p>
            <a:fld id="{A48F3992-51AC-4541-A1A3-BB1A4AC375C0}" type="datetime1">
              <a:rPr lang="en-US" smtClean="0"/>
              <a:t>3/31/14</a:t>
            </a:fld>
            <a:endParaRPr lang="en-US" smtClean="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2014 Keith A. Pray</a:t>
            </a:r>
            <a:endParaRPr lang="en-US"/>
          </a:p>
        </p:txBody>
      </p:sp>
      <p:sp>
        <p:nvSpPr>
          <p:cNvPr id="6" name="Slide Number Placeholder 5"/>
          <p:cNvSpPr>
            <a:spLocks noGrp="1"/>
          </p:cNvSpPr>
          <p:nvPr>
            <p:ph type="sldNum" sz="quarter" idx="11"/>
          </p:nvPr>
        </p:nvSpPr>
        <p:spPr/>
        <p:txBody>
          <a:bodyPr/>
          <a:lstStyle/>
          <a:p>
            <a:fld id="{599FE963-493D-6C4E-B686-D39790523B81}" type="slidenum">
              <a:rPr lang="en-US" smtClean="0"/>
              <a:pPr/>
              <a:t>3</a:t>
            </a:fld>
            <a:endParaRPr lang="en-US"/>
          </a:p>
        </p:txBody>
      </p:sp>
      <p:sp>
        <p:nvSpPr>
          <p:cNvPr id="3" name="Date Placeholder 2"/>
          <p:cNvSpPr>
            <a:spLocks noGrp="1"/>
          </p:cNvSpPr>
          <p:nvPr>
            <p:ph type="dt" sz="half" idx="12"/>
          </p:nvPr>
        </p:nvSpPr>
        <p:spPr/>
        <p:txBody>
          <a:bodyPr/>
          <a:lstStyle/>
          <a:p>
            <a:fld id="{959AC36A-BA5D-D44A-BBDB-08674B41A173}" type="datetime1">
              <a:rPr lang="en-US" smtClean="0"/>
              <a:t>3/31/14</a:t>
            </a:fld>
            <a:endParaRPr lang="en-US"/>
          </a:p>
        </p:txBody>
      </p:sp>
      <p:pic>
        <p:nvPicPr>
          <p:cNvPr id="2" name="Picture 1"/>
          <p:cNvPicPr>
            <a:picLocks noChangeAspect="1"/>
          </p:cNvPicPr>
          <p:nvPr/>
        </p:nvPicPr>
        <p:blipFill>
          <a:blip r:embed="rId3"/>
          <a:stretch>
            <a:fillRect/>
          </a:stretch>
        </p:blipFill>
        <p:spPr>
          <a:xfrm>
            <a:off x="139700" y="1473200"/>
            <a:ext cx="8864600" cy="3911600"/>
          </a:xfrm>
          <a:prstGeom prst="rect">
            <a:avLst/>
          </a:prstGeom>
        </p:spPr>
      </p:pic>
      <p:sp>
        <p:nvSpPr>
          <p:cNvPr id="5" name="TextBox 4"/>
          <p:cNvSpPr txBox="1"/>
          <p:nvPr/>
        </p:nvSpPr>
        <p:spPr>
          <a:xfrm>
            <a:off x="2688377" y="6019800"/>
            <a:ext cx="3481542" cy="461665"/>
          </a:xfrm>
          <a:prstGeom prst="rect">
            <a:avLst/>
          </a:prstGeom>
          <a:noFill/>
        </p:spPr>
        <p:txBody>
          <a:bodyPr wrap="none" rtlCol="0">
            <a:spAutoFit/>
          </a:bodyPr>
          <a:lstStyle/>
          <a:p>
            <a:r>
              <a:rPr lang="en-US" dirty="0">
                <a:solidFill>
                  <a:schemeClr val="tx1"/>
                </a:solidFill>
              </a:rPr>
              <a:t>http://</a:t>
            </a:r>
            <a:r>
              <a:rPr lang="en-US" dirty="0" err="1">
                <a:solidFill>
                  <a:schemeClr val="tx1"/>
                </a:solidFill>
              </a:rPr>
              <a:t>www.xkcd.com</a:t>
            </a:r>
            <a:r>
              <a:rPr lang="en-US" dirty="0">
                <a:solidFill>
                  <a:schemeClr val="tx1"/>
                </a:solidFill>
              </a:rPr>
              <a:t>/834/</a:t>
            </a:r>
          </a:p>
        </p:txBody>
      </p:sp>
    </p:spTree>
    <p:extLst>
      <p:ext uri="{BB962C8B-B14F-4D97-AF65-F5344CB8AC3E}">
        <p14:creationId xmlns:p14="http://schemas.microsoft.com/office/powerpoint/2010/main" val="13780319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ea typeface="ＭＳ Ｐゴシック" pitchFamily="-109" charset="-128"/>
                <a:cs typeface="ＭＳ Ｐゴシック" pitchFamily="-109" charset="-128"/>
              </a:rPr>
              <a:t>Group Quiz</a:t>
            </a:r>
          </a:p>
        </p:txBody>
      </p:sp>
      <p:sp>
        <p:nvSpPr>
          <p:cNvPr id="19459" name="Content Placeholder 2"/>
          <p:cNvSpPr>
            <a:spLocks noGrp="1"/>
          </p:cNvSpPr>
          <p:nvPr>
            <p:ph idx="1"/>
          </p:nvPr>
        </p:nvSpPr>
        <p:spPr/>
        <p:txBody>
          <a:bodyPr/>
          <a:lstStyle/>
          <a:p>
            <a:pPr marL="514350" indent="-514350">
              <a:buFont typeface="Arial Black" pitchFamily="-109" charset="0"/>
              <a:buAutoNum type="arabicPeriod"/>
            </a:pPr>
            <a:r>
              <a:rPr lang="en-US" sz="2800" dirty="0" smtClean="0">
                <a:ea typeface="ＭＳ Ｐゴシック" pitchFamily="-109" charset="-128"/>
                <a:cs typeface="ＭＳ Ｐゴシック" pitchFamily="-109" charset="-128"/>
              </a:rPr>
              <a:t>Name two methods some governments use to control access to information.</a:t>
            </a:r>
          </a:p>
          <a:p>
            <a:pPr marL="514350" indent="-514350">
              <a:buFont typeface="Arial Black" pitchFamily="-109" charset="0"/>
              <a:buAutoNum type="arabicPeriod"/>
            </a:pPr>
            <a:r>
              <a:rPr lang="en-US" sz="2800" dirty="0" smtClean="0">
                <a:ea typeface="ＭＳ Ｐゴシック" pitchFamily="-109" charset="-128"/>
                <a:cs typeface="ＭＳ Ｐゴシック" pitchFamily="-109" charset="-128"/>
              </a:rPr>
              <a:t>A large company has a policy prohibiting employees from blogging about company products.</a:t>
            </a:r>
          </a:p>
          <a:p>
            <a:pPr marL="914400" lvl="1" indent="-514350">
              <a:buFont typeface="Arial Black" pitchFamily="-109" charset="0"/>
              <a:buAutoNum type="alphaLcParenR"/>
            </a:pPr>
            <a:r>
              <a:rPr lang="en-US" sz="1800" dirty="0" smtClean="0">
                <a:ea typeface="ＭＳ Ｐゴシック" pitchFamily="-109" charset="-128"/>
                <a:cs typeface="ＭＳ Ｐゴシック" pitchFamily="-109" charset="-128"/>
              </a:rPr>
              <a:t>Name two possible reasons for the policy.</a:t>
            </a:r>
          </a:p>
          <a:p>
            <a:pPr marL="914400" lvl="1" indent="-514350">
              <a:buFont typeface="Arial Black" pitchFamily="-109" charset="0"/>
              <a:buAutoNum type="alphaLcParenR"/>
            </a:pPr>
            <a:r>
              <a:rPr lang="en-US" sz="1800" dirty="0" smtClean="0">
                <a:ea typeface="ＭＳ Ｐゴシック" pitchFamily="-109" charset="-128"/>
                <a:cs typeface="ＭＳ Ｐゴシック" pitchFamily="-109" charset="-128"/>
              </a:rPr>
              <a:t>Does it violate the First Amendment? Why?</a:t>
            </a:r>
          </a:p>
          <a:p>
            <a:pPr marL="914400" lvl="1" indent="-514350">
              <a:buFont typeface="Arial Black" pitchFamily="-109" charset="0"/>
              <a:buAutoNum type="alphaLcParenR"/>
            </a:pPr>
            <a:r>
              <a:rPr lang="en-US" sz="1800" dirty="0" smtClean="0">
                <a:ea typeface="ＭＳ Ｐゴシック" pitchFamily="-109" charset="-128"/>
                <a:cs typeface="ＭＳ Ｐゴシック" pitchFamily="-109" charset="-128"/>
              </a:rPr>
              <a:t>Is it reasonable? Why?</a:t>
            </a:r>
          </a:p>
          <a:p>
            <a:pPr marL="514350" indent="-514350">
              <a:buFont typeface="Arial Black" pitchFamily="-109" charset="0"/>
              <a:buAutoNum type="arabicPeriod"/>
            </a:pPr>
            <a:r>
              <a:rPr lang="en-US" sz="2800" dirty="0" smtClean="0">
                <a:ea typeface="ＭＳ Ｐゴシック" pitchFamily="-109" charset="-128"/>
                <a:cs typeface="ＭＳ Ｐゴシック" pitchFamily="-109" charset="-128"/>
              </a:rPr>
              <a:t>What does “URL” stand for and what is it?</a:t>
            </a:r>
          </a:p>
        </p:txBody>
      </p:sp>
      <p:sp>
        <p:nvSpPr>
          <p:cNvPr id="19460" name="Footer Placeholder 3"/>
          <p:cNvSpPr>
            <a:spLocks noGrp="1"/>
          </p:cNvSpPr>
          <p:nvPr>
            <p:ph type="ftr" sz="quarter" idx="10"/>
          </p:nvPr>
        </p:nvSpPr>
        <p:spPr>
          <a:noFill/>
        </p:spPr>
        <p:txBody>
          <a:bodyPr/>
          <a:lstStyle/>
          <a:p>
            <a:r>
              <a:rPr lang="en-US" smtClean="0"/>
              <a:t>© 2014 Keith A. Pray</a:t>
            </a:r>
          </a:p>
        </p:txBody>
      </p:sp>
      <p:sp>
        <p:nvSpPr>
          <p:cNvPr id="19461" name="Slide Number Placeholder 4"/>
          <p:cNvSpPr>
            <a:spLocks noGrp="1"/>
          </p:cNvSpPr>
          <p:nvPr>
            <p:ph type="sldNum" sz="quarter" idx="11"/>
          </p:nvPr>
        </p:nvSpPr>
        <p:spPr>
          <a:noFill/>
        </p:spPr>
        <p:txBody>
          <a:bodyPr/>
          <a:lstStyle/>
          <a:p>
            <a:fld id="{7A86B89D-F19E-1948-B440-9A3BA3F1F4A1}" type="slidenum">
              <a:rPr lang="en-US" smtClean="0"/>
              <a:pPr/>
              <a:t>4</a:t>
            </a:fld>
            <a:endParaRPr lang="en-US" smtClean="0"/>
          </a:p>
        </p:txBody>
      </p:sp>
      <p:sp>
        <p:nvSpPr>
          <p:cNvPr id="19462" name="Date Placeholder 5"/>
          <p:cNvSpPr>
            <a:spLocks noGrp="1"/>
          </p:cNvSpPr>
          <p:nvPr>
            <p:ph type="dt" sz="half" idx="12"/>
          </p:nvPr>
        </p:nvSpPr>
        <p:spPr>
          <a:noFill/>
        </p:spPr>
        <p:txBody>
          <a:bodyPr/>
          <a:lstStyle/>
          <a:p>
            <a:fld id="{F1017572-A193-B84B-8826-EBE300FB2A5F}" type="datetime1">
              <a:rPr lang="en-US" smtClean="0"/>
              <a:t>3/31/14</a:t>
            </a:fld>
            <a:endParaRPr lang="en-US" smtClean="0"/>
          </a:p>
        </p:txBody>
      </p:sp>
    </p:spTree>
    <p:extLst>
      <p:ext uri="{BB962C8B-B14F-4D97-AF65-F5344CB8AC3E}">
        <p14:creationId xmlns:p14="http://schemas.microsoft.com/office/powerpoint/2010/main" val="365996091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Freedom Of Speech</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p>
        </p:txBody>
      </p:sp>
      <p:sp>
        <p:nvSpPr>
          <p:cNvPr id="17411" name="Slide Number Placeholder 4"/>
          <p:cNvSpPr>
            <a:spLocks noGrp="1"/>
          </p:cNvSpPr>
          <p:nvPr>
            <p:ph type="sldNum" sz="quarter" idx="11"/>
          </p:nvPr>
        </p:nvSpPr>
        <p:spPr>
          <a:noFill/>
        </p:spPr>
        <p:txBody>
          <a:bodyPr/>
          <a:lstStyle/>
          <a:p>
            <a:fld id="{31EDA051-8662-454A-83F2-E02AFFE8F5EE}" type="slidenum">
              <a:rPr lang="en-US" smtClean="0"/>
              <a:pPr/>
              <a:t>5</a:t>
            </a:fld>
            <a:endParaRPr lang="en-US" smtClean="0"/>
          </a:p>
        </p:txBody>
      </p:sp>
      <p:sp>
        <p:nvSpPr>
          <p:cNvPr id="17412" name="Date Placeholder 5"/>
          <p:cNvSpPr>
            <a:spLocks noGrp="1"/>
          </p:cNvSpPr>
          <p:nvPr>
            <p:ph type="dt" sz="half" idx="12"/>
          </p:nvPr>
        </p:nvSpPr>
        <p:spPr>
          <a:noFill/>
        </p:spPr>
        <p:txBody>
          <a:bodyPr/>
          <a:lstStyle/>
          <a:p>
            <a:fld id="{1AE5B109-FA3B-EC40-8D9F-5627A7977A2C}" type="datetime1">
              <a:rPr lang="en-US" smtClean="0"/>
              <a:t>3/31/14</a:t>
            </a:fld>
            <a:endParaRPr lang="en-US" smtClean="0"/>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85443043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Assignment</a:t>
            </a:r>
          </a:p>
        </p:txBody>
      </p:sp>
      <p:sp>
        <p:nvSpPr>
          <p:cNvPr id="39942" name="Rectangle 3"/>
          <p:cNvSpPr>
            <a:spLocks noGrp="1" noChangeArrowheads="1"/>
          </p:cNvSpPr>
          <p:nvPr>
            <p:ph idx="1"/>
          </p:nvPr>
        </p:nvSpPr>
        <p:spPr/>
        <p:txBody>
          <a:bodyPr/>
          <a:lstStyle/>
          <a:p>
            <a:pPr eaLnBrk="1" hangingPunct="1">
              <a:lnSpc>
                <a:spcPct val="90000"/>
              </a:lnSpc>
            </a:pPr>
            <a:r>
              <a:rPr lang="en-US" dirty="0" smtClean="0">
                <a:ea typeface="ＭＳ Ｐゴシック" pitchFamily="-109" charset="-128"/>
                <a:cs typeface="ＭＳ Ｐゴシック" pitchFamily="-109" charset="-128"/>
              </a:rPr>
              <a:t>One page paper</a:t>
            </a:r>
          </a:p>
          <a:p>
            <a:pPr lvl="1" eaLnBrk="1" hangingPunct="1">
              <a:lnSpc>
                <a:spcPct val="90000"/>
              </a:lnSpc>
            </a:pPr>
            <a:r>
              <a:rPr lang="en-US" dirty="0" smtClean="0">
                <a:ea typeface="ＭＳ Ｐゴシック" pitchFamily="-109" charset="-128"/>
                <a:cs typeface="ＭＳ Ｐゴシック" pitchFamily="-109" charset="-128"/>
              </a:rPr>
              <a:t>Open source software development tools, friends or foes?</a:t>
            </a:r>
          </a:p>
          <a:p>
            <a:pPr marL="457200" lvl="1" indent="0" eaLnBrk="1" hangingPunct="1">
              <a:lnSpc>
                <a:spcPct val="90000"/>
              </a:lnSpc>
              <a:buNone/>
            </a:pPr>
            <a:endParaRPr lang="en-US" dirty="0">
              <a:ea typeface="ＭＳ Ｐゴシック" pitchFamily="-109" charset="-128"/>
              <a:cs typeface="ＭＳ Ｐゴシック" pitchFamily="-109" charset="-128"/>
            </a:endParaRPr>
          </a:p>
          <a:p>
            <a:pPr eaLnBrk="1" hangingPunct="1">
              <a:lnSpc>
                <a:spcPct val="90000"/>
              </a:lnSpc>
            </a:pPr>
            <a:r>
              <a:rPr lang="en-US" dirty="0" smtClean="0">
                <a:ea typeface="ＭＳ Ｐゴシック" pitchFamily="-109" charset="-128"/>
                <a:cs typeface="ＭＳ Ｐゴシック" pitchFamily="-109" charset="-128"/>
              </a:rPr>
              <a:t>Extra Credit – One page paper</a:t>
            </a:r>
          </a:p>
          <a:p>
            <a:pPr lvl="1" eaLnBrk="1" hangingPunct="1">
              <a:lnSpc>
                <a:spcPct val="90000"/>
              </a:lnSpc>
            </a:pPr>
            <a:r>
              <a:rPr lang="en-US" dirty="0" smtClean="0">
                <a:ea typeface="ＭＳ Ｐゴシック" pitchFamily="-109" charset="-128"/>
                <a:cs typeface="ＭＳ Ｐゴシック" pitchFamily="-109" charset="-128"/>
              </a:rPr>
              <a:t>Is WPI’s IT Acceptable Use Policy morally acceptable?</a:t>
            </a:r>
          </a:p>
          <a:p>
            <a:pPr lvl="1" eaLnBrk="1" hangingPunct="1">
              <a:lnSpc>
                <a:spcPct val="90000"/>
              </a:lnSpc>
            </a:pPr>
            <a:endParaRPr lang="en-US" dirty="0" smtClean="0">
              <a:ea typeface="ＭＳ Ｐゴシック" pitchFamily="-109" charset="-128"/>
              <a:cs typeface="ＭＳ Ｐゴシック" pitchFamily="-109" charset="-128"/>
            </a:endParaRPr>
          </a:p>
          <a:p>
            <a:pPr eaLnBrk="1" hangingPunct="1">
              <a:lnSpc>
                <a:spcPct val="90000"/>
              </a:lnSpc>
            </a:pPr>
            <a:r>
              <a:rPr lang="en-US" dirty="0" smtClean="0">
                <a:ea typeface="ＭＳ Ｐゴシック" pitchFamily="-109" charset="-128"/>
                <a:cs typeface="ＭＳ Ｐゴシック" pitchFamily="-109" charset="-128"/>
              </a:rPr>
              <a:t>Remember to work on your group project.</a:t>
            </a:r>
          </a:p>
          <a:p>
            <a:pPr lvl="1" eaLnBrk="1" hangingPunct="1">
              <a:lnSpc>
                <a:spcPct val="90000"/>
              </a:lnSpc>
            </a:pPr>
            <a:r>
              <a:rPr lang="en-US" dirty="0" smtClean="0">
                <a:ea typeface="ＭＳ Ｐゴシック" pitchFamily="-109" charset="-128"/>
                <a:cs typeface="ＭＳ Ｐゴシック" pitchFamily="-109" charset="-128"/>
              </a:rPr>
              <a:t>See full group project description on course website.</a:t>
            </a:r>
          </a:p>
        </p:txBody>
      </p:sp>
      <p:sp>
        <p:nvSpPr>
          <p:cNvPr id="39938" name="Footer Placeholder 3"/>
          <p:cNvSpPr>
            <a:spLocks noGrp="1"/>
          </p:cNvSpPr>
          <p:nvPr>
            <p:ph type="ftr" sz="quarter" idx="10"/>
          </p:nvPr>
        </p:nvSpPr>
        <p:spPr>
          <a:noFill/>
        </p:spPr>
        <p:txBody>
          <a:bodyPr/>
          <a:lstStyle/>
          <a:p>
            <a:r>
              <a:rPr lang="en-US" smtClean="0"/>
              <a:t>© 2014 Keith A. Pray</a:t>
            </a:r>
          </a:p>
        </p:txBody>
      </p:sp>
      <p:sp>
        <p:nvSpPr>
          <p:cNvPr id="39939" name="Slide Number Placeholder 4"/>
          <p:cNvSpPr>
            <a:spLocks noGrp="1"/>
          </p:cNvSpPr>
          <p:nvPr>
            <p:ph type="sldNum" sz="quarter" idx="11"/>
          </p:nvPr>
        </p:nvSpPr>
        <p:spPr>
          <a:noFill/>
        </p:spPr>
        <p:txBody>
          <a:bodyPr/>
          <a:lstStyle/>
          <a:p>
            <a:fld id="{01DA7108-EE6A-5543-90DA-D7BFE935D973}" type="slidenum">
              <a:rPr lang="en-US" smtClean="0"/>
              <a:pPr/>
              <a:t>6</a:t>
            </a:fld>
            <a:endParaRPr lang="en-US" smtClean="0"/>
          </a:p>
        </p:txBody>
      </p:sp>
      <p:sp>
        <p:nvSpPr>
          <p:cNvPr id="39940" name="Date Placeholder 5"/>
          <p:cNvSpPr>
            <a:spLocks noGrp="1"/>
          </p:cNvSpPr>
          <p:nvPr>
            <p:ph type="dt" sz="half" idx="12"/>
          </p:nvPr>
        </p:nvSpPr>
        <p:spPr>
          <a:noFill/>
        </p:spPr>
        <p:txBody>
          <a:bodyPr/>
          <a:lstStyle/>
          <a:p>
            <a:fld id="{87C0977D-2A74-B44C-8543-6A67769DDEE3}" type="datetime1">
              <a:rPr lang="en-US" smtClean="0"/>
              <a:t>3/31/14</a:t>
            </a:fld>
            <a:endParaRPr lang="en-US" smtClean="0"/>
          </a:p>
        </p:txBody>
      </p:sp>
    </p:spTree>
    <p:extLst>
      <p:ext uri="{BB962C8B-B14F-4D97-AF65-F5344CB8AC3E}">
        <p14:creationId xmlns:p14="http://schemas.microsoft.com/office/powerpoint/2010/main" val="272855356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Freedom Of Speech</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p>
        </p:txBody>
      </p:sp>
      <p:sp>
        <p:nvSpPr>
          <p:cNvPr id="17411" name="Slide Number Placeholder 4"/>
          <p:cNvSpPr>
            <a:spLocks noGrp="1"/>
          </p:cNvSpPr>
          <p:nvPr>
            <p:ph type="sldNum" sz="quarter" idx="11"/>
          </p:nvPr>
        </p:nvSpPr>
        <p:spPr>
          <a:noFill/>
        </p:spPr>
        <p:txBody>
          <a:bodyPr/>
          <a:lstStyle/>
          <a:p>
            <a:fld id="{31EDA051-8662-454A-83F2-E02AFFE8F5EE}" type="slidenum">
              <a:rPr lang="en-US" smtClean="0"/>
              <a:pPr/>
              <a:t>7</a:t>
            </a:fld>
            <a:endParaRPr lang="en-US" smtClean="0"/>
          </a:p>
        </p:txBody>
      </p:sp>
      <p:sp>
        <p:nvSpPr>
          <p:cNvPr id="17412" name="Date Placeholder 5"/>
          <p:cNvSpPr>
            <a:spLocks noGrp="1"/>
          </p:cNvSpPr>
          <p:nvPr>
            <p:ph type="dt" sz="half" idx="12"/>
          </p:nvPr>
        </p:nvSpPr>
        <p:spPr>
          <a:noFill/>
        </p:spPr>
        <p:txBody>
          <a:bodyPr/>
          <a:lstStyle/>
          <a:p>
            <a:fld id="{9F87C356-E5AE-FB46-939D-C2E81DDFE9F7}" type="datetime1">
              <a:rPr lang="en-US" smtClean="0"/>
              <a:t>3/31/14</a:t>
            </a:fld>
            <a:endParaRPr lang="en-US" smtClean="0"/>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408018189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7" name="Date Placeholder 6"/>
          <p:cNvSpPr>
            <a:spLocks noGrp="1"/>
          </p:cNvSpPr>
          <p:nvPr>
            <p:ph type="dt" sz="half" idx="12"/>
          </p:nvPr>
        </p:nvSpPr>
        <p:spPr/>
        <p:txBody>
          <a:bodyPr/>
          <a:lstStyle/>
          <a:p>
            <a:fld id="{09299BD2-20D5-454E-A9B2-7830D0DC7001}" type="datetime1">
              <a:rPr lang="en-US" smtClean="0"/>
              <a:t>4/1/14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8</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Prateek Sahay</a:t>
            </a:r>
            <a:endParaRPr lang="en-US" sz="1400" dirty="0">
              <a:solidFill>
                <a:schemeClr val="tx1"/>
              </a:solidFill>
              <a:latin typeface="+mj-lt"/>
            </a:endParaRPr>
          </a:p>
        </p:txBody>
      </p:sp>
      <p:grpSp>
        <p:nvGrpSpPr>
          <p:cNvPr id="93" name="Group 92"/>
          <p:cNvGrpSpPr/>
          <p:nvPr/>
        </p:nvGrpSpPr>
        <p:grpSpPr>
          <a:xfrm>
            <a:off x="457200" y="1600200"/>
            <a:ext cx="8763000" cy="4433025"/>
            <a:chOff x="457200" y="136564"/>
            <a:chExt cx="8763000" cy="4433025"/>
          </a:xfrm>
        </p:grpSpPr>
        <p:sp>
          <p:nvSpPr>
            <p:cNvPr id="43" name="TextBox 42"/>
            <p:cNvSpPr txBox="1"/>
            <p:nvPr/>
          </p:nvSpPr>
          <p:spPr>
            <a:xfrm>
              <a:off x="7391400" y="2346440"/>
              <a:ext cx="1828800" cy="646331"/>
            </a:xfrm>
            <a:prstGeom prst="rect">
              <a:avLst/>
            </a:prstGeom>
            <a:noFill/>
          </p:spPr>
          <p:txBody>
            <a:bodyPr wrap="square" rtlCol="0">
              <a:spAutoFit/>
            </a:bodyPr>
            <a:lstStyle/>
            <a:p>
              <a:r>
                <a:rPr lang="en-US" sz="1800" b="1" dirty="0" smtClean="0">
                  <a:solidFill>
                    <a:schemeClr val="accent1"/>
                  </a:solidFill>
                  <a:latin typeface="Segoe UI Semibold" panose="020B0702040204020203" pitchFamily="34" charset="0"/>
                  <a:cs typeface="Segoe UI Semibold" panose="020B0702040204020203" pitchFamily="34" charset="0"/>
                </a:rPr>
                <a:t>Technological Advancement</a:t>
              </a:r>
              <a:endParaRPr lang="en-US" sz="1800" b="1" dirty="0">
                <a:solidFill>
                  <a:schemeClr val="accent1"/>
                </a:solidFill>
                <a:latin typeface="Segoe UI Semibold" panose="020B0702040204020203" pitchFamily="34" charset="0"/>
                <a:cs typeface="Segoe UI Semibold" panose="020B0702040204020203" pitchFamily="34" charset="0"/>
              </a:endParaRPr>
            </a:p>
          </p:txBody>
        </p:sp>
        <p:sp>
          <p:nvSpPr>
            <p:cNvPr id="44" name="TextBox 43"/>
            <p:cNvSpPr txBox="1"/>
            <p:nvPr/>
          </p:nvSpPr>
          <p:spPr>
            <a:xfrm>
              <a:off x="3390900" y="136564"/>
              <a:ext cx="1447800" cy="646331"/>
            </a:xfrm>
            <a:prstGeom prst="rect">
              <a:avLst/>
            </a:prstGeom>
            <a:noFill/>
          </p:spPr>
          <p:txBody>
            <a:bodyPr wrap="square" rtlCol="0">
              <a:spAutoFit/>
            </a:bodyPr>
            <a:lstStyle/>
            <a:p>
              <a:r>
                <a:rPr lang="en-US" sz="1800" b="1" dirty="0" smtClean="0">
                  <a:solidFill>
                    <a:schemeClr val="accent1"/>
                  </a:solidFill>
                  <a:latin typeface="Segoe UI Semibold" panose="020B0702040204020203" pitchFamily="34" charset="0"/>
                  <a:cs typeface="Segoe UI Semibold" panose="020B0702040204020203" pitchFamily="34" charset="0"/>
                </a:rPr>
                <a:t>Social Interaction</a:t>
              </a:r>
              <a:endParaRPr lang="en-US" sz="1800" b="1" dirty="0">
                <a:solidFill>
                  <a:schemeClr val="accent1"/>
                </a:solidFill>
                <a:latin typeface="Segoe UI Semibold" panose="020B0702040204020203" pitchFamily="34" charset="0"/>
                <a:cs typeface="Segoe UI Semibold" panose="020B0702040204020203" pitchFamily="34" charset="0"/>
              </a:endParaRPr>
            </a:p>
          </p:txBody>
        </p:sp>
        <p:sp>
          <p:nvSpPr>
            <p:cNvPr id="45" name="Isosceles Triangle 44"/>
            <p:cNvSpPr/>
            <p:nvPr/>
          </p:nvSpPr>
          <p:spPr bwMode="auto">
            <a:xfrm>
              <a:off x="4867563" y="3506935"/>
              <a:ext cx="249284" cy="214900"/>
            </a:xfrm>
            <a:prstGeom prst="triangle">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cxnSp>
          <p:nvCxnSpPr>
            <p:cNvPr id="46" name="Straight Connector 45"/>
            <p:cNvCxnSpPr/>
            <p:nvPr/>
          </p:nvCxnSpPr>
          <p:spPr bwMode="auto">
            <a:xfrm>
              <a:off x="457200" y="2690629"/>
              <a:ext cx="701040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47" name="Straight Connector 46"/>
            <p:cNvCxnSpPr/>
            <p:nvPr/>
          </p:nvCxnSpPr>
          <p:spPr bwMode="auto">
            <a:xfrm flipV="1">
              <a:off x="4114800" y="838200"/>
              <a:ext cx="0" cy="3652284"/>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49" name="TextBox 48"/>
            <p:cNvSpPr txBox="1"/>
            <p:nvPr/>
          </p:nvSpPr>
          <p:spPr>
            <a:xfrm>
              <a:off x="457200" y="655320"/>
              <a:ext cx="1343834" cy="307777"/>
            </a:xfrm>
            <a:prstGeom prst="rect">
              <a:avLst/>
            </a:prstGeom>
            <a:noFill/>
          </p:spPr>
          <p:txBody>
            <a:bodyPr wrap="square" rtlCol="0">
              <a:spAutoFit/>
            </a:bodyPr>
            <a:lstStyle/>
            <a:p>
              <a:r>
                <a:rPr lang="en-US" sz="1400" dirty="0" smtClean="0">
                  <a:solidFill>
                    <a:schemeClr val="accent1"/>
                  </a:solidFill>
                  <a:latin typeface="Garamond" panose="02020404030301010803" pitchFamily="18" charset="0"/>
                </a:rPr>
                <a:t>Barbecue Grill</a:t>
              </a:r>
              <a:endParaRPr lang="en-US" sz="1400" dirty="0">
                <a:solidFill>
                  <a:schemeClr val="accent1"/>
                </a:solidFill>
                <a:latin typeface="Garamond" panose="02020404030301010803" pitchFamily="18" charset="0"/>
              </a:endParaRPr>
            </a:p>
          </p:txBody>
        </p:sp>
        <p:sp>
          <p:nvSpPr>
            <p:cNvPr id="51" name="TextBox 50"/>
            <p:cNvSpPr txBox="1"/>
            <p:nvPr/>
          </p:nvSpPr>
          <p:spPr>
            <a:xfrm>
              <a:off x="5847096" y="3423934"/>
              <a:ext cx="1559490" cy="307777"/>
            </a:xfrm>
            <a:prstGeom prst="rect">
              <a:avLst/>
            </a:prstGeom>
            <a:noFill/>
          </p:spPr>
          <p:txBody>
            <a:bodyPr wrap="square" rtlCol="0">
              <a:spAutoFit/>
            </a:bodyPr>
            <a:lstStyle/>
            <a:p>
              <a:r>
                <a:rPr lang="en-US" sz="1400" dirty="0" smtClean="0">
                  <a:solidFill>
                    <a:schemeClr val="accent1"/>
                  </a:solidFill>
                  <a:latin typeface="Garamond" panose="02020404030301010803" pitchFamily="18" charset="0"/>
                </a:rPr>
                <a:t>Personal Computer</a:t>
              </a:r>
              <a:endParaRPr lang="en-US" sz="1400" dirty="0">
                <a:solidFill>
                  <a:schemeClr val="accent1"/>
                </a:solidFill>
                <a:latin typeface="Garamond" panose="02020404030301010803" pitchFamily="18" charset="0"/>
              </a:endParaRPr>
            </a:p>
          </p:txBody>
        </p:sp>
        <p:sp>
          <p:nvSpPr>
            <p:cNvPr id="53" name="TextBox 52"/>
            <p:cNvSpPr txBox="1"/>
            <p:nvPr/>
          </p:nvSpPr>
          <p:spPr>
            <a:xfrm>
              <a:off x="4072929" y="3697070"/>
              <a:ext cx="1626522" cy="307777"/>
            </a:xfrm>
            <a:prstGeom prst="rect">
              <a:avLst/>
            </a:prstGeom>
            <a:noFill/>
          </p:spPr>
          <p:txBody>
            <a:bodyPr wrap="square" rtlCol="0">
              <a:spAutoFit/>
            </a:bodyPr>
            <a:lstStyle/>
            <a:p>
              <a:r>
                <a:rPr lang="en-US" sz="1400" dirty="0" smtClean="0">
                  <a:solidFill>
                    <a:schemeClr val="accent1"/>
                  </a:solidFill>
                  <a:latin typeface="Garamond" panose="02020404030301010803" pitchFamily="18" charset="0"/>
                </a:rPr>
                <a:t>Handheld Consoles</a:t>
              </a:r>
              <a:endParaRPr lang="en-US" sz="1400" dirty="0">
                <a:solidFill>
                  <a:schemeClr val="accent1"/>
                </a:solidFill>
                <a:latin typeface="Garamond" panose="02020404030301010803" pitchFamily="18" charset="0"/>
              </a:endParaRPr>
            </a:p>
          </p:txBody>
        </p:sp>
        <p:sp>
          <p:nvSpPr>
            <p:cNvPr id="55" name="TextBox 54"/>
            <p:cNvSpPr txBox="1"/>
            <p:nvPr/>
          </p:nvSpPr>
          <p:spPr>
            <a:xfrm>
              <a:off x="6785140" y="4246216"/>
              <a:ext cx="1212519" cy="307777"/>
            </a:xfrm>
            <a:prstGeom prst="rect">
              <a:avLst/>
            </a:prstGeom>
            <a:noFill/>
          </p:spPr>
          <p:txBody>
            <a:bodyPr wrap="square" rtlCol="0">
              <a:spAutoFit/>
            </a:bodyPr>
            <a:lstStyle/>
            <a:p>
              <a:r>
                <a:rPr lang="en-US" sz="1400" dirty="0" smtClean="0">
                  <a:solidFill>
                    <a:srgbClr val="990033"/>
                  </a:solidFill>
                  <a:latin typeface="Garamond" panose="02020404030301010803" pitchFamily="18" charset="0"/>
                </a:rPr>
                <a:t>Oculus Rift</a:t>
              </a:r>
              <a:endParaRPr lang="en-US" sz="1400" dirty="0">
                <a:solidFill>
                  <a:srgbClr val="990033"/>
                </a:solidFill>
                <a:latin typeface="Garamond" panose="02020404030301010803" pitchFamily="18" charset="0"/>
              </a:endParaRPr>
            </a:p>
          </p:txBody>
        </p:sp>
        <p:sp>
          <p:nvSpPr>
            <p:cNvPr id="57" name="TextBox 56"/>
            <p:cNvSpPr txBox="1"/>
            <p:nvPr/>
          </p:nvSpPr>
          <p:spPr>
            <a:xfrm>
              <a:off x="4072929" y="2806444"/>
              <a:ext cx="1206674" cy="307777"/>
            </a:xfrm>
            <a:prstGeom prst="rect">
              <a:avLst/>
            </a:prstGeom>
            <a:noFill/>
          </p:spPr>
          <p:txBody>
            <a:bodyPr wrap="square" rtlCol="0">
              <a:spAutoFit/>
            </a:bodyPr>
            <a:lstStyle/>
            <a:p>
              <a:r>
                <a:rPr lang="en-US" sz="1400" dirty="0" smtClean="0">
                  <a:solidFill>
                    <a:schemeClr val="accent1"/>
                  </a:solidFill>
                  <a:latin typeface="Garamond" panose="02020404030301010803" pitchFamily="18" charset="0"/>
                </a:rPr>
                <a:t>Headphones</a:t>
              </a:r>
              <a:endParaRPr lang="en-US" sz="1400" dirty="0">
                <a:solidFill>
                  <a:schemeClr val="accent1"/>
                </a:solidFill>
                <a:latin typeface="Garamond" panose="02020404030301010803" pitchFamily="18" charset="0"/>
              </a:endParaRPr>
            </a:p>
          </p:txBody>
        </p:sp>
        <p:sp>
          <p:nvSpPr>
            <p:cNvPr id="59" name="TextBox 58"/>
            <p:cNvSpPr txBox="1"/>
            <p:nvPr/>
          </p:nvSpPr>
          <p:spPr>
            <a:xfrm>
              <a:off x="2247988" y="1606888"/>
              <a:ext cx="1206674" cy="307777"/>
            </a:xfrm>
            <a:prstGeom prst="rect">
              <a:avLst/>
            </a:prstGeom>
            <a:noFill/>
          </p:spPr>
          <p:txBody>
            <a:bodyPr wrap="square" rtlCol="0">
              <a:spAutoFit/>
            </a:bodyPr>
            <a:lstStyle/>
            <a:p>
              <a:r>
                <a:rPr lang="en-US" sz="1400" dirty="0" smtClean="0">
                  <a:solidFill>
                    <a:schemeClr val="accent1"/>
                  </a:solidFill>
                  <a:latin typeface="Garamond" panose="02020404030301010803" pitchFamily="18" charset="0"/>
                </a:rPr>
                <a:t>Radio</a:t>
              </a:r>
              <a:endParaRPr lang="en-US" sz="1400" dirty="0">
                <a:solidFill>
                  <a:schemeClr val="accent1"/>
                </a:solidFill>
                <a:latin typeface="Garamond" panose="02020404030301010803" pitchFamily="18" charset="0"/>
              </a:endParaRPr>
            </a:p>
          </p:txBody>
        </p:sp>
        <p:sp>
          <p:nvSpPr>
            <p:cNvPr id="61" name="TextBox 60"/>
            <p:cNvSpPr txBox="1"/>
            <p:nvPr/>
          </p:nvSpPr>
          <p:spPr>
            <a:xfrm>
              <a:off x="2866565" y="2157875"/>
              <a:ext cx="1206674" cy="307777"/>
            </a:xfrm>
            <a:prstGeom prst="rect">
              <a:avLst/>
            </a:prstGeom>
            <a:noFill/>
          </p:spPr>
          <p:txBody>
            <a:bodyPr wrap="square" rtlCol="0">
              <a:spAutoFit/>
            </a:bodyPr>
            <a:lstStyle/>
            <a:p>
              <a:r>
                <a:rPr lang="en-US" sz="1400" dirty="0" smtClean="0">
                  <a:solidFill>
                    <a:schemeClr val="accent1"/>
                  </a:solidFill>
                  <a:latin typeface="Garamond" panose="02020404030301010803" pitchFamily="18" charset="0"/>
                </a:rPr>
                <a:t>Television</a:t>
              </a:r>
              <a:endParaRPr lang="en-US" sz="1400" dirty="0">
                <a:solidFill>
                  <a:schemeClr val="accent1"/>
                </a:solidFill>
                <a:latin typeface="Garamond" panose="02020404030301010803" pitchFamily="18" charset="0"/>
              </a:endParaRPr>
            </a:p>
          </p:txBody>
        </p:sp>
        <p:sp>
          <p:nvSpPr>
            <p:cNvPr id="63" name="TextBox 62"/>
            <p:cNvSpPr txBox="1"/>
            <p:nvPr/>
          </p:nvSpPr>
          <p:spPr>
            <a:xfrm>
              <a:off x="4603522" y="1731219"/>
              <a:ext cx="1206674" cy="307777"/>
            </a:xfrm>
            <a:prstGeom prst="rect">
              <a:avLst/>
            </a:prstGeom>
            <a:noFill/>
          </p:spPr>
          <p:txBody>
            <a:bodyPr wrap="square" rtlCol="0">
              <a:spAutoFit/>
            </a:bodyPr>
            <a:lstStyle/>
            <a:p>
              <a:r>
                <a:rPr lang="en-US" sz="1400" dirty="0" smtClean="0">
                  <a:solidFill>
                    <a:schemeClr val="accent1"/>
                  </a:solidFill>
                  <a:latin typeface="Garamond" panose="02020404030301010803" pitchFamily="18" charset="0"/>
                </a:rPr>
                <a:t>MMOs</a:t>
              </a:r>
              <a:endParaRPr lang="en-US" sz="1400" dirty="0">
                <a:solidFill>
                  <a:schemeClr val="accent1"/>
                </a:solidFill>
                <a:latin typeface="Garamond" panose="02020404030301010803" pitchFamily="18" charset="0"/>
              </a:endParaRPr>
            </a:p>
          </p:txBody>
        </p:sp>
        <p:sp>
          <p:nvSpPr>
            <p:cNvPr id="65" name="TextBox 64"/>
            <p:cNvSpPr txBox="1"/>
            <p:nvPr/>
          </p:nvSpPr>
          <p:spPr>
            <a:xfrm>
              <a:off x="7064313" y="3583955"/>
              <a:ext cx="1559490" cy="307777"/>
            </a:xfrm>
            <a:prstGeom prst="rect">
              <a:avLst/>
            </a:prstGeom>
            <a:noFill/>
          </p:spPr>
          <p:txBody>
            <a:bodyPr wrap="square" rtlCol="0">
              <a:spAutoFit/>
            </a:bodyPr>
            <a:lstStyle/>
            <a:p>
              <a:r>
                <a:rPr lang="en-US" sz="1400" dirty="0" smtClean="0">
                  <a:solidFill>
                    <a:schemeClr val="accent1"/>
                  </a:solidFill>
                  <a:latin typeface="Garamond" panose="02020404030301010803" pitchFamily="18" charset="0"/>
                </a:rPr>
                <a:t>The Internet</a:t>
              </a:r>
              <a:endParaRPr lang="en-US" sz="1400" dirty="0">
                <a:solidFill>
                  <a:schemeClr val="accent1"/>
                </a:solidFill>
                <a:latin typeface="Garamond" panose="02020404030301010803" pitchFamily="18" charset="0"/>
              </a:endParaRPr>
            </a:p>
          </p:txBody>
        </p:sp>
        <p:sp>
          <p:nvSpPr>
            <p:cNvPr id="67" name="TextBox 66"/>
            <p:cNvSpPr txBox="1"/>
            <p:nvPr/>
          </p:nvSpPr>
          <p:spPr>
            <a:xfrm>
              <a:off x="5246225" y="4123398"/>
              <a:ext cx="1485900" cy="307777"/>
            </a:xfrm>
            <a:prstGeom prst="rect">
              <a:avLst/>
            </a:prstGeom>
            <a:noFill/>
          </p:spPr>
          <p:txBody>
            <a:bodyPr wrap="square" rtlCol="0">
              <a:spAutoFit/>
            </a:bodyPr>
            <a:lstStyle/>
            <a:p>
              <a:r>
                <a:rPr lang="en-US" sz="1400" dirty="0" smtClean="0">
                  <a:solidFill>
                    <a:schemeClr val="accent1"/>
                  </a:solidFill>
                  <a:latin typeface="Garamond" panose="02020404030301010803" pitchFamily="18" charset="0"/>
                </a:rPr>
                <a:t>Smartphones</a:t>
              </a:r>
              <a:endParaRPr lang="en-US" sz="1400" dirty="0">
                <a:solidFill>
                  <a:schemeClr val="accent1"/>
                </a:solidFill>
                <a:latin typeface="Garamond" panose="02020404030301010803" pitchFamily="18" charset="0"/>
              </a:endParaRPr>
            </a:p>
          </p:txBody>
        </p:sp>
        <p:sp>
          <p:nvSpPr>
            <p:cNvPr id="82" name="Isosceles Triangle 81"/>
            <p:cNvSpPr/>
            <p:nvPr/>
          </p:nvSpPr>
          <p:spPr bwMode="auto">
            <a:xfrm>
              <a:off x="4241898" y="3059430"/>
              <a:ext cx="249284" cy="214900"/>
            </a:xfrm>
            <a:prstGeom prst="triangle">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83" name="Isosceles Triangle 82"/>
            <p:cNvSpPr/>
            <p:nvPr/>
          </p:nvSpPr>
          <p:spPr bwMode="auto">
            <a:xfrm>
              <a:off x="3789316" y="2312636"/>
              <a:ext cx="249284" cy="214900"/>
            </a:xfrm>
            <a:prstGeom prst="triangle">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84" name="Isosceles Triangle 83"/>
            <p:cNvSpPr/>
            <p:nvPr/>
          </p:nvSpPr>
          <p:spPr bwMode="auto">
            <a:xfrm>
              <a:off x="2451406" y="1780487"/>
              <a:ext cx="249284" cy="214900"/>
            </a:xfrm>
            <a:prstGeom prst="triangle">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85" name="Isosceles Triangle 84"/>
            <p:cNvSpPr/>
            <p:nvPr/>
          </p:nvSpPr>
          <p:spPr bwMode="auto">
            <a:xfrm>
              <a:off x="5450167" y="1903173"/>
              <a:ext cx="249284" cy="214900"/>
            </a:xfrm>
            <a:prstGeom prst="triangle">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86" name="Isosceles Triangle 85"/>
            <p:cNvSpPr/>
            <p:nvPr/>
          </p:nvSpPr>
          <p:spPr bwMode="auto">
            <a:xfrm>
              <a:off x="713559" y="944703"/>
              <a:ext cx="249284" cy="214900"/>
            </a:xfrm>
            <a:prstGeom prst="triangle">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87" name="Isosceles Triangle 86"/>
            <p:cNvSpPr/>
            <p:nvPr/>
          </p:nvSpPr>
          <p:spPr bwMode="auto">
            <a:xfrm>
              <a:off x="5722454" y="3549969"/>
              <a:ext cx="249284" cy="214900"/>
            </a:xfrm>
            <a:prstGeom prst="triangle">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88" name="Isosceles Triangle 87"/>
            <p:cNvSpPr/>
            <p:nvPr/>
          </p:nvSpPr>
          <p:spPr bwMode="auto">
            <a:xfrm>
              <a:off x="7172441" y="3721923"/>
              <a:ext cx="249284" cy="214900"/>
            </a:xfrm>
            <a:prstGeom prst="triangle">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89" name="Isosceles Triangle 88"/>
            <p:cNvSpPr/>
            <p:nvPr/>
          </p:nvSpPr>
          <p:spPr bwMode="auto">
            <a:xfrm>
              <a:off x="6779605" y="4354689"/>
              <a:ext cx="249284" cy="214900"/>
            </a:xfrm>
            <a:prstGeom prst="triangle">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90" name="Isosceles Triangle 89"/>
            <p:cNvSpPr/>
            <p:nvPr/>
          </p:nvSpPr>
          <p:spPr bwMode="auto">
            <a:xfrm>
              <a:off x="5257247" y="4021467"/>
              <a:ext cx="249284" cy="214900"/>
            </a:xfrm>
            <a:prstGeom prst="triangle">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sp>
        <p:nvSpPr>
          <p:cNvPr id="94" name="Title 1"/>
          <p:cNvSpPr>
            <a:spLocks noGrp="1"/>
          </p:cNvSpPr>
          <p:nvPr>
            <p:ph type="title"/>
          </p:nvPr>
        </p:nvSpPr>
        <p:spPr>
          <a:xfrm>
            <a:off x="457200" y="762000"/>
            <a:ext cx="8229600" cy="1143000"/>
          </a:xfrm>
        </p:spPr>
        <p:txBody>
          <a:bodyPr/>
          <a:lstStyle/>
          <a:p>
            <a:r>
              <a:rPr lang="en-US" dirty="0" smtClean="0"/>
              <a:t>Where is our technology going?</a:t>
            </a:r>
            <a:endParaRPr lang="en-US" dirty="0"/>
          </a:p>
        </p:txBody>
      </p:sp>
    </p:spTree>
    <p:extLst>
      <p:ext uri="{BB962C8B-B14F-4D97-AF65-F5344CB8AC3E}">
        <p14:creationId xmlns:p14="http://schemas.microsoft.com/office/powerpoint/2010/main" val="151558865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4900" y="2036790"/>
            <a:ext cx="6934200" cy="3900488"/>
          </a:xfrm>
          <a:prstGeom prst="rect">
            <a:avLst/>
          </a:prstGeom>
        </p:spPr>
      </p:pic>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Prateek Sahay</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9</a:t>
            </a:fld>
            <a:endParaRPr lang="en-US"/>
          </a:p>
        </p:txBody>
      </p:sp>
      <p:sp>
        <p:nvSpPr>
          <p:cNvPr id="16" name="TextBox 15"/>
          <p:cNvSpPr txBox="1"/>
          <p:nvPr/>
        </p:nvSpPr>
        <p:spPr>
          <a:xfrm>
            <a:off x="627973" y="6113435"/>
            <a:ext cx="7342909" cy="276999"/>
          </a:xfrm>
          <a:prstGeom prst="rect">
            <a:avLst/>
          </a:prstGeom>
          <a:noFill/>
        </p:spPr>
        <p:txBody>
          <a:bodyPr wrap="square" rtlCol="0">
            <a:spAutoFit/>
          </a:bodyPr>
          <a:lstStyle/>
          <a:p>
            <a:pPr algn="l"/>
            <a:r>
              <a:rPr lang="en-US" sz="1200" dirty="0">
                <a:solidFill>
                  <a:schemeClr val="tx1"/>
                </a:solidFill>
              </a:rPr>
              <a:t>http://www.oculusvr.com/</a:t>
            </a:r>
            <a:endParaRPr lang="en-US" sz="1600" dirty="0"/>
          </a:p>
        </p:txBody>
      </p:sp>
      <p:sp>
        <p:nvSpPr>
          <p:cNvPr id="18" name="Title 1"/>
          <p:cNvSpPr>
            <a:spLocks noGrp="1"/>
          </p:cNvSpPr>
          <p:nvPr>
            <p:ph type="title"/>
          </p:nvPr>
        </p:nvSpPr>
        <p:spPr>
          <a:xfrm>
            <a:off x="457200" y="762000"/>
            <a:ext cx="8229600" cy="1143000"/>
          </a:xfrm>
        </p:spPr>
        <p:txBody>
          <a:bodyPr/>
          <a:lstStyle/>
          <a:p>
            <a:r>
              <a:rPr lang="en-US" dirty="0" smtClean="0"/>
              <a:t>What is technology doing to us?</a:t>
            </a:r>
            <a:endParaRPr lang="en-US" dirty="0"/>
          </a:p>
        </p:txBody>
      </p:sp>
    </p:spTree>
    <p:extLst>
      <p:ext uri="{BB962C8B-B14F-4D97-AF65-F5344CB8AC3E}">
        <p14:creationId xmlns:p14="http://schemas.microsoft.com/office/powerpoint/2010/main" val="282684349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_Template">
  <a:themeElements>
    <a:clrScheme name="Custom 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Presentation_Template.thmx</Template>
  <TotalTime>69798</TotalTime>
  <Words>3240</Words>
  <Application>Microsoft Macintosh PowerPoint</Application>
  <PresentationFormat>On-screen Show (4:3)</PresentationFormat>
  <Paragraphs>365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Presentation_Template</vt:lpstr>
      <vt:lpstr>Class 5 Freedom Of Speech</vt:lpstr>
      <vt:lpstr>Overview</vt:lpstr>
      <vt:lpstr>PowerPoint Presentation</vt:lpstr>
      <vt:lpstr>Group Quiz</vt:lpstr>
      <vt:lpstr>Overview</vt:lpstr>
      <vt:lpstr>Assignment</vt:lpstr>
      <vt:lpstr>Overview</vt:lpstr>
      <vt:lpstr>Where is our technology going?</vt:lpstr>
      <vt:lpstr>What is technology doing to us?</vt:lpstr>
      <vt:lpstr>PowerPoint Presentation</vt:lpstr>
      <vt:lpstr>Sources</vt:lpstr>
      <vt:lpstr>Domain Name System (DNS)</vt:lpstr>
      <vt:lpstr>DNS Cache Poisoning</vt:lpstr>
      <vt:lpstr>DNS Cache Poisoning</vt:lpstr>
      <vt:lpstr>Poison Use</vt:lpstr>
      <vt:lpstr>DNSSEC</vt:lpstr>
      <vt:lpstr>Sources</vt:lpstr>
      <vt:lpstr>Class 5  The End</vt:lpstr>
      <vt:lpstr>Logistics</vt:lpstr>
      <vt:lpstr>My Reading Notes 1/2</vt:lpstr>
      <vt:lpstr>My Reading Notes 2/2</vt:lpstr>
      <vt:lpstr>Freedom Of Speech</vt:lpstr>
      <vt:lpstr>Freedom Of Speech</vt:lpstr>
      <vt:lpstr>In-Class Exercise I</vt:lpstr>
      <vt:lpstr>In-Class Exercise I</vt:lpstr>
      <vt:lpstr>Further Thought</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439</cp:revision>
  <cp:lastPrinted>2004-04-28T16:30:48Z</cp:lastPrinted>
  <dcterms:created xsi:type="dcterms:W3CDTF">2011-09-09T18:56:07Z</dcterms:created>
  <dcterms:modified xsi:type="dcterms:W3CDTF">2014-04-01T23:30:56Z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