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56" r:id="rId2"/>
    <p:sldId id="259" r:id="rId3"/>
    <p:sldId id="277" r:id="rId4"/>
    <p:sldId id="287" r:id="rId5"/>
    <p:sldId id="288" r:id="rId6"/>
    <p:sldId id="286"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269"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E5B815C9-4D06-5C4A-92CD-7189A3430B49}">
          <p14:sldIdLst>
            <p14:sldId id="256"/>
            <p14:sldId id="259"/>
            <p14:sldId id="277"/>
            <p14:sldId id="287"/>
            <p14:sldId id="288"/>
            <p14:sldId id="286"/>
          </p14:sldIdLst>
        </p14:section>
        <p14:section name="Students" id="{7AEC99C5-6AD7-4C48-9541-C71471BFF483}">
          <p14:sldIdLst>
            <p14:sldId id="301"/>
            <p14:sldId id="302"/>
            <p14:sldId id="303"/>
            <p14:sldId id="304"/>
            <p14:sldId id="305"/>
            <p14:sldId id="306"/>
            <p14:sldId id="307"/>
            <p14:sldId id="308"/>
            <p14:sldId id="309"/>
            <p14:sldId id="310"/>
            <p14:sldId id="311"/>
            <p14:sldId id="312"/>
            <p14:sldId id="313"/>
            <p14:sldId id="314"/>
          </p14:sldIdLst>
        </p14:section>
        <p14:section name="Common" id="{5F5BD8AD-FCBB-DD40-9D0D-1E96422641E9}">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15" d="100"/>
          <a:sy n="115" d="100"/>
        </p:scale>
        <p:origin x="-808" y="-96"/>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472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9/30/15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10-02T17:05:13.416"/>
    </inkml:context>
    <inkml:brush xml:id="br0">
      <inkml:brushProperty name="width" value="0.07938" units="cm"/>
      <inkml:brushProperty name="height" value="0.15875" units="cm"/>
      <inkml:brushProperty name="color" value="#FFFF00"/>
      <inkml:brushProperty name="tip" value="rectangle"/>
      <inkml:brushProperty name="rasterOp" value="maskPen"/>
      <inkml:brushProperty name="fitToCurve" value="1"/>
    </inkml:brush>
  </inkml:definitions>
  <inkml:trace contextRef="#ctx0" brushRef="#br0">11 65 98 0,'-19'5'82'0,"19"-5"-2"15,0 0 7-15,0 0-34 16,0 0-15-16,0-17-6 0,0 17-5 16,0 0-5-16,18-11-2 15,-18 11-3-15,0 0-2 16,17-8-3-16,-17 8-2 16,0 0-1-16,21 3 0 15,-21-3-1-15,17 2 2 16,-17-2 1-16,32-2-1 15,-13-1 0-15,9-1 1 16,-2-3-1-16,6 4-1 16,-1-4-1-16,4 3 0 15,-4-1-2-15,-1 3 0 16,-4 0-1-16,-1 4 0 0,-4-2-1 16,-4 4 1-16,-1-1-2 15,0 1 1-15,-16-4 0 16,29 5 0-1,-11-3 0-15,-1-1 1 0,2-2-1 16,4 1 0-16,1-2-1 16,1 0 0-16,1 0 0 15,0 1-1-15,-3 1-1 16,1 0 1-16,-3 0-1 16,0 1 0-16,-3 3 0 15,-2-1 0-15,1-1 0 16,2 2 1-16,0-3-1 15,2 3 1-15,4-2 0 0,3-1 0 16,1-1 0-16,5 2 1 16,-3-2 0-1,2 2 0-15,-1 0-1 0,1-1 1 16,-4 1-1-16,-1 2 0 16,0-1 0-16,-1 2 0 15,-1-1-1-15,0 1 1 16,0-1-1-16,-1-3 0 15,1 3-1-15,-2-3 0 16,-1 1 0-16,0 0 0 16,-2 0-1-16,-4-1 1 15,0 1 0-15,1 0 0 0,-18-2 0 16,28 5 0-16,-12-1 0 16,-16-4 0-1,27 3 0-15,-7-3-1 0,-20 0 1 16,33 2 0-16,-16 0-1 15,1-2 1-15,-1 0-1 16,2 1 0-16,2-1 0 16,-3 2 0-16,5 0 0 15,-2 0-1-15,1-2 1 16,3 1 0-16,-3 1-2 16,-1-2 0-16,-1 2-2 15,-3 0-1-15,-1-1-1 16,-16-1-1-16,22 6-2 15,-22-6 1-15,0 0-3 16,18 5-1-16,-18-5-4 16,0 0-4-16,19 12-8 15,-19-12-20-15,18 2-64 0,-18-2-6 16,0 0-2-16,12 16 1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9/30/15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Here’s the title slide. Excited already, aren’t you?</a:t>
            </a:r>
          </a:p>
          <a:p>
            <a:pPr eaLnBrk="1" hangingPunct="1"/>
            <a:r>
              <a:rPr lang="en-US" dirty="0" smtClean="0">
                <a:latin typeface="Arial" pitchFamily="-109" charset="0"/>
                <a:ea typeface="ＭＳ Ｐゴシック" pitchFamily="-109" charset="-128"/>
                <a:cs typeface="ＭＳ Ｐゴシック" pitchFamily="-109" charset="-128"/>
              </a:rPr>
              <a:t>Last paper average: </a:t>
            </a:r>
            <a:r>
              <a:rPr lang="en-US" baseline="0" dirty="0" smtClean="0">
                <a:latin typeface="Arial" pitchFamily="-109" charset="0"/>
                <a:ea typeface="ＭＳ Ｐゴシック" pitchFamily="-109" charset="-128"/>
                <a:cs typeface="ＭＳ Ｐゴシック" pitchFamily="-109" charset="-128"/>
              </a:rPr>
              <a:t>Game: </a:t>
            </a:r>
            <a:r>
              <a:rPr lang="en-US" baseline="0" dirty="0" smtClean="0">
                <a:latin typeface="Arial" pitchFamily="-109" charset="0"/>
                <a:ea typeface="ＭＳ Ｐゴシック" pitchFamily="-109" charset="-128"/>
                <a:cs typeface="ＭＳ Ｐゴシック" pitchFamily="-109" charset="-128"/>
              </a:rPr>
              <a:t>Not in Yet</a:t>
            </a:r>
            <a:endParaRPr lang="en-US" baseline="0" dirty="0" smtClean="0">
              <a:latin typeface="Arial" pitchFamily="-109" charset="0"/>
              <a:ea typeface="ＭＳ Ｐゴシック" pitchFamily="-109" charset="-128"/>
              <a:cs typeface="ＭＳ Ｐゴシック" pitchFamily="-109" charset="-128"/>
            </a:endParaRPr>
          </a:p>
          <a:p>
            <a:pPr eaLnBrk="1" hangingPunct="1"/>
            <a:r>
              <a:rPr lang="en-US" baseline="0" dirty="0" smtClean="0">
                <a:latin typeface="Arial" pitchFamily="-109" charset="0"/>
                <a:ea typeface="ＭＳ Ｐゴシック" pitchFamily="-109" charset="-128"/>
                <a:cs typeface="ＭＳ Ｐゴシック" pitchFamily="-109" charset="-128"/>
              </a:rPr>
              <a:t>Total points not counting extra credit so far: </a:t>
            </a:r>
            <a:r>
              <a:rPr lang="en-US" baseline="0" dirty="0" smtClean="0">
                <a:latin typeface="Arial" pitchFamily="-109" charset="0"/>
                <a:ea typeface="ＭＳ Ｐゴシック" pitchFamily="-109" charset="-128"/>
                <a:cs typeface="ＭＳ Ｐゴシック" pitchFamily="-109" charset="-128"/>
              </a:rPr>
              <a:t>32 </a:t>
            </a:r>
            <a:r>
              <a:rPr lang="en-US" baseline="0" dirty="0" smtClean="0">
                <a:latin typeface="Arial" pitchFamily="-109" charset="0"/>
                <a:ea typeface="ＭＳ Ｐゴシック" pitchFamily="-109" charset="-128"/>
                <a:cs typeface="ＭＳ Ｐゴシック" pitchFamily="-109" charset="-128"/>
              </a:rPr>
              <a:t>- </a:t>
            </a:r>
            <a:r>
              <a:rPr lang="en-US" baseline="0" dirty="0" smtClean="0">
                <a:latin typeface="Arial" pitchFamily="-109" charset="0"/>
                <a:ea typeface="ＭＳ Ｐゴシック" pitchFamily="-109" charset="-128"/>
                <a:cs typeface="ＭＳ Ｐゴシック" pitchFamily="-109" charset="-128"/>
              </a:rPr>
              <a:t>40 </a:t>
            </a:r>
            <a:r>
              <a:rPr lang="en-US" baseline="0" dirty="0" smtClean="0">
                <a:latin typeface="Arial" pitchFamily="-109" charset="0"/>
                <a:ea typeface="ＭＳ Ｐゴシック" pitchFamily="-109" charset="-128"/>
                <a:cs typeface="ＭＳ Ｐゴシック" pitchFamily="-109" charset="-128"/>
              </a:rPr>
              <a:t>- </a:t>
            </a:r>
            <a:r>
              <a:rPr lang="en-US" baseline="0" dirty="0" smtClean="0">
                <a:latin typeface="Arial" pitchFamily="-109" charset="0"/>
                <a:ea typeface="ＭＳ Ｐゴシック" pitchFamily="-109" charset="-128"/>
                <a:cs typeface="ＭＳ Ｐゴシック" pitchFamily="-109" charset="-128"/>
              </a:rPr>
              <a:t>46</a:t>
            </a:r>
            <a:endParaRPr lang="en-US" baseline="0"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Ride</a:t>
            </a:r>
            <a:r>
              <a:rPr lang="en-US" altLang="zh-CN" baseline="0" dirty="0" smtClean="0"/>
              <a:t> sharing becomes a very powerful tool to utilize all available resources to achieve more. </a:t>
            </a:r>
            <a:r>
              <a:rPr lang="en-US" altLang="zh-CN" baseline="0" dirty="0" err="1" smtClean="0"/>
              <a:t>Uber</a:t>
            </a:r>
            <a:r>
              <a:rPr lang="en-US" altLang="zh-CN" baseline="0" dirty="0" smtClean="0"/>
              <a:t> discovers such large resources. It is trying to make use of them with the aid of computing technology. </a:t>
            </a:r>
          </a:p>
          <a:p>
            <a:r>
              <a:rPr lang="en-US" altLang="zh-CN" dirty="0" smtClean="0"/>
              <a:t>In 2013, </a:t>
            </a:r>
            <a:r>
              <a:rPr lang="en-US" altLang="zh-CN" dirty="0" err="1" smtClean="0"/>
              <a:t>Uber</a:t>
            </a:r>
            <a:r>
              <a:rPr lang="en-US" altLang="zh-CN" dirty="0" smtClean="0"/>
              <a:t> change</a:t>
            </a:r>
            <a:r>
              <a:rPr lang="en-US" altLang="zh-CN" baseline="0" dirty="0" smtClean="0"/>
              <a:t> its </a:t>
            </a:r>
            <a:r>
              <a:rPr lang="en-US" altLang="zh-CN" dirty="0" smtClean="0"/>
              <a:t>tagline </a:t>
            </a:r>
            <a:r>
              <a:rPr lang="en-US" altLang="zh-CN" baseline="0" dirty="0" smtClean="0"/>
              <a:t>from  </a:t>
            </a:r>
            <a:r>
              <a:rPr lang="en-US" altLang="zh-CN" dirty="0" smtClean="0"/>
              <a:t>Everyone's private driver to Where lifestyle meets logistics. </a:t>
            </a:r>
            <a:r>
              <a:rPr lang="en-US" altLang="zh-CN" dirty="0" err="1" smtClean="0"/>
              <a:t>Uber's</a:t>
            </a:r>
            <a:r>
              <a:rPr lang="en-US" altLang="zh-CN" dirty="0" smtClean="0"/>
              <a:t> car service of today could form the backbone of a landscape-changing logistics, delivery, and travel company of tomorrow. </a:t>
            </a:r>
          </a:p>
          <a:p>
            <a:r>
              <a:rPr lang="en-US" altLang="zh-CN" dirty="0" smtClean="0"/>
              <a:t>At that time, all</a:t>
            </a:r>
            <a:r>
              <a:rPr lang="en-US" altLang="zh-CN" baseline="0" dirty="0" smtClean="0"/>
              <a:t> available resources can be gathered together and people can have lots of jobs to do besides the regular job. One individual may not work a lot every day but if every one contributes a little bit, the result will be huge. </a:t>
            </a:r>
            <a:endParaRPr lang="en-US" altLang="zh-CN" dirty="0" smtClean="0"/>
          </a:p>
          <a:p>
            <a:endParaRPr lang="en-US" altLang="zh-CN"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With the help of The Home Depot,</a:t>
            </a:r>
            <a:r>
              <a:rPr lang="en-US" altLang="zh-CN" baseline="0" dirty="0" smtClean="0"/>
              <a:t> </a:t>
            </a:r>
            <a:r>
              <a:rPr lang="en-US" altLang="zh-CN" dirty="0" err="1" smtClean="0"/>
              <a:t>Uber</a:t>
            </a:r>
            <a:r>
              <a:rPr lang="en-US" altLang="zh-CN" dirty="0" smtClean="0"/>
              <a:t> delivered</a:t>
            </a:r>
            <a:r>
              <a:rPr lang="en-US" altLang="zh-CN" baseline="0" dirty="0" smtClean="0"/>
              <a:t> </a:t>
            </a:r>
            <a:r>
              <a:rPr lang="en-US" altLang="zh-CN" dirty="0" smtClean="0"/>
              <a:t>trees on-demand Thursday, December 5</a:t>
            </a:r>
            <a:r>
              <a:rPr lang="en-US" altLang="zh-CN" baseline="30000" dirty="0" smtClean="0"/>
              <a:t>th</a:t>
            </a:r>
            <a:r>
              <a:rPr lang="en-US" altLang="zh-CN" dirty="0" smtClean="0"/>
              <a:t> 2013 </a:t>
            </a:r>
            <a:r>
              <a:rPr lang="en-US" altLang="zh-CN" baseline="0" dirty="0" smtClean="0"/>
              <a:t>within 10 major U.S. cities. </a:t>
            </a:r>
            <a:r>
              <a:rPr lang="en-US" altLang="zh-CN" dirty="0" smtClean="0"/>
              <a:t>Although it is more like</a:t>
            </a:r>
            <a:r>
              <a:rPr lang="en-US" altLang="zh-CN" baseline="0" dirty="0" smtClean="0"/>
              <a:t> an advertisement, </a:t>
            </a:r>
            <a:r>
              <a:rPr lang="en-US" altLang="zh-CN" baseline="0" dirty="0" err="1" smtClean="0"/>
              <a:t>UberTREE</a:t>
            </a:r>
            <a:r>
              <a:rPr lang="en-US" altLang="zh-CN" baseline="0" dirty="0" smtClean="0"/>
              <a:t> shows a little bit what sharing of transportation could do to help delivery and logistics. </a:t>
            </a:r>
            <a:endParaRPr lang="en-US" altLang="zh-CN"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77702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Moreover,</a:t>
            </a:r>
            <a:r>
              <a:rPr lang="en-US" baseline="0" dirty="0" smtClean="0"/>
              <a:t> </a:t>
            </a:r>
            <a:r>
              <a:rPr lang="en-US" baseline="0" dirty="0" err="1" smtClean="0"/>
              <a:t>Uber</a:t>
            </a:r>
            <a:r>
              <a:rPr lang="en-US" baseline="0" dirty="0" smtClean="0"/>
              <a:t> is experimenting a new ‘rant a van’ service in Hong Kong.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With </a:t>
            </a:r>
            <a:r>
              <a:rPr lang="en-US" altLang="zh-CN" dirty="0" err="1" smtClean="0"/>
              <a:t>UberCARGO</a:t>
            </a:r>
            <a:r>
              <a:rPr lang="en-US" altLang="zh-CN" dirty="0" smtClean="0"/>
              <a:t>, a van arrives wherever you want it to be in minutes. You can load your items in the back of the van yourself or request the driver’s assistance if you need an extra hand. Deliveries can easily be tracked in real-time through the app, the item’s location can be shared with the recipient and you can even ride along with your goods so you’ll have ease of mind that your items are safe.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913270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 only </a:t>
            </a:r>
            <a:r>
              <a:rPr lang="en-US" baseline="0" dirty="0" err="1" smtClean="0"/>
              <a:t>Uber</a:t>
            </a:r>
            <a:r>
              <a:rPr lang="en-US" baseline="0" dirty="0" smtClean="0"/>
              <a:t>, other companies are also aiming this market such as Amazon</a:t>
            </a:r>
          </a:p>
          <a:p>
            <a:r>
              <a:rPr lang="en-US" dirty="0" smtClean="0"/>
              <a:t>Make $18–25/</a:t>
            </a:r>
            <a:r>
              <a:rPr lang="en-US" dirty="0" err="1" smtClean="0"/>
              <a:t>hr</a:t>
            </a:r>
            <a:r>
              <a:rPr lang="en-US" dirty="0" smtClean="0"/>
              <a:t> delivering packages for Amazon with your car and smartphone. Be your own boss: deliver when you want, as much as you want. </a:t>
            </a:r>
            <a:r>
              <a:rPr lang="en-US" altLang="zh-CN" dirty="0" smtClean="0"/>
              <a:t>Available now in Seattle.</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867832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862392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Tissues [3]</a:t>
            </a:r>
          </a:p>
          <a:p>
            <a:pPr marL="171450" indent="-171450">
              <a:buFontTx/>
              <a:buChar char="-"/>
            </a:pPr>
            <a:r>
              <a:rPr lang="en-US" baseline="0" dirty="0" smtClean="0"/>
              <a:t>Prints human tissue layer by layer</a:t>
            </a:r>
          </a:p>
          <a:p>
            <a:pPr marL="171450" indent="-171450">
              <a:buFontTx/>
              <a:buChar char="-"/>
            </a:pPr>
            <a:r>
              <a:rPr lang="en-US" baseline="0" dirty="0" smtClean="0"/>
              <a:t>Can use someone’s cells so there is less of a chance of rejection</a:t>
            </a:r>
          </a:p>
          <a:p>
            <a:pPr marL="171450" indent="-171450">
              <a:buFontTx/>
              <a:buChar char="-"/>
            </a:pPr>
            <a:endParaRPr lang="en-US" baseline="0" dirty="0" smtClean="0"/>
          </a:p>
          <a:p>
            <a:pPr marL="0" indent="0">
              <a:buFontTx/>
              <a:buNone/>
            </a:pPr>
            <a:r>
              <a:rPr lang="en-US" dirty="0" smtClean="0"/>
              <a:t>Drugs [2]</a:t>
            </a:r>
          </a:p>
          <a:p>
            <a:pPr marL="171450" indent="-171450">
              <a:buFontTx/>
              <a:buChar char="-"/>
            </a:pPr>
            <a:r>
              <a:rPr lang="en-US" dirty="0" smtClean="0"/>
              <a:t>Can be made more porous, dissolves instantly</a:t>
            </a:r>
          </a:p>
          <a:p>
            <a:pPr marL="171450" indent="-171450">
              <a:buFontTx/>
              <a:buChar char="-"/>
            </a:pPr>
            <a:r>
              <a:rPr lang="en-US" dirty="0" smtClean="0"/>
              <a:t>Can have high dosages,</a:t>
            </a:r>
            <a:r>
              <a:rPr lang="en-US" baseline="0" dirty="0" smtClean="0"/>
              <a:t> know that every dose will be the same</a:t>
            </a:r>
          </a:p>
          <a:p>
            <a:pPr marL="171450" indent="-171450">
              <a:buFontTx/>
              <a:buChar char="-"/>
            </a:pPr>
            <a:r>
              <a:rPr lang="en-US" baseline="0" dirty="0" smtClean="0"/>
              <a:t>Could have custom medicine for people</a:t>
            </a:r>
          </a:p>
          <a:p>
            <a:pPr marL="171450" indent="-171450">
              <a:buFontTx/>
              <a:buChar char="-"/>
            </a:pPr>
            <a:r>
              <a:rPr lang="en-US" baseline="0" dirty="0" smtClean="0"/>
              <a:t>Recently FDA approved</a:t>
            </a:r>
          </a:p>
          <a:p>
            <a:pPr marL="0" indent="0">
              <a:buFontTx/>
              <a:buNone/>
            </a:pPr>
            <a:endParaRPr lang="en-US" baseline="0" dirty="0" smtClean="0"/>
          </a:p>
          <a:p>
            <a:pPr marL="0" indent="0">
              <a:buFontTx/>
              <a:buNone/>
            </a:pPr>
            <a:r>
              <a:rPr lang="en-US" baseline="0" dirty="0" smtClean="0"/>
              <a:t>Furniture [3]</a:t>
            </a:r>
          </a:p>
          <a:p>
            <a:pPr marL="171450" indent="-171450">
              <a:buFontTx/>
              <a:buChar char="-"/>
            </a:pPr>
            <a:r>
              <a:rPr lang="en-US" baseline="0" dirty="0" smtClean="0"/>
              <a:t>Can be made with very large 3d printers</a:t>
            </a:r>
          </a:p>
          <a:p>
            <a:pPr marL="171450" indent="-171450">
              <a:buFontTx/>
              <a:buChar char="-"/>
            </a:pPr>
            <a:endParaRPr lang="en-US" baseline="0" dirty="0" smtClean="0"/>
          </a:p>
          <a:p>
            <a:pPr marL="0" indent="0">
              <a:buFontTx/>
              <a:buNone/>
            </a:pPr>
            <a:r>
              <a:rPr lang="en-US" baseline="0" dirty="0" smtClean="0"/>
              <a:t>Prosthetic Limbs [5]</a:t>
            </a:r>
          </a:p>
          <a:p>
            <a:pPr marL="171450" indent="-171450">
              <a:buFontTx/>
              <a:buChar char="-"/>
            </a:pPr>
            <a:r>
              <a:rPr lang="en-US" baseline="0" dirty="0" smtClean="0"/>
              <a:t>Hackberry</a:t>
            </a:r>
          </a:p>
          <a:p>
            <a:pPr marL="171450" indent="-171450">
              <a:buFontTx/>
              <a:buChar char="-"/>
            </a:pPr>
            <a:r>
              <a:rPr lang="en-US" baseline="0" dirty="0" smtClean="0"/>
              <a:t>Much cheaper than normal prosthetics, going from well over $10,000 to only around $200</a:t>
            </a:r>
          </a:p>
          <a:p>
            <a:pPr marL="171450" indent="-171450">
              <a:buFontTx/>
              <a:buChar char="-"/>
            </a:pPr>
            <a:endParaRPr lang="en-US" baseline="0" dirty="0" smtClean="0"/>
          </a:p>
          <a:p>
            <a:pPr marL="0" indent="0">
              <a:buFontTx/>
              <a:buNone/>
            </a:pPr>
            <a:r>
              <a:rPr lang="en-US" baseline="0" dirty="0" smtClean="0"/>
              <a:t>Guitars</a:t>
            </a:r>
          </a:p>
          <a:p>
            <a:pPr marL="171450" indent="-171450">
              <a:buFontTx/>
              <a:buChar char="-"/>
            </a:pPr>
            <a:r>
              <a:rPr lang="en-US" baseline="0" dirty="0" smtClean="0"/>
              <a:t>Can make the body of an electric guitar as seen in the picture</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857734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Crown </a:t>
            </a:r>
            <a:r>
              <a:rPr lang="en-US" dirty="0" smtClean="0"/>
              <a:t>procedures [4]</a:t>
            </a:r>
            <a:endParaRPr lang="en-US" dirty="0"/>
          </a:p>
          <a:p>
            <a:pPr marL="171450" indent="-171450">
              <a:buFontTx/>
              <a:buChar char="-"/>
            </a:pPr>
            <a:r>
              <a:rPr lang="en-US" dirty="0"/>
              <a:t>Go from taking several visits to just an hour</a:t>
            </a:r>
          </a:p>
          <a:p>
            <a:pPr marL="171450" indent="-171450">
              <a:buFontTx/>
              <a:buChar char="-"/>
            </a:pPr>
            <a:r>
              <a:rPr lang="en-US" dirty="0"/>
              <a:t>Camera scans the teeth</a:t>
            </a:r>
          </a:p>
          <a:p>
            <a:pPr marL="171450" indent="-171450">
              <a:buFontTx/>
              <a:buChar char="-"/>
            </a:pPr>
            <a:r>
              <a:rPr lang="en-US" dirty="0"/>
              <a:t>Uses a CNC milling machine</a:t>
            </a:r>
          </a:p>
          <a:p>
            <a:pPr marL="628650" lvl="1" indent="-171450">
              <a:buFontTx/>
              <a:buChar char="-"/>
            </a:pPr>
            <a:r>
              <a:rPr lang="en-US" dirty="0" smtClean="0"/>
              <a:t>Different than a 3d printer in that </a:t>
            </a:r>
          </a:p>
          <a:p>
            <a:pPr marL="628650" lvl="1" indent="-171450">
              <a:buFontTx/>
              <a:buChar char="-"/>
            </a:pPr>
            <a:r>
              <a:rPr lang="en-US" dirty="0" smtClean="0"/>
              <a:t>Carves </a:t>
            </a:r>
            <a:r>
              <a:rPr lang="en-US" dirty="0"/>
              <a:t>the crown out </a:t>
            </a:r>
            <a:r>
              <a:rPr lang="en-US" baseline="0" dirty="0" smtClean="0"/>
              <a:t>of porcelain</a:t>
            </a:r>
          </a:p>
          <a:p>
            <a:pPr marL="628650" lvl="1" indent="-171450">
              <a:buFontTx/>
              <a:buChar char="-"/>
            </a:pPr>
            <a:endParaRPr lang="en-US" dirty="0"/>
          </a:p>
          <a:p>
            <a:pPr marL="0" indent="0">
              <a:buFontTx/>
              <a:buNone/>
            </a:pPr>
            <a:r>
              <a:rPr lang="en-US" baseline="0" dirty="0" smtClean="0"/>
              <a:t>Dentures [8]</a:t>
            </a:r>
            <a:endParaRPr lang="en-US" baseline="0" dirty="0"/>
          </a:p>
          <a:p>
            <a:pPr marL="171450" indent="-171450">
              <a:buFontTx/>
              <a:buChar char="-"/>
            </a:pPr>
            <a:r>
              <a:rPr lang="en-US" baseline="0" dirty="0"/>
              <a:t>New 3D printable denture base, DENTCA</a:t>
            </a:r>
          </a:p>
          <a:p>
            <a:pPr marL="171450" indent="-171450">
              <a:buFontTx/>
              <a:buChar char="-"/>
            </a:pPr>
            <a:r>
              <a:rPr lang="en-US" baseline="0" dirty="0"/>
              <a:t>Recently approved by FDA</a:t>
            </a:r>
          </a:p>
          <a:p>
            <a:pPr marL="171450" indent="-171450">
              <a:buFontTx/>
              <a:buChar char="-"/>
            </a:pPr>
            <a:r>
              <a:rPr lang="en-US" baseline="0" dirty="0"/>
              <a:t>“light-cured resin indicated for </a:t>
            </a:r>
            <a:r>
              <a:rPr lang="en-US" dirty="0"/>
              <a:t>fabrication </a:t>
            </a:r>
            <a:r>
              <a:rPr lang="en-US" baseline="0" dirty="0" smtClean="0"/>
              <a:t>and </a:t>
            </a:r>
            <a:r>
              <a:rPr lang="en-US" baseline="0" dirty="0"/>
              <a:t>repair of full and partial removable dentures and baseplates</a:t>
            </a:r>
            <a:r>
              <a:rPr lang="en-US" baseline="0" dirty="0" smtClean="0"/>
              <a:t>” [7]</a:t>
            </a:r>
            <a:endParaRPr lang="en-US" baseline="0" dirty="0"/>
          </a:p>
          <a:p>
            <a:pPr marL="171450" indent="-171450">
              <a:buFontTx/>
              <a:buChar char="-"/>
            </a:pPr>
            <a:r>
              <a:rPr lang="en-US" baseline="0" dirty="0"/>
              <a:t>2.5 times faster, fabrication goes from 30 days to just 5</a:t>
            </a:r>
          </a:p>
          <a:p>
            <a:pPr marL="0" indent="0">
              <a:buFontTx/>
              <a:buNone/>
            </a:pPr>
            <a:endParaRPr lang="en-US" baseline="0" dirty="0"/>
          </a:p>
          <a:p>
            <a:pPr marL="0" indent="0">
              <a:buFontTx/>
              <a:buNone/>
            </a:pPr>
            <a:r>
              <a:rPr lang="en-US" baseline="0" dirty="0"/>
              <a:t>Dental </a:t>
            </a:r>
            <a:r>
              <a:rPr lang="en-US" baseline="0" dirty="0" smtClean="0"/>
              <a:t>Models [9]</a:t>
            </a:r>
            <a:endParaRPr lang="en-US" baseline="0" dirty="0"/>
          </a:p>
          <a:p>
            <a:pPr marL="171450" indent="-171450">
              <a:buFontTx/>
              <a:buChar char="-"/>
            </a:pPr>
            <a:r>
              <a:rPr lang="en-US" baseline="0" dirty="0"/>
              <a:t>Incredibly realistic models are possible</a:t>
            </a:r>
          </a:p>
          <a:p>
            <a:pPr marL="171450" indent="-171450">
              <a:buFontTx/>
              <a:buChar char="-"/>
            </a:pPr>
            <a:r>
              <a:rPr lang="en-US" baseline="0" dirty="0"/>
              <a:t>Allows testing of dental appliances without needing the patient</a:t>
            </a:r>
          </a:p>
          <a:p>
            <a:pPr marL="171450" indent="-171450">
              <a:buFontTx/>
              <a:buChar char="-"/>
            </a:pPr>
            <a:r>
              <a:rPr lang="en-US" dirty="0"/>
              <a:t>Dental</a:t>
            </a:r>
            <a:r>
              <a:rPr lang="en-US" baseline="0" dirty="0"/>
              <a:t> appliances can then be refined to work better when actually used in the patient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556897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Development</a:t>
            </a:r>
            <a:r>
              <a:rPr lang="en-US" baseline="0" dirty="0"/>
              <a:t> </a:t>
            </a:r>
            <a:r>
              <a:rPr lang="en-US" baseline="0" dirty="0" smtClean="0"/>
              <a:t>Process [12]</a:t>
            </a:r>
            <a:endParaRPr lang="en-US" baseline="0" dirty="0"/>
          </a:p>
          <a:p>
            <a:pPr marL="171450" indent="-171450">
              <a:buFontTx/>
              <a:buChar char="-"/>
            </a:pPr>
            <a:r>
              <a:rPr lang="en-US" baseline="0" dirty="0"/>
              <a:t>Testing ideas, building prototypes, accelerates the design process</a:t>
            </a:r>
          </a:p>
          <a:p>
            <a:pPr marL="171450" indent="-171450">
              <a:buFontTx/>
              <a:buChar char="-"/>
            </a:pPr>
            <a:endParaRPr lang="en-US" baseline="0" dirty="0"/>
          </a:p>
          <a:p>
            <a:pPr marL="0" indent="0">
              <a:buFontTx/>
              <a:buNone/>
            </a:pPr>
            <a:r>
              <a:rPr lang="en-US" baseline="0" dirty="0" smtClean="0"/>
              <a:t>Cost [12]</a:t>
            </a:r>
            <a:endParaRPr lang="en-US" baseline="0" dirty="0"/>
          </a:p>
          <a:p>
            <a:pPr marL="171450" indent="-171450">
              <a:buFontTx/>
              <a:buChar char="-"/>
            </a:pPr>
            <a:r>
              <a:rPr lang="en-US" baseline="0" dirty="0"/>
              <a:t>Creating prototypes costs much less, only need a printer instead of injection mold tools </a:t>
            </a:r>
            <a:r>
              <a:rPr lang="en-US" baseline="0" dirty="0" err="1"/>
              <a:t>etc</a:t>
            </a:r>
            <a:endParaRPr lang="en-US" baseline="0" dirty="0"/>
          </a:p>
          <a:p>
            <a:pPr marL="171450" indent="-171450">
              <a:buFontTx/>
              <a:buChar char="-"/>
            </a:pPr>
            <a:r>
              <a:rPr lang="en-US" baseline="0" dirty="0"/>
              <a:t>For actually producing the cost per unit stays pretty consistent</a:t>
            </a:r>
          </a:p>
          <a:p>
            <a:pPr marL="171450" indent="-171450">
              <a:buFontTx/>
              <a:buChar char="-"/>
            </a:pPr>
            <a:r>
              <a:rPr lang="en-US" dirty="0"/>
              <a:t>There is a point where traditional manufacturing becomes less expensive</a:t>
            </a:r>
          </a:p>
          <a:p>
            <a:pPr marL="171450" indent="-171450">
              <a:buFontTx/>
              <a:buChar char="-"/>
            </a:pPr>
            <a:endParaRPr lang="en-US" baseline="0" dirty="0"/>
          </a:p>
          <a:p>
            <a:pPr marL="0" indent="0">
              <a:buFontTx/>
              <a:buNone/>
            </a:pPr>
            <a:r>
              <a:rPr lang="en-US" baseline="0" dirty="0" smtClean="0"/>
              <a:t>Testing [12]</a:t>
            </a:r>
            <a:endParaRPr lang="en-US" baseline="0" dirty="0"/>
          </a:p>
          <a:p>
            <a:pPr marL="171450" indent="-171450">
              <a:buFontTx/>
              <a:buChar char="-"/>
            </a:pPr>
            <a:r>
              <a:rPr lang="en-US" baseline="0" dirty="0"/>
              <a:t>Can make a prototype, runs into issue, easy to tweak the 3d model and print a new one and test it</a:t>
            </a:r>
          </a:p>
          <a:p>
            <a:pPr marL="171450" indent="-171450">
              <a:buFontTx/>
              <a:buChar char="-"/>
            </a:pPr>
            <a:endParaRPr lang="en-US" baseline="0" dirty="0"/>
          </a:p>
          <a:p>
            <a:pPr marL="0" indent="0">
              <a:buFontTx/>
              <a:buNone/>
            </a:pPr>
            <a:r>
              <a:rPr lang="en-US" baseline="0" dirty="0"/>
              <a:t>Visualization and </a:t>
            </a:r>
            <a:r>
              <a:rPr lang="en-US" baseline="0" dirty="0" smtClean="0"/>
              <a:t>feel [12]</a:t>
            </a:r>
            <a:endParaRPr lang="en-US" baseline="0" dirty="0"/>
          </a:p>
          <a:p>
            <a:pPr marL="171450" indent="-171450">
              <a:buFontTx/>
              <a:buChar char="-"/>
            </a:pPr>
            <a:r>
              <a:rPr lang="en-US" baseline="0" dirty="0"/>
              <a:t>When pitching a product it is easy for the other person to understand if they can see and feel it</a:t>
            </a:r>
          </a:p>
          <a:p>
            <a:pPr marL="171450" indent="-171450">
              <a:buFontTx/>
              <a:buChar char="-"/>
            </a:pPr>
            <a:endParaRPr lang="en-US" baseline="0" dirty="0"/>
          </a:p>
          <a:p>
            <a:pPr marL="0" indent="0">
              <a:buFontTx/>
              <a:buNone/>
            </a:pPr>
            <a:r>
              <a:rPr lang="en-US" baseline="0" dirty="0" smtClean="0"/>
              <a:t>Customizable [12]</a:t>
            </a:r>
            <a:endParaRPr lang="en-US" baseline="0" dirty="0"/>
          </a:p>
          <a:p>
            <a:pPr marL="171450" indent="-171450">
              <a:buFontTx/>
              <a:buChar char="-"/>
            </a:pPr>
            <a:r>
              <a:rPr lang="en-US" baseline="0" dirty="0"/>
              <a:t>Can make something to exact specifications, whether it be a part for a no longer developed toy, or something like custom dentures</a:t>
            </a:r>
          </a:p>
          <a:p>
            <a:pPr marL="171450" indent="-171450">
              <a:buFontTx/>
              <a:buChar char="-"/>
            </a:pPr>
            <a:endParaRPr lang="en-US" baseline="0" dirty="0"/>
          </a:p>
          <a:p>
            <a:pPr marL="0" indent="0">
              <a:buFontTx/>
              <a:buNone/>
            </a:pPr>
            <a:r>
              <a:rPr lang="en-US" baseline="0" dirty="0"/>
              <a:t>Surpass Limits of standard </a:t>
            </a:r>
            <a:r>
              <a:rPr lang="en-US" baseline="0" dirty="0" smtClean="0"/>
              <a:t>manufacturing [12]</a:t>
            </a:r>
            <a:endParaRPr lang="en-US" baseline="0" dirty="0"/>
          </a:p>
          <a:p>
            <a:pPr marL="171450" indent="-171450">
              <a:buFontTx/>
              <a:buChar char="-"/>
            </a:pPr>
            <a:r>
              <a:rPr lang="en-US" baseline="0" dirty="0"/>
              <a:t>Easy to make things that were impossible or really difficult before</a:t>
            </a:r>
          </a:p>
          <a:p>
            <a:pPr marL="171450" indent="-171450">
              <a:buFontTx/>
              <a:buChar char="-"/>
            </a:pPr>
            <a:r>
              <a:rPr lang="en-US" baseline="0" dirty="0"/>
              <a:t>Such as square holes</a:t>
            </a:r>
          </a:p>
          <a:p>
            <a:pPr marL="0" indent="0">
              <a:buFontTx/>
              <a:buNone/>
            </a:pPr>
            <a:endParaRPr lang="en-US" baseline="0" dirty="0"/>
          </a:p>
          <a:p>
            <a:pPr marL="0" indent="0">
              <a:buFontTx/>
              <a:buNone/>
            </a:pPr>
            <a:r>
              <a:rPr lang="en-US" baseline="0" dirty="0"/>
              <a:t>Mention Negatives</a:t>
            </a:r>
          </a:p>
          <a:p>
            <a:pPr marL="171450" indent="-171450">
              <a:buFontTx/>
              <a:buChar char="-"/>
            </a:pPr>
            <a:r>
              <a:rPr lang="en-US" baseline="0" dirty="0"/>
              <a:t>Cost of machine</a:t>
            </a:r>
          </a:p>
          <a:p>
            <a:pPr marL="171450" indent="-171450">
              <a:buFontTx/>
              <a:buChar char="-"/>
            </a:pPr>
            <a:r>
              <a:rPr lang="en-US" dirty="0"/>
              <a:t>Time</a:t>
            </a:r>
          </a:p>
          <a:p>
            <a:pPr marL="171450" indent="-171450">
              <a:buFontTx/>
              <a:buChar char="-"/>
            </a:pPr>
            <a:r>
              <a:rPr lang="en-US" dirty="0"/>
              <a:t>High volume can be expensive</a:t>
            </a:r>
          </a:p>
          <a:p>
            <a:pPr marL="171450" indent="-171450">
              <a:buFontTx/>
              <a:buChar char="-"/>
            </a:pPr>
            <a:endParaRPr lang="en-US" dirty="0"/>
          </a:p>
          <a:p>
            <a:r>
              <a:rPr lang="en-US" dirty="0"/>
              <a:t>High volume 3d </a:t>
            </a:r>
            <a:r>
              <a:rPr lang="en-US" dirty="0" smtClean="0"/>
              <a:t>printing [1]</a:t>
            </a:r>
            <a:endParaRPr lang="en-US" dirty="0"/>
          </a:p>
          <a:p>
            <a:pPr marL="171450" indent="-171450">
              <a:buFontTx/>
              <a:buChar char="-"/>
            </a:pPr>
            <a:r>
              <a:rPr lang="en-US" dirty="0"/>
              <a:t>If 3d printing could get 4x to 10x times faster than current 3d printing, then it could compete with anything else</a:t>
            </a:r>
          </a:p>
          <a:p>
            <a:pPr marL="171450" indent="-171450">
              <a:buFontTx/>
              <a:buChar char="-"/>
            </a:pPr>
            <a:r>
              <a:rPr lang="en-US" dirty="0"/>
              <a:t>Building with layers and fusing them with a laser is slow</a:t>
            </a:r>
          </a:p>
          <a:p>
            <a:pPr marL="171450" indent="-171450">
              <a:buFontTx/>
              <a:buChar char="-"/>
            </a:pPr>
            <a:r>
              <a:rPr lang="en-US" dirty="0"/>
              <a:t>As speed gets better more companies will switch</a:t>
            </a:r>
          </a:p>
          <a:p>
            <a:pPr marL="171450" indent="-171450">
              <a:buFontTx/>
              <a:buChar char="-"/>
            </a:pPr>
            <a:r>
              <a:rPr lang="en-US" dirty="0"/>
              <a:t>More people using 3d printing means the cost of the plastics and other materials will come down, meet the demand</a:t>
            </a:r>
          </a:p>
          <a:p>
            <a:pPr marL="171450" indent="-171450">
              <a:buFontTx/>
              <a:buChar char="-"/>
            </a:pPr>
            <a:r>
              <a:rPr lang="en-US" dirty="0"/>
              <a:t>Injection molding will stick around because more materials </a:t>
            </a:r>
            <a:r>
              <a:rPr lang="en-US" dirty="0" smtClean="0"/>
              <a:t>available</a:t>
            </a:r>
            <a:endParaRPr lang="en-US" baseline="0" dirty="0"/>
          </a:p>
          <a:p>
            <a:pPr marL="171450" indent="-171450">
              <a:buFontTx/>
              <a:buChar char="-"/>
            </a:pPr>
            <a:endParaRPr lang="en-US" dirty="0"/>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3049001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Uses</a:t>
            </a:r>
            <a:r>
              <a:rPr lang="en-US" baseline="0" dirty="0" smtClean="0"/>
              <a:t> a digital 3D model and “prints” it out ( layer by layer) [7]</a:t>
            </a:r>
          </a:p>
          <a:p>
            <a:pPr marL="171450" indent="-171450">
              <a:buFontTx/>
              <a:buChar char="-"/>
            </a:pPr>
            <a:r>
              <a:rPr lang="en-US" baseline="0" dirty="0" smtClean="0"/>
              <a:t>Can download models</a:t>
            </a:r>
          </a:p>
          <a:p>
            <a:pPr marL="171450" indent="-171450">
              <a:buFontTx/>
              <a:buChar char="-"/>
            </a:pPr>
            <a:r>
              <a:rPr lang="en-US" baseline="0" dirty="0" smtClean="0"/>
              <a:t>Use a camera or 3d scanner to make a model</a:t>
            </a:r>
          </a:p>
          <a:p>
            <a:pPr marL="171450" indent="-171450">
              <a:buFontTx/>
              <a:buChar char="-"/>
            </a:pPr>
            <a:r>
              <a:rPr lang="en-US" baseline="0" dirty="0" smtClean="0"/>
              <a:t>Make model using CAD software</a:t>
            </a:r>
          </a:p>
          <a:p>
            <a:r>
              <a:rPr lang="en-US" baseline="0" dirty="0" smtClean="0"/>
              <a:t>G-Code</a:t>
            </a:r>
          </a:p>
          <a:p>
            <a:r>
              <a:rPr lang="en-US" baseline="0" dirty="0" smtClean="0"/>
              <a:t>-   Tells the machine how to move</a:t>
            </a:r>
          </a:p>
          <a:p>
            <a:pPr marL="0" indent="0">
              <a:buFontTx/>
              <a:buNone/>
            </a:pPr>
            <a:r>
              <a:rPr lang="en-US" baseline="0" dirty="0" smtClean="0"/>
              <a:t>Cheapest and Easiest Printing Technologies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Fused Deposition Modeling/Fused Filament Fabrication (printing out layers)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Often used in the home 3d printers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Thermoplastic such as PLA or ABS put into extruder and comes out of </a:t>
            </a:r>
            <a:r>
              <a:rPr lang="en-US" baseline="0" dirty="0" err="1" smtClean="0"/>
              <a:t>hotend</a:t>
            </a:r>
            <a:endParaRPr lang="en-US" baseline="0" dirty="0" smtClean="0"/>
          </a:p>
          <a:p>
            <a:pPr marL="171450" indent="-171450">
              <a:buFontTx/>
              <a:buChar char="-"/>
            </a:pPr>
            <a:r>
              <a:rPr lang="en-US" baseline="0" dirty="0" err="1" smtClean="0"/>
              <a:t>Stereolithography</a:t>
            </a:r>
            <a:r>
              <a:rPr lang="en-US" baseline="0" dirty="0" smtClean="0"/>
              <a:t> (laser or DLP projector and photosensitive resin)</a:t>
            </a:r>
          </a:p>
          <a:p>
            <a:pPr marL="628650" lvl="1" indent="-171450">
              <a:buFontTx/>
              <a:buChar char="-"/>
            </a:pPr>
            <a:r>
              <a:rPr lang="en-US" baseline="0" dirty="0" smtClean="0"/>
              <a:t>Printed in a vat, laser hardens the material</a:t>
            </a:r>
          </a:p>
          <a:p>
            <a:pPr marL="628650" lvl="1" indent="-171450">
              <a:buFontTx/>
              <a:buChar char="-"/>
            </a:pPr>
            <a:r>
              <a:rPr lang="en-US" baseline="0" dirty="0" smtClean="0"/>
              <a:t>Better accuracy, less layers</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Additive Manufacturing –</a:t>
            </a:r>
            <a:r>
              <a:rPr lang="en-US" baseline="0" dirty="0"/>
              <a:t> synonym for 3d printing</a:t>
            </a:r>
            <a:endParaRPr lang="en-US" dirty="0"/>
          </a:p>
          <a:p>
            <a:r>
              <a:rPr lang="en-US" dirty="0"/>
              <a:t>Companies</a:t>
            </a:r>
            <a:r>
              <a:rPr lang="en-US" baseline="0" dirty="0"/>
              <a:t> are mainly using it for </a:t>
            </a:r>
            <a:r>
              <a:rPr lang="en-US" baseline="0" dirty="0" err="1"/>
              <a:t>protyping</a:t>
            </a:r>
            <a:endParaRPr lang="en-US" baseline="0" dirty="0"/>
          </a:p>
          <a:p>
            <a:r>
              <a:rPr lang="en-US" baseline="0" dirty="0"/>
              <a:t>Same order of dominant uses in America, with last one being marketing samples</a:t>
            </a:r>
          </a:p>
          <a:p>
            <a:r>
              <a:rPr lang="en-US" baseline="0" dirty="0"/>
              <a:t>- Reference the faster development process in previous slide</a:t>
            </a:r>
          </a:p>
          <a:p>
            <a:endParaRPr lang="en-US" dirty="0"/>
          </a:p>
          <a:p>
            <a:r>
              <a:rPr lang="en-US" dirty="0"/>
              <a:t>Companies want</a:t>
            </a:r>
            <a:r>
              <a:rPr lang="en-US" baseline="0" dirty="0"/>
              <a:t> to spend more on 3d printing</a:t>
            </a:r>
          </a:p>
          <a:p>
            <a:endParaRPr lang="en-US" baseline="0" dirty="0"/>
          </a:p>
          <a:p>
            <a:r>
              <a:rPr lang="en-US" dirty="0"/>
              <a:t>Pie charts</a:t>
            </a:r>
          </a:p>
          <a:p>
            <a:pPr marL="171450" indent="-171450">
              <a:buFontTx/>
              <a:buChar char="-"/>
            </a:pPr>
            <a:r>
              <a:rPr lang="en-US" dirty="0"/>
              <a:t>Big </a:t>
            </a:r>
            <a:r>
              <a:rPr lang="en-US" baseline="0" dirty="0" smtClean="0"/>
              <a:t>factors </a:t>
            </a:r>
            <a:r>
              <a:rPr lang="en-US" dirty="0"/>
              <a:t>are </a:t>
            </a:r>
            <a:r>
              <a:rPr lang="en-US" baseline="0" dirty="0" smtClean="0"/>
              <a:t>the </a:t>
            </a:r>
            <a:r>
              <a:rPr lang="en-US" dirty="0"/>
              <a:t>material and supply cost</a:t>
            </a:r>
          </a:p>
          <a:p>
            <a:pPr marL="628650" lvl="1" indent="-171450">
              <a:buFontTx/>
              <a:buChar char="-"/>
            </a:pPr>
            <a:r>
              <a:rPr lang="en-US" dirty="0"/>
              <a:t>Initial cost </a:t>
            </a:r>
            <a:r>
              <a:rPr lang="en-US" baseline="0" dirty="0" smtClean="0"/>
              <a:t>of </a:t>
            </a:r>
            <a:r>
              <a:rPr lang="en-US" dirty="0"/>
              <a:t>printers</a:t>
            </a:r>
          </a:p>
          <a:p>
            <a:pPr marL="628650" lvl="1" indent="-171450">
              <a:buFontTx/>
              <a:buChar char="-"/>
            </a:pPr>
            <a:r>
              <a:rPr lang="en-US" dirty="0"/>
              <a:t>How much will the materials cost</a:t>
            </a:r>
          </a:p>
          <a:p>
            <a:pPr marL="628650" lvl="1" indent="-171450">
              <a:buFontTx/>
              <a:buChar char="-"/>
            </a:pPr>
            <a:r>
              <a:rPr lang="en-US" dirty="0"/>
              <a:t>Saving money with </a:t>
            </a:r>
            <a:r>
              <a:rPr lang="en-US" dirty="0" err="1"/>
              <a:t>protoyping</a:t>
            </a:r>
            <a:endParaRPr lang="en-US" dirty="0"/>
          </a:p>
          <a:p>
            <a:pPr marL="171450" indent="-171450">
              <a:buFontTx/>
              <a:buChar char="-"/>
            </a:pPr>
            <a:r>
              <a:rPr lang="en-US" dirty="0"/>
              <a:t>Machine consistency and capabilities</a:t>
            </a:r>
          </a:p>
          <a:p>
            <a:pPr marL="628650" lvl="1" indent="-171450">
              <a:buFontTx/>
              <a:buChar char="-"/>
            </a:pPr>
            <a:r>
              <a:rPr lang="en-US" dirty="0"/>
              <a:t>Need to be able make what </a:t>
            </a:r>
            <a:r>
              <a:rPr lang="en-US" baseline="0" dirty="0" smtClean="0"/>
              <a:t>the </a:t>
            </a:r>
            <a:r>
              <a:rPr lang="en-US" dirty="0"/>
              <a:t>company needs</a:t>
            </a:r>
          </a:p>
          <a:p>
            <a:pPr marL="628650" lvl="1" indent="-171450">
              <a:buFontTx/>
              <a:buChar char="-"/>
            </a:pPr>
            <a:r>
              <a:rPr lang="en-US" dirty="0"/>
              <a:t>Different technologies of printing</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43710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3D</a:t>
            </a:r>
            <a:r>
              <a:rPr lang="en-US" baseline="0" dirty="0" smtClean="0"/>
              <a:t> printing changes the production process</a:t>
            </a:r>
          </a:p>
          <a:p>
            <a:pPr marL="171450" indent="-171450">
              <a:buFontTx/>
              <a:buChar char="-"/>
            </a:pPr>
            <a:r>
              <a:rPr lang="en-US" baseline="0" dirty="0" smtClean="0"/>
              <a:t>Quicker to make prototypes and test</a:t>
            </a:r>
          </a:p>
          <a:p>
            <a:pPr marL="171450" indent="-171450">
              <a:buFontTx/>
              <a:buChar char="-"/>
            </a:pPr>
            <a:endParaRPr lang="en-US" baseline="0" dirty="0" smtClean="0"/>
          </a:p>
          <a:p>
            <a:pPr marL="0" indent="0">
              <a:buFontTx/>
              <a:buNone/>
            </a:pPr>
            <a:r>
              <a:rPr lang="en-US" baseline="0" dirty="0" smtClean="0"/>
              <a:t>Cost Efficient and Environment friendly</a:t>
            </a:r>
          </a:p>
          <a:p>
            <a:pPr marL="171450" indent="-171450">
              <a:buFontTx/>
              <a:buChar char="-"/>
            </a:pPr>
            <a:r>
              <a:rPr lang="en-US" baseline="0" dirty="0" smtClean="0"/>
              <a:t>Materials can cost much less than traditional products</a:t>
            </a:r>
          </a:p>
          <a:p>
            <a:pPr marL="171450" indent="-171450">
              <a:buFontTx/>
              <a:buChar char="-"/>
            </a:pPr>
            <a:r>
              <a:rPr lang="en-US" baseline="0" dirty="0" smtClean="0"/>
              <a:t>Costs less time too</a:t>
            </a:r>
          </a:p>
          <a:p>
            <a:pPr marL="171450" indent="-171450">
              <a:buFontTx/>
              <a:buChar char="-"/>
            </a:pPr>
            <a:endParaRPr lang="en-US" baseline="0" dirty="0" smtClean="0"/>
          </a:p>
          <a:p>
            <a:pPr marL="0" indent="0">
              <a:buFontTx/>
              <a:buNone/>
            </a:pPr>
            <a:r>
              <a:rPr lang="en-US" baseline="0" dirty="0" smtClean="0"/>
              <a:t>Wide variety of uses</a:t>
            </a:r>
          </a:p>
          <a:p>
            <a:pPr marL="171450" indent="-171450">
              <a:buFontTx/>
              <a:buChar char="-"/>
            </a:pPr>
            <a:r>
              <a:rPr lang="en-US" baseline="0" dirty="0" smtClean="0"/>
              <a:t>Reference previous slide</a:t>
            </a:r>
          </a:p>
          <a:p>
            <a:pPr marL="171450" indent="-171450">
              <a:buFontTx/>
              <a:buChar char="-"/>
            </a:pPr>
            <a:endParaRPr lang="en-US" baseline="0" dirty="0" smtClean="0"/>
          </a:p>
          <a:p>
            <a:pPr marL="0" indent="0">
              <a:buFontTx/>
              <a:buNone/>
            </a:pPr>
            <a:r>
              <a:rPr lang="en-US" baseline="0" dirty="0" smtClean="0"/>
              <a:t>Next step is having them in homes</a:t>
            </a:r>
          </a:p>
          <a:p>
            <a:pPr marL="171450" indent="-171450">
              <a:buFontTx/>
              <a:buChar char="-"/>
            </a:pPr>
            <a:r>
              <a:rPr lang="en-US" baseline="0" dirty="0" smtClean="0"/>
              <a:t>Consumer 3d printers getting lower in price</a:t>
            </a:r>
          </a:p>
          <a:p>
            <a:pPr marL="171450" indent="-171450">
              <a:buFontTx/>
              <a:buChar char="-"/>
            </a:pPr>
            <a:r>
              <a:rPr lang="en-US" baseline="0" dirty="0" smtClean="0"/>
              <a:t>Easier for consumers to make things with downloadable models</a:t>
            </a:r>
          </a:p>
          <a:p>
            <a:pPr marL="171450" indent="-171450">
              <a:buFontTx/>
              <a:buChar char="-"/>
            </a:pPr>
            <a:r>
              <a:rPr lang="en-US" baseline="0" dirty="0" smtClean="0"/>
              <a:t>Imagine printing out a set of toys for your kids or a chess set</a:t>
            </a:r>
          </a:p>
          <a:p>
            <a:pPr marL="171450" indent="-171450">
              <a:buFontTx/>
              <a:buChar char="-"/>
            </a:pPr>
            <a:endParaRPr lang="en-US"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71589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669148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split into groups of 4-5 for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Fill time with Work Discussion on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r>
              <a:rPr lang="en-US" dirty="0" smtClean="0"/>
              <a:t>Maybe watch video:</a:t>
            </a:r>
          </a:p>
          <a:p>
            <a:r>
              <a:rPr lang="en-US" dirty="0" smtClean="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Humans Need Not Apply – 2014-08-13</a:t>
            </a:r>
            <a:endParaRPr lang="en-US" dirty="0" smtClean="0"/>
          </a:p>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=7Pq-S557XQU</a:t>
            </a:r>
          </a:p>
          <a:p>
            <a:r>
              <a:rPr lang="en-US" sz="1200" kern="1200" dirty="0" smtClean="0">
                <a:solidFill>
                  <a:schemeClr val="tx1"/>
                </a:solidFill>
                <a:latin typeface="+mn-lt"/>
                <a:ea typeface="+mn-ea"/>
                <a:cs typeface="+mn-cs"/>
              </a:rPr>
              <a:t>Last access 2015-04-23</a:t>
            </a:r>
          </a:p>
          <a:p>
            <a:endParaRPr lang="en-US" dirty="0" smtClean="0"/>
          </a:p>
          <a:p>
            <a:r>
              <a:rPr lang="en-US" dirty="0" smtClean="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http://</a:t>
            </a:r>
            <a:r>
              <a:rPr lang="en-US" b="0" dirty="0" err="1" smtClean="0"/>
              <a:t>www.bbc.com</a:t>
            </a:r>
            <a:r>
              <a:rPr lang="en-US" b="0" dirty="0" smtClean="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http://</a:t>
            </a:r>
            <a:r>
              <a:rPr lang="en-US" b="0" dirty="0" err="1" smtClean="0"/>
              <a:t>www.bbc.com</a:t>
            </a:r>
            <a:r>
              <a:rPr lang="en-US" b="0" dirty="0" smtClean="0"/>
              <a:t>/news/technology-34066941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Find out what your DNA says about you and your family.</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https://www.23andme.com/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50462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Review</a:t>
            </a:r>
            <a:r>
              <a:rPr lang="en-US" baseline="0" dirty="0" smtClean="0">
                <a:latin typeface="Arial" charset="0"/>
                <a:ea typeface="ＭＳ Ｐゴシック" charset="-128"/>
                <a:cs typeface="ＭＳ Ｐゴシック" charset="-128"/>
              </a:rPr>
              <a:t> Group Assignment Details.</a:t>
            </a:r>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company develops, markets and operates the </a:t>
            </a:r>
            <a:r>
              <a:rPr lang="en-US" dirty="0" err="1" smtClean="0"/>
              <a:t>Uber</a:t>
            </a:r>
            <a:r>
              <a:rPr lang="en-US" dirty="0" smtClean="0"/>
              <a:t> mobile app, which allows consumers with smartphones to submit a trip request which is then routed to </a:t>
            </a:r>
            <a:r>
              <a:rPr lang="en-US" dirty="0" err="1" smtClean="0"/>
              <a:t>Uber</a:t>
            </a:r>
            <a:r>
              <a:rPr lang="en-US" dirty="0" smtClean="0"/>
              <a:t> drivers who use their own cars.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Uber</a:t>
            </a:r>
            <a:r>
              <a:rPr lang="en-US" baseline="0" dirty="0" smtClean="0"/>
              <a:t> started in 2009 in </a:t>
            </a:r>
            <a:r>
              <a:rPr lang="en-US" altLang="zh-CN" dirty="0" smtClean="0"/>
              <a:t>San Francisco Bay Area as</a:t>
            </a:r>
          </a:p>
          <a:p>
            <a:r>
              <a:rPr lang="en-US" dirty="0" smtClean="0"/>
              <a:t>Then, it starts</a:t>
            </a:r>
            <a:r>
              <a:rPr lang="en-US" baseline="0" dirty="0" smtClean="0"/>
              <a:t> to expand to the entire nation in 2011</a:t>
            </a:r>
          </a:p>
          <a:p>
            <a:r>
              <a:rPr lang="en-US" baseline="0" dirty="0" smtClean="0"/>
              <a:t>During 2012-2013, it makes international expansion to Europe, Asia.</a:t>
            </a:r>
            <a:endParaRPr lang="en-US" dirty="0" smtClean="0"/>
          </a:p>
          <a:p>
            <a:r>
              <a:rPr lang="en-US" altLang="zh-CN" dirty="0" smtClean="0"/>
              <a:t>By May 28, 2015, the service was available in 58 countries and 300 cities worldwide.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err="1" smtClean="0"/>
              <a:t>Uber</a:t>
            </a:r>
            <a:r>
              <a:rPr lang="en-US" altLang="zh-CN" dirty="0" smtClean="0"/>
              <a:t> Technologies </a:t>
            </a:r>
            <a:r>
              <a:rPr lang="en-US" altLang="zh-CN" dirty="0" err="1" smtClean="0"/>
              <a:t>Inc's</a:t>
            </a:r>
            <a:r>
              <a:rPr lang="en-US" altLang="zh-CN" dirty="0" smtClean="0"/>
              <a:t> global bookings are projected to rise nearly threefold to $10.84 billion this year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reach $26.12 billion the next, according to a recent presentation for potential investors seen by Reuters</a:t>
            </a:r>
          </a:p>
          <a:p>
            <a:endParaRPr lang="en-US" altLang="zh-CN"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Uber</a:t>
            </a:r>
            <a:r>
              <a:rPr lang="en-US" dirty="0" smtClean="0"/>
              <a:t> has traditionally been tight-lipped about its finances, but a new leaked document, obtained by Gawker's Sam Biddle, suggests the $50 billion company is wildly unprofitable.</a:t>
            </a:r>
          </a:p>
          <a:p>
            <a:r>
              <a:rPr lang="en-US" altLang="zh-CN" dirty="0" smtClean="0"/>
              <a:t>Its losses in 2012, according to Biddle, totaled $20.4 million. In the first half of 2013 the company lost more than $15 million.</a:t>
            </a:r>
          </a:p>
          <a:p>
            <a:endParaRPr lang="en-US" altLang="zh-CN" dirty="0" smtClean="0"/>
          </a:p>
          <a:p>
            <a:r>
              <a:rPr lang="en-US" altLang="zh-CN" dirty="0" smtClean="0"/>
              <a:t>The lawsuit claims </a:t>
            </a:r>
            <a:r>
              <a:rPr lang="en-US" altLang="zh-CN" dirty="0" err="1" smtClean="0"/>
              <a:t>Uber</a:t>
            </a:r>
            <a:r>
              <a:rPr lang="en-US" altLang="zh-CN" dirty="0" smtClean="0"/>
              <a:t> has misclassified its employees as contract workers. It alleges that </a:t>
            </a:r>
            <a:r>
              <a:rPr lang="en-US" altLang="zh-CN" dirty="0" err="1" smtClean="0"/>
              <a:t>Uber</a:t>
            </a:r>
            <a:r>
              <a:rPr lang="en-US" altLang="zh-CN" dirty="0" smtClean="0"/>
              <a:t> treats drivers like employees but without providing the requisite benefits, like health insurance and expense reimbursements.</a:t>
            </a:r>
          </a:p>
          <a:p>
            <a:endParaRPr lang="en-US" altLang="zh-CN" dirty="0" smtClean="0"/>
          </a:p>
          <a:p>
            <a:r>
              <a:rPr lang="en-US" altLang="zh-CN" dirty="0" smtClean="0"/>
              <a:t>Taxi drivers blocked roads in Paris, Madrid, London, Milan, Berlin and other cities in protest against the rise of services booked using smartphone apps. They say there has been a lack of regulation concerning rival mobile service </a:t>
            </a:r>
            <a:r>
              <a:rPr lang="en-US" altLang="zh-CN" dirty="0" err="1" smtClean="0"/>
              <a:t>Uber</a:t>
            </a:r>
            <a:r>
              <a:rPr lang="en-US" altLang="zh-CN" dirty="0" smtClean="0"/>
              <a:t>. </a:t>
            </a:r>
          </a:p>
          <a:p>
            <a:endParaRPr lang="en-US" altLang="zh-CN" dirty="0" smtClean="0"/>
          </a:p>
          <a:p>
            <a:endParaRPr lang="en-US" altLang="zh-CN" dirty="0" smtClean="0"/>
          </a:p>
          <a:p>
            <a:endParaRPr lang="en-US" altLang="zh-CN" dirty="0" smtClean="0"/>
          </a:p>
          <a:p>
            <a:endParaRPr lang="en-US" altLang="zh-CN"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372896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zh-CN" baseline="0" dirty="0" err="1" smtClean="0"/>
              <a:t>Uber</a:t>
            </a:r>
            <a:r>
              <a:rPr lang="en-US" altLang="zh-CN" baseline="0" dirty="0" smtClean="0"/>
              <a:t> mobile app as a creative computing technology has created more and better jobs. </a:t>
            </a:r>
          </a:p>
          <a:p>
            <a:pPr marL="0" indent="0">
              <a:buFontTx/>
              <a:buNone/>
            </a:pPr>
            <a:r>
              <a:rPr lang="en-US" altLang="zh-CN" baseline="0" dirty="0" smtClean="0"/>
              <a:t>It is totally flexible to work as a </a:t>
            </a:r>
            <a:r>
              <a:rPr lang="en-US" altLang="zh-CN" baseline="0" dirty="0" err="1" smtClean="0"/>
              <a:t>Uber</a:t>
            </a:r>
            <a:r>
              <a:rPr lang="en-US" altLang="zh-CN" baseline="0" dirty="0" smtClean="0"/>
              <a:t> driver. Driver can choose how many hours they work and when they work. The job can be part time or full time. </a:t>
            </a:r>
          </a:p>
          <a:p>
            <a:pPr marL="0" indent="0">
              <a:buFontTx/>
              <a:buNone/>
            </a:pPr>
            <a:r>
              <a:rPr lang="en-US" altLang="zh-CN" baseline="0" dirty="0" err="1" smtClean="0"/>
              <a:t>Uber</a:t>
            </a:r>
            <a:r>
              <a:rPr lang="en-US" altLang="zh-CN" baseline="0" dirty="0" smtClean="0"/>
              <a:t> drivers earn more than regular drivers. They earn an average of $19 per hour, $6 more than the regular taxi driver.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With the help of GPS, real time tracking system, </a:t>
            </a:r>
            <a:r>
              <a:rPr lang="en-US" altLang="zh-CN" baseline="0" dirty="0" err="1" smtClean="0"/>
              <a:t>Uber</a:t>
            </a:r>
            <a:r>
              <a:rPr lang="en-US" altLang="zh-CN" baseline="0" dirty="0" smtClean="0"/>
              <a:t> connects drivers with customers more efficiently, the average pick up time is less than 10 minutes. </a:t>
            </a:r>
          </a:p>
          <a:p>
            <a:pPr marL="0" indent="0">
              <a:buFontTx/>
              <a:buNone/>
            </a:pPr>
            <a:r>
              <a:rPr lang="en-US" altLang="zh-CN" baseline="0" dirty="0" smtClean="0"/>
              <a:t>The rating system that allow driver and passengers to give rate to each other help prevent rude behavior. Improving the working experience. </a:t>
            </a:r>
            <a:endParaRPr lang="en-US" altLang="zh-CN"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4014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2015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2015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1" Type="http://schemas.openxmlformats.org/officeDocument/2006/relationships/hyperlink" Target="http://newsroom.uber.com/2013/12/o-ubertree-o-ubertree/" TargetMode="External"/><Relationship Id="rId12" Type="http://schemas.openxmlformats.org/officeDocument/2006/relationships/hyperlink" Target="http://techcrunch.com/2015/01/08/uber-cargo/" TargetMode="External"/><Relationship Id="rId13" Type="http://schemas.openxmlformats.org/officeDocument/2006/relationships/hyperlink" Target="https://flex.amazon.com/"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uber.com/cities" TargetMode="External"/><Relationship Id="rId4" Type="http://schemas.openxmlformats.org/officeDocument/2006/relationships/hyperlink" Target="http://www.cnbc.com/2015/08/21/uber-seen-reaching-108b-in-bookings-in-2015.html" TargetMode="External"/><Relationship Id="rId5" Type="http://schemas.openxmlformats.org/officeDocument/2006/relationships/hyperlink" Target="http://venturebeat.com/2015/01/22/inside-ubers-staggering-u-s-growth-40000-drivers-joined-in-december-and-average-19-per-hour/" TargetMode="External"/><Relationship Id="rId6" Type="http://schemas.openxmlformats.org/officeDocument/2006/relationships/hyperlink" Target="http://www.businessinsider.com/ubers-revenue-profit-and-loss-2015-8" TargetMode="External"/><Relationship Id="rId7" Type="http://schemas.openxmlformats.org/officeDocument/2006/relationships/hyperlink" Target="http://uberlawsuit.com/" TargetMode="External"/><Relationship Id="rId8" Type="http://schemas.openxmlformats.org/officeDocument/2006/relationships/hyperlink" Target="http://www.bbc.com/news/world-europe-27792942" TargetMode="External"/><Relationship Id="rId9" Type="http://schemas.openxmlformats.org/officeDocument/2006/relationships/hyperlink" Target="https://newsroom.uber.com/2014/05/an-uber-impact-20000-jobs-created-on-the-uber-platform-every-month-2/" TargetMode="External"/><Relationship Id="rId10" Type="http://schemas.openxmlformats.org/officeDocument/2006/relationships/hyperlink" Target="http://www.inc.com/adam-vaccaro/uber-isnt-a-car-service.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customXml" Target="../ink/ink1.xml"/><Relationship Id="rId5" Type="http://schemas.openxmlformats.org/officeDocument/2006/relationships/image" Target="../media/image8.emf"/><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r>
              <a:rPr lang="en-US" dirty="0" smtClean="0"/>
              <a:t>Class 11</a:t>
            </a:r>
            <a:br>
              <a:rPr lang="en-US" dirty="0" smtClean="0"/>
            </a:br>
            <a:r>
              <a:rPr lang="en-US" dirty="0" smtClean="0"/>
              <a:t>Work</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Ride sharing </a:t>
            </a:r>
            <a:r>
              <a:rPr lang="en-US" altLang="zh-CN" dirty="0" smtClean="0"/>
              <a:t>will Create More </a:t>
            </a:r>
            <a:r>
              <a:rPr lang="en-US" altLang="zh-CN" dirty="0"/>
              <a:t>jobs</a:t>
            </a:r>
            <a:endParaRPr lang="en-US" dirty="0"/>
          </a:p>
        </p:txBody>
      </p:sp>
      <p:sp>
        <p:nvSpPr>
          <p:cNvPr id="3" name="Content Placeholder 2"/>
          <p:cNvSpPr>
            <a:spLocks noGrp="1"/>
          </p:cNvSpPr>
          <p:nvPr>
            <p:ph sz="half" idx="1"/>
          </p:nvPr>
        </p:nvSpPr>
        <p:spPr>
          <a:xfrm>
            <a:off x="685800" y="1284816"/>
            <a:ext cx="7223760" cy="416984"/>
          </a:xfrm>
        </p:spPr>
        <p:txBody>
          <a:bodyPr>
            <a:normAutofit/>
          </a:bodyPr>
          <a:lstStyle/>
          <a:p>
            <a:r>
              <a:rPr lang="en-US" altLang="zh-CN" dirty="0" smtClean="0"/>
              <a:t>Everyone's </a:t>
            </a:r>
            <a:r>
              <a:rPr lang="en-US" altLang="zh-CN" dirty="0"/>
              <a:t>private driver -&gt; </a:t>
            </a:r>
            <a:r>
              <a:rPr lang="en-US" altLang="zh-CN" dirty="0" smtClean="0"/>
              <a:t>Where </a:t>
            </a:r>
            <a:r>
              <a:rPr lang="en-US" altLang="zh-CN" dirty="0"/>
              <a:t>lifestyle meets </a:t>
            </a:r>
            <a:r>
              <a:rPr lang="en-US" altLang="zh-CN" dirty="0" smtClean="0"/>
              <a:t>logistics [8]</a:t>
            </a:r>
            <a:endParaRPr lang="en-US" dirty="0" smtClean="0"/>
          </a:p>
          <a:p>
            <a:pPr lvl="1"/>
            <a:endParaRPr lang="en-US" altLang="zh-CN" dirty="0" smtClean="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Fuchen Chen</a:t>
            </a:r>
            <a:endParaRPr lang="en-US" sz="1400" dirty="0">
              <a:solidFill>
                <a:schemeClr val="tx1"/>
              </a:solidFill>
              <a:latin typeface="+mj-lt"/>
            </a:endParaRPr>
          </a:p>
        </p:txBody>
      </p:sp>
      <p:sp>
        <p:nvSpPr>
          <p:cNvPr id="8" name="文本框 7"/>
          <p:cNvSpPr txBox="1"/>
          <p:nvPr/>
        </p:nvSpPr>
        <p:spPr>
          <a:xfrm>
            <a:off x="3651620" y="4475172"/>
            <a:ext cx="1553630" cy="341632"/>
          </a:xfrm>
          <a:prstGeom prst="rect">
            <a:avLst/>
          </a:prstGeom>
          <a:noFill/>
        </p:spPr>
        <p:txBody>
          <a:bodyPr wrap="none" rtlCol="0">
            <a:spAutoFit/>
          </a:bodyPr>
          <a:lstStyle/>
          <a:p>
            <a:pPr marL="0" lvl="1">
              <a:lnSpc>
                <a:spcPct val="90000"/>
              </a:lnSpc>
            </a:pPr>
            <a:r>
              <a:rPr lang="en-US" altLang="zh-CN" dirty="0" err="1" smtClean="0"/>
              <a:t>UberTREE</a:t>
            </a:r>
            <a:r>
              <a:rPr lang="en-US" altLang="zh-CN" dirty="0" smtClean="0"/>
              <a:t> [9]</a:t>
            </a:r>
            <a:endParaRPr lang="en-US" altLang="zh-CN" dirty="0"/>
          </a:p>
        </p:txBody>
      </p:sp>
      <p:pic>
        <p:nvPicPr>
          <p:cNvPr id="9" name="图片 8"/>
          <p:cNvPicPr>
            <a:picLocks noChangeAspect="1"/>
          </p:cNvPicPr>
          <p:nvPr/>
        </p:nvPicPr>
        <p:blipFill>
          <a:blip r:embed="rId3"/>
          <a:stretch>
            <a:fillRect/>
          </a:stretch>
        </p:blipFill>
        <p:spPr>
          <a:xfrm>
            <a:off x="1869207" y="2084280"/>
            <a:ext cx="5405586" cy="2316680"/>
          </a:xfrm>
          <a:prstGeom prst="rect">
            <a:avLst/>
          </a:prstGeom>
        </p:spPr>
      </p:pic>
    </p:spTree>
    <p:extLst>
      <p:ext uri="{BB962C8B-B14F-4D97-AF65-F5344CB8AC3E}">
        <p14:creationId xmlns:p14="http://schemas.microsoft.com/office/powerpoint/2010/main" val="22167192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Ride sharing </a:t>
            </a:r>
            <a:r>
              <a:rPr lang="en-US" altLang="zh-CN" dirty="0" smtClean="0"/>
              <a:t>will Create More </a:t>
            </a:r>
            <a:r>
              <a:rPr lang="en-US" altLang="zh-CN" dirty="0"/>
              <a:t>jobs</a:t>
            </a:r>
            <a:endParaRPr lang="en-US" dirty="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Fuchen Chen</a:t>
            </a:r>
            <a:endParaRPr lang="en-US" sz="1400" dirty="0">
              <a:solidFill>
                <a:schemeClr val="tx1"/>
              </a:solidFill>
              <a:latin typeface="+mj-lt"/>
            </a:endParaRPr>
          </a:p>
        </p:txBody>
      </p:sp>
      <p:pic>
        <p:nvPicPr>
          <p:cNvPr id="4" name="图片 3"/>
          <p:cNvPicPr>
            <a:picLocks noChangeAspect="1"/>
          </p:cNvPicPr>
          <p:nvPr/>
        </p:nvPicPr>
        <p:blipFill>
          <a:blip r:embed="rId3"/>
          <a:stretch>
            <a:fillRect/>
          </a:stretch>
        </p:blipFill>
        <p:spPr>
          <a:xfrm>
            <a:off x="2322107" y="1352551"/>
            <a:ext cx="4499786" cy="2997507"/>
          </a:xfrm>
          <a:prstGeom prst="rect">
            <a:avLst/>
          </a:prstGeom>
        </p:spPr>
      </p:pic>
      <p:sp>
        <p:nvSpPr>
          <p:cNvPr id="8" name="文本框 7"/>
          <p:cNvSpPr txBox="1"/>
          <p:nvPr/>
        </p:nvSpPr>
        <p:spPr>
          <a:xfrm>
            <a:off x="3651620" y="4417944"/>
            <a:ext cx="1840760" cy="341632"/>
          </a:xfrm>
          <a:prstGeom prst="rect">
            <a:avLst/>
          </a:prstGeom>
          <a:noFill/>
        </p:spPr>
        <p:txBody>
          <a:bodyPr wrap="none" rtlCol="0">
            <a:spAutoFit/>
          </a:bodyPr>
          <a:lstStyle/>
          <a:p>
            <a:pPr marL="0" lvl="1">
              <a:lnSpc>
                <a:spcPct val="90000"/>
              </a:lnSpc>
            </a:pPr>
            <a:r>
              <a:rPr lang="en-US" altLang="zh-CN" dirty="0" err="1"/>
              <a:t>UberCARGO</a:t>
            </a:r>
            <a:r>
              <a:rPr lang="en-US" altLang="zh-CN" dirty="0"/>
              <a:t> [10</a:t>
            </a:r>
            <a:r>
              <a:rPr lang="en-US" altLang="zh-CN" dirty="0" smtClean="0"/>
              <a:t>]</a:t>
            </a:r>
            <a:endParaRPr lang="en-US" altLang="zh-CN" dirty="0"/>
          </a:p>
        </p:txBody>
      </p:sp>
    </p:spTree>
    <p:extLst>
      <p:ext uri="{BB962C8B-B14F-4D97-AF65-F5344CB8AC3E}">
        <p14:creationId xmlns:p14="http://schemas.microsoft.com/office/powerpoint/2010/main" val="3085558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Ride sharing </a:t>
            </a:r>
            <a:r>
              <a:rPr lang="en-US" altLang="zh-CN" dirty="0" smtClean="0"/>
              <a:t>will Create More </a:t>
            </a:r>
            <a:r>
              <a:rPr lang="en-US" altLang="zh-CN" dirty="0"/>
              <a:t>jobs</a:t>
            </a:r>
            <a:endParaRPr lang="en-US" dirty="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Fuchen Chen</a:t>
            </a:r>
            <a:endParaRPr lang="en-US" sz="1400" dirty="0">
              <a:solidFill>
                <a:schemeClr val="tx1"/>
              </a:solidFill>
              <a:latin typeface="+mj-lt"/>
            </a:endParaRPr>
          </a:p>
        </p:txBody>
      </p:sp>
      <p:sp>
        <p:nvSpPr>
          <p:cNvPr id="8" name="文本框 7"/>
          <p:cNvSpPr txBox="1"/>
          <p:nvPr/>
        </p:nvSpPr>
        <p:spPr>
          <a:xfrm>
            <a:off x="3614590" y="4339575"/>
            <a:ext cx="1914820" cy="341632"/>
          </a:xfrm>
          <a:prstGeom prst="rect">
            <a:avLst/>
          </a:prstGeom>
          <a:noFill/>
        </p:spPr>
        <p:txBody>
          <a:bodyPr wrap="none" rtlCol="0">
            <a:spAutoFit/>
          </a:bodyPr>
          <a:lstStyle/>
          <a:p>
            <a:pPr marL="0" lvl="1">
              <a:lnSpc>
                <a:spcPct val="90000"/>
              </a:lnSpc>
            </a:pPr>
            <a:r>
              <a:rPr lang="en-US" altLang="zh-CN" dirty="0" smtClean="0"/>
              <a:t>Amazon Flex </a:t>
            </a:r>
            <a:r>
              <a:rPr lang="en-US" altLang="zh-CN" dirty="0"/>
              <a:t>[</a:t>
            </a:r>
            <a:r>
              <a:rPr lang="en-US" altLang="zh-CN" dirty="0" smtClean="0"/>
              <a:t>11]</a:t>
            </a:r>
            <a:endParaRPr lang="en-US" altLang="zh-CN" dirty="0"/>
          </a:p>
        </p:txBody>
      </p:sp>
      <p:pic>
        <p:nvPicPr>
          <p:cNvPr id="1026" name="Picture 2" descr="https://flex.amazon.com/images/hero/landing-page-image-desktop-wide.jpg"/>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6005" r="16005"/>
          <a:stretch/>
        </p:blipFill>
        <p:spPr bwMode="auto">
          <a:xfrm>
            <a:off x="1585290" y="1276350"/>
            <a:ext cx="5973419" cy="303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4156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1200" dirty="0" smtClean="0"/>
              <a:t>[1] </a:t>
            </a:r>
            <a:r>
              <a:rPr lang="en-US" sz="1200" dirty="0">
                <a:hlinkClick r:id="rId3"/>
              </a:rPr>
              <a:t>https://</a:t>
            </a:r>
            <a:r>
              <a:rPr lang="en-US" sz="1200" dirty="0" smtClean="0">
                <a:hlinkClick r:id="rId3"/>
              </a:rPr>
              <a:t>www.uber.com/cities</a:t>
            </a:r>
            <a:endParaRPr lang="en-US" sz="1200" dirty="0" smtClean="0"/>
          </a:p>
          <a:p>
            <a:pPr marL="0" indent="0">
              <a:buNone/>
            </a:pPr>
            <a:r>
              <a:rPr lang="en-US" sz="1200" dirty="0" smtClean="0"/>
              <a:t>[</a:t>
            </a:r>
            <a:r>
              <a:rPr lang="en-US" sz="1200" dirty="0"/>
              <a:t>2</a:t>
            </a:r>
            <a:r>
              <a:rPr lang="en-US" sz="1200" dirty="0" smtClean="0"/>
              <a:t>] </a:t>
            </a:r>
            <a:r>
              <a:rPr lang="en-US" sz="1200" dirty="0">
                <a:hlinkClick r:id="rId4"/>
              </a:rPr>
              <a:t>http://</a:t>
            </a:r>
            <a:r>
              <a:rPr lang="en-US" sz="1200" dirty="0" smtClean="0">
                <a:hlinkClick r:id="rId4"/>
              </a:rPr>
              <a:t>www.cnbc.com/2015/08/21/uber-seen-reaching-108b-in-bookings-in-2015.html</a:t>
            </a:r>
            <a:endParaRPr lang="en-US" sz="1200" dirty="0" smtClean="0"/>
          </a:p>
          <a:p>
            <a:pPr marL="0" indent="0">
              <a:buNone/>
            </a:pPr>
            <a:r>
              <a:rPr lang="en-US" sz="1200" dirty="0" smtClean="0"/>
              <a:t>[</a:t>
            </a:r>
            <a:r>
              <a:rPr lang="en-US" sz="1200" dirty="0"/>
              <a:t>3</a:t>
            </a:r>
            <a:r>
              <a:rPr lang="en-US" sz="1200" dirty="0" smtClean="0"/>
              <a:t>] </a:t>
            </a:r>
            <a:r>
              <a:rPr lang="en-US" sz="1200" dirty="0">
                <a:hlinkClick r:id="rId5"/>
              </a:rPr>
              <a:t>http://venturebeat.com/2015/01/22/inside-ubers-staggering-u-s-growth-40000-drivers-joined-in-december-and-average-19-per-hour</a:t>
            </a:r>
            <a:r>
              <a:rPr lang="en-US" sz="1200" dirty="0" smtClean="0">
                <a:hlinkClick r:id="rId5"/>
              </a:rPr>
              <a:t>/</a:t>
            </a:r>
            <a:endParaRPr lang="en-US" sz="1200" dirty="0" smtClean="0"/>
          </a:p>
          <a:p>
            <a:pPr marL="0" indent="0">
              <a:buNone/>
            </a:pPr>
            <a:r>
              <a:rPr lang="en-US" sz="1200" dirty="0" smtClean="0"/>
              <a:t>[4] </a:t>
            </a:r>
            <a:r>
              <a:rPr lang="en-US" sz="1200" dirty="0">
                <a:hlinkClick r:id="rId6"/>
              </a:rPr>
              <a:t>http://</a:t>
            </a:r>
            <a:r>
              <a:rPr lang="en-US" sz="1200" dirty="0" smtClean="0">
                <a:hlinkClick r:id="rId6"/>
              </a:rPr>
              <a:t>www.businessinsider.com/ubers-revenue-profit-and-loss-2015-8</a:t>
            </a:r>
            <a:endParaRPr lang="en-US" sz="1200" dirty="0" smtClean="0"/>
          </a:p>
          <a:p>
            <a:pPr marL="0" indent="0">
              <a:buNone/>
            </a:pPr>
            <a:r>
              <a:rPr lang="en-US" sz="1200" dirty="0"/>
              <a:t>[5] </a:t>
            </a:r>
            <a:r>
              <a:rPr lang="en-US" sz="1200" dirty="0">
                <a:hlinkClick r:id="rId7"/>
              </a:rPr>
              <a:t>http://uberlawsuit.com</a:t>
            </a:r>
            <a:r>
              <a:rPr lang="en-US" sz="1200" dirty="0" smtClean="0">
                <a:hlinkClick r:id="rId7"/>
              </a:rPr>
              <a:t>/</a:t>
            </a:r>
            <a:endParaRPr lang="en-US" sz="1200" dirty="0" smtClean="0"/>
          </a:p>
          <a:p>
            <a:pPr marL="0" indent="0">
              <a:buNone/>
            </a:pPr>
            <a:r>
              <a:rPr lang="en-US" sz="1200" dirty="0" smtClean="0"/>
              <a:t>[6] </a:t>
            </a:r>
            <a:r>
              <a:rPr lang="en-US" altLang="zh-CN" sz="1200" dirty="0">
                <a:hlinkClick r:id="rId8"/>
              </a:rPr>
              <a:t>http://www.bbc.com/news/world-europe-27792942</a:t>
            </a:r>
            <a:r>
              <a:rPr lang="en-US" altLang="zh-CN" sz="1200" dirty="0"/>
              <a:t> </a:t>
            </a:r>
            <a:endParaRPr lang="en-US" altLang="zh-CN" sz="1200" dirty="0" smtClean="0"/>
          </a:p>
          <a:p>
            <a:pPr marL="0" indent="0">
              <a:buNone/>
            </a:pPr>
            <a:r>
              <a:rPr lang="en-US" altLang="zh-CN" sz="1200" dirty="0"/>
              <a:t>[7] </a:t>
            </a:r>
            <a:r>
              <a:rPr lang="en-US" altLang="zh-CN" sz="1200" dirty="0">
                <a:hlinkClick r:id="rId9"/>
              </a:rPr>
              <a:t>https://newsroom.uber.com/2014/05/an-uber-impact-20000-jobs-created-on-the-uber-platform-every-month-2</a:t>
            </a:r>
            <a:r>
              <a:rPr lang="en-US" altLang="zh-CN" sz="1200" dirty="0" smtClean="0">
                <a:hlinkClick r:id="rId9"/>
              </a:rPr>
              <a:t>/</a:t>
            </a:r>
            <a:r>
              <a:rPr lang="en-US" altLang="zh-CN" sz="1200" dirty="0" smtClean="0"/>
              <a:t> </a:t>
            </a:r>
          </a:p>
          <a:p>
            <a:pPr marL="0" indent="0">
              <a:buNone/>
            </a:pPr>
            <a:r>
              <a:rPr lang="en-US" altLang="zh-CN" sz="1200" dirty="0"/>
              <a:t>[8] </a:t>
            </a:r>
            <a:r>
              <a:rPr lang="en-US" altLang="zh-CN" sz="1200" dirty="0">
                <a:hlinkClick r:id="rId10"/>
              </a:rPr>
              <a:t>http://www.inc.com/adam-vaccaro/uber-isnt-a-car-service.html</a:t>
            </a:r>
            <a:r>
              <a:rPr lang="en-US" altLang="zh-CN" sz="1200" dirty="0"/>
              <a:t> </a:t>
            </a:r>
            <a:endParaRPr lang="en-US" altLang="zh-CN" sz="1200" dirty="0" smtClean="0"/>
          </a:p>
          <a:p>
            <a:pPr marL="0" indent="0">
              <a:buNone/>
            </a:pPr>
            <a:r>
              <a:rPr lang="en-US" altLang="zh-CN" sz="1200" dirty="0" smtClean="0"/>
              <a:t>[9] </a:t>
            </a:r>
            <a:r>
              <a:rPr lang="en-US" altLang="zh-CN" sz="1200" dirty="0">
                <a:hlinkClick r:id="rId11"/>
              </a:rPr>
              <a:t>http://newsroom.uber.com/2013/12/o-ubertree-o-ubertree/</a:t>
            </a:r>
            <a:r>
              <a:rPr lang="en-US" altLang="zh-CN" sz="1200" dirty="0"/>
              <a:t> </a:t>
            </a:r>
          </a:p>
          <a:p>
            <a:pPr marL="0" indent="0">
              <a:buNone/>
            </a:pPr>
            <a:r>
              <a:rPr lang="en-US" sz="1200" dirty="0" smtClean="0"/>
              <a:t>[10] </a:t>
            </a:r>
            <a:r>
              <a:rPr lang="en-US" sz="1200" dirty="0">
                <a:hlinkClick r:id="rId12"/>
              </a:rPr>
              <a:t>http://techcrunch.com/2015/01/08/uber-cargo</a:t>
            </a:r>
            <a:r>
              <a:rPr lang="en-US" sz="1200" dirty="0" smtClean="0">
                <a:hlinkClick r:id="rId12"/>
              </a:rPr>
              <a:t>/</a:t>
            </a:r>
            <a:r>
              <a:rPr lang="en-US" sz="1200" dirty="0" smtClean="0"/>
              <a:t> </a:t>
            </a:r>
          </a:p>
          <a:p>
            <a:pPr marL="0" indent="0">
              <a:buNone/>
            </a:pPr>
            <a:r>
              <a:rPr lang="en-US" sz="1200" dirty="0" smtClean="0"/>
              <a:t>[11] </a:t>
            </a:r>
            <a:r>
              <a:rPr lang="en-US" sz="1200" dirty="0">
                <a:hlinkClick r:id="rId13"/>
              </a:rPr>
              <a:t>https://flex.amazon.com</a:t>
            </a:r>
            <a:r>
              <a:rPr lang="en-US" sz="1200" dirty="0" smtClean="0">
                <a:hlinkClick r:id="rId13"/>
              </a:rPr>
              <a:t>/</a:t>
            </a:r>
            <a:r>
              <a:rPr lang="en-US" sz="1200" dirty="0" smtClean="0"/>
              <a:t> </a:t>
            </a:r>
          </a:p>
        </p:txBody>
      </p:sp>
      <p:sp>
        <p:nvSpPr>
          <p:cNvPr id="4" name="Footer Placeholder 3"/>
          <p:cNvSpPr>
            <a:spLocks noGrp="1"/>
          </p:cNvSpPr>
          <p:nvPr>
            <p:ph type="ftr" sz="quarter" idx="11"/>
          </p:nvPr>
        </p:nvSpPr>
        <p:spPr/>
        <p:txBody>
          <a:bodyPr/>
          <a:lstStyle/>
          <a:p>
            <a:r>
              <a:rPr lang="en-US" dirty="0" smtClean="0"/>
              <a:t>© 2015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Fuchen Chen</a:t>
            </a:r>
            <a:endParaRPr lang="en-US" sz="1400" dirty="0">
              <a:solidFill>
                <a:schemeClr val="tx1"/>
              </a:solidFill>
              <a:latin typeface="+mj-lt"/>
            </a:endParaRPr>
          </a:p>
        </p:txBody>
      </p:sp>
    </p:spTree>
    <p:extLst>
      <p:ext uri="{BB962C8B-B14F-4D97-AF65-F5344CB8AC3E}">
        <p14:creationId xmlns:p14="http://schemas.microsoft.com/office/powerpoint/2010/main" val="7183870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a:t>
            </a:r>
            <a:r>
              <a:rPr lang="en-US" dirty="0"/>
              <a:t>Printers in the workplace</a:t>
            </a:r>
          </a:p>
        </p:txBody>
      </p:sp>
      <p:sp>
        <p:nvSpPr>
          <p:cNvPr id="3" name="Content Placeholder 2"/>
          <p:cNvSpPr>
            <a:spLocks noGrp="1"/>
          </p:cNvSpPr>
          <p:nvPr>
            <p:ph sz="half" idx="1"/>
          </p:nvPr>
        </p:nvSpPr>
        <p:spPr>
          <a:xfrm>
            <a:off x="685800" y="1276237"/>
            <a:ext cx="2902644" cy="3452395"/>
          </a:xfrm>
        </p:spPr>
        <p:txBody>
          <a:bodyPr>
            <a:normAutofit fontScale="85000" lnSpcReduction="20000"/>
          </a:bodyPr>
          <a:lstStyle/>
          <a:p>
            <a:r>
              <a:rPr lang="en-US" dirty="0" smtClean="0"/>
              <a:t>Human Tissue</a:t>
            </a:r>
            <a:endParaRPr lang="en-US" dirty="0"/>
          </a:p>
          <a:p>
            <a:r>
              <a:rPr lang="en-US" dirty="0" smtClean="0"/>
              <a:t>Drugs</a:t>
            </a:r>
          </a:p>
          <a:p>
            <a:pPr lvl="1"/>
            <a:r>
              <a:rPr lang="en-US" dirty="0" smtClean="0"/>
              <a:t>Can be custom made for patients with different dosages</a:t>
            </a:r>
            <a:endParaRPr lang="en-US" dirty="0"/>
          </a:p>
          <a:p>
            <a:r>
              <a:rPr lang="en-US" dirty="0"/>
              <a:t>Furniture</a:t>
            </a:r>
          </a:p>
          <a:p>
            <a:r>
              <a:rPr lang="en-US" dirty="0"/>
              <a:t>Prosthetic </a:t>
            </a:r>
            <a:r>
              <a:rPr lang="en-US" dirty="0" smtClean="0"/>
              <a:t>Limbs such as the </a:t>
            </a:r>
            <a:r>
              <a:rPr lang="en-US" dirty="0" err="1" smtClean="0"/>
              <a:t>Exiii</a:t>
            </a:r>
            <a:r>
              <a:rPr lang="en-US" dirty="0" smtClean="0"/>
              <a:t> Hackberry</a:t>
            </a:r>
          </a:p>
          <a:p>
            <a:pPr lvl="1"/>
            <a:r>
              <a:rPr lang="en-US" dirty="0" smtClean="0"/>
              <a:t>Only $200 compared to over $10,000 for normal prosthetics [5]</a:t>
            </a:r>
          </a:p>
          <a:p>
            <a:r>
              <a:rPr lang="en-US" dirty="0" smtClean="0"/>
              <a:t>Acoustic and Electric Guitars</a:t>
            </a:r>
          </a:p>
          <a:p>
            <a:pPr lvl="1"/>
            <a:r>
              <a:rPr lang="en-US" dirty="0" smtClean="0"/>
              <a:t>Works great and doesn’t break under the 200 pounds pressure of tuning the strings</a:t>
            </a:r>
          </a:p>
          <a:p>
            <a:pPr lvl="1"/>
            <a:r>
              <a:rPr lang="en-US" dirty="0" smtClean="0"/>
              <a:t>Guitar in picture used around $3,000 worth of plastic [11]</a:t>
            </a:r>
          </a:p>
          <a:p>
            <a:pPr lvl="1"/>
            <a:endParaRPr lang="en-US" dirty="0" smtClean="0"/>
          </a:p>
          <a:p>
            <a:pPr lvl="1"/>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Stephen Lafortune</a:t>
            </a:r>
            <a:endParaRPr lang="en-US" sz="1400" dirty="0">
              <a:solidFill>
                <a:schemeClr val="tx1"/>
              </a:solidFill>
              <a:latin typeface="+mj-lt"/>
            </a:endParaRPr>
          </a:p>
        </p:txBody>
      </p:sp>
      <p:sp>
        <p:nvSpPr>
          <p:cNvPr id="8" name="TextBox 7"/>
          <p:cNvSpPr txBox="1"/>
          <p:nvPr/>
        </p:nvSpPr>
        <p:spPr>
          <a:xfrm>
            <a:off x="0" y="4804946"/>
            <a:ext cx="9144000" cy="338554"/>
          </a:xfrm>
          <a:prstGeom prst="rect">
            <a:avLst/>
          </a:prstGeom>
          <a:noFill/>
        </p:spPr>
        <p:txBody>
          <a:bodyPr wrap="square" rtlCol="0">
            <a:spAutoFit/>
          </a:bodyPr>
          <a:lstStyle/>
          <a:p>
            <a:pPr algn="r"/>
            <a:r>
              <a:rPr lang="en-US" sz="800" dirty="0"/>
              <a:t>http://www.designboom.com/wp-content/uploads/2015/05/exii-bionicarm-desigboom-01-818x500.jpg, http://</a:t>
            </a:r>
            <a:r>
              <a:rPr lang="en-US" sz="800" dirty="0" smtClean="0"/>
              <a:t>3dprint.com/wp-content/uploads/2014/06/drawn-featured.jpg</a:t>
            </a:r>
            <a:r>
              <a:rPr lang="en-US" sz="800" dirty="0"/>
              <a:t>, http://images.bwbx.io/cms/2012-10-11/1011_3d_guitar_630x420.jpg</a:t>
            </a:r>
            <a:endParaRPr lang="en-US" sz="8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697" y="1036657"/>
            <a:ext cx="2625472" cy="164092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816209" y="1764467"/>
            <a:ext cx="3744328" cy="2288709"/>
          </a:xfrm>
          <a:prstGeom prst="rect">
            <a:avLst/>
          </a:prstGeom>
        </p:spPr>
      </p:pic>
      <p:pic>
        <p:nvPicPr>
          <p:cNvPr id="1028" name="Picture 4" descr="The World’s First 3D-Printed Acoustic Guit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3697" y="3034120"/>
            <a:ext cx="2620297" cy="1746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621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Printers in the dental Industry</a:t>
            </a:r>
            <a:endParaRPr lang="en-US" dirty="0"/>
          </a:p>
        </p:txBody>
      </p:sp>
      <p:sp>
        <p:nvSpPr>
          <p:cNvPr id="3" name="Content Placeholder 2"/>
          <p:cNvSpPr>
            <a:spLocks noGrp="1"/>
          </p:cNvSpPr>
          <p:nvPr>
            <p:ph sz="half" idx="1"/>
          </p:nvPr>
        </p:nvSpPr>
        <p:spPr/>
        <p:txBody>
          <a:bodyPr/>
          <a:lstStyle/>
          <a:p>
            <a:r>
              <a:rPr lang="en-US" dirty="0"/>
              <a:t>Crown </a:t>
            </a:r>
            <a:r>
              <a:rPr lang="en-US" dirty="0" smtClean="0"/>
              <a:t>procedures</a:t>
            </a:r>
          </a:p>
          <a:p>
            <a:pPr lvl="1"/>
            <a:r>
              <a:rPr lang="en-US" dirty="0" smtClean="0"/>
              <a:t>Traditional procedure several </a:t>
            </a:r>
            <a:r>
              <a:rPr lang="en-US" dirty="0"/>
              <a:t>visits over a few weeks </a:t>
            </a:r>
            <a:r>
              <a:rPr lang="en-US" dirty="0" smtClean="0"/>
              <a:t>compared to just </a:t>
            </a:r>
            <a:r>
              <a:rPr lang="en-US" dirty="0"/>
              <a:t>an </a:t>
            </a:r>
            <a:r>
              <a:rPr lang="en-US" dirty="0" smtClean="0"/>
              <a:t>hour for CAD crown [5]</a:t>
            </a:r>
            <a:endParaRPr lang="en-US" dirty="0"/>
          </a:p>
          <a:p>
            <a:pPr lvl="1"/>
            <a:r>
              <a:rPr lang="en-US" dirty="0"/>
              <a:t>CNC milling machine</a:t>
            </a:r>
          </a:p>
          <a:p>
            <a:r>
              <a:rPr lang="en-US" dirty="0"/>
              <a:t>DENTCA </a:t>
            </a:r>
            <a:r>
              <a:rPr lang="en-US" dirty="0" smtClean="0"/>
              <a:t>dentures</a:t>
            </a:r>
          </a:p>
          <a:p>
            <a:pPr lvl="1"/>
            <a:r>
              <a:rPr lang="en-US" dirty="0"/>
              <a:t>2.5 times </a:t>
            </a:r>
            <a:r>
              <a:rPr lang="en-US" dirty="0" smtClean="0"/>
              <a:t>faster fabrication, turnaround time decrease </a:t>
            </a:r>
            <a:r>
              <a:rPr lang="en-US" dirty="0"/>
              <a:t>from 30 days to just </a:t>
            </a:r>
            <a:r>
              <a:rPr lang="en-US" dirty="0" smtClean="0"/>
              <a:t>5 [8]</a:t>
            </a:r>
            <a:endParaRPr lang="en-US" dirty="0"/>
          </a:p>
          <a:p>
            <a:r>
              <a:rPr lang="en-US" dirty="0"/>
              <a:t>Dental </a:t>
            </a:r>
            <a:r>
              <a:rPr lang="en-US" dirty="0" smtClean="0"/>
              <a:t>models</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Stephen Lafortune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a:t>
            </a:r>
            <a:r>
              <a:rPr lang="en-US" sz="1200"/>
              <a:t>://www.zaridas-cnc.gr/album/dentaldet.jpg, https</a:t>
            </a:r>
            <a:r>
              <a:rPr lang="en-US" sz="1200" dirty="0"/>
              <a:t>://i.kinja-img.com/gawker-media/image/upload/m7goxbnxt68dpezea3z9.jpg</a:t>
            </a:r>
            <a:endParaRPr lang="en-US" sz="1200" dirty="0">
              <a:solidFill>
                <a:schemeClr val="tx1"/>
              </a:solidFill>
            </a:endParaRPr>
          </a:p>
        </p:txBody>
      </p:sp>
      <p:pic>
        <p:nvPicPr>
          <p:cNvPr id="11" name="Content Placeholder 10"/>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3217" r="14923"/>
          <a:stretch/>
        </p:blipFill>
        <p:spPr>
          <a:xfrm>
            <a:off x="4419600" y="3136113"/>
            <a:ext cx="1933400" cy="151341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6016" y="1141967"/>
            <a:ext cx="2627785" cy="1970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14738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sz="half" idx="1"/>
          </p:nvPr>
        </p:nvSpPr>
        <p:spPr>
          <a:xfrm>
            <a:off x="114373" y="1157067"/>
            <a:ext cx="3733800" cy="3352800"/>
          </a:xfrm>
        </p:spPr>
        <p:txBody>
          <a:bodyPr/>
          <a:lstStyle/>
          <a:p>
            <a:r>
              <a:rPr lang="en-US" dirty="0" smtClean="0"/>
              <a:t>Faster Development Process</a:t>
            </a:r>
          </a:p>
          <a:p>
            <a:r>
              <a:rPr lang="en-US" dirty="0" smtClean="0"/>
              <a:t>Cost</a:t>
            </a:r>
          </a:p>
          <a:p>
            <a:r>
              <a:rPr lang="en-US" dirty="0" smtClean="0"/>
              <a:t>Testing</a:t>
            </a:r>
          </a:p>
          <a:p>
            <a:r>
              <a:rPr lang="en-US" dirty="0" smtClean="0"/>
              <a:t>Visualization and Feel</a:t>
            </a:r>
          </a:p>
          <a:p>
            <a:r>
              <a:rPr lang="en-US" dirty="0" smtClean="0"/>
              <a:t>Customizable</a:t>
            </a:r>
          </a:p>
          <a:p>
            <a:r>
              <a:rPr lang="en-US" dirty="0" smtClean="0"/>
              <a:t>Surpass limits of standard manufacturing</a:t>
            </a:r>
          </a:p>
          <a:p>
            <a:r>
              <a:rPr lang="en-US" dirty="0" smtClean="0"/>
              <a:t>High volume 3d printing getting cheaper</a:t>
            </a:r>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Stephen Lafortune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smtClean="0"/>
              <a:t>https://multimediaman.files.wordpress.com/2013/06/two-ways-to-make-a-duck.jpg</a:t>
            </a:r>
            <a:endParaRPr lang="en-US" sz="1200" dirty="0">
              <a:solidFill>
                <a:schemeClr val="tx1"/>
              </a:solidFill>
            </a:endParaRP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86571" y="1017443"/>
            <a:ext cx="5098873" cy="3433241"/>
          </a:xfrm>
          <a:prstGeom prst="rect">
            <a:avLst/>
          </a:prstGeom>
        </p:spPr>
      </p:pic>
      <mc:AlternateContent xmlns:mc="http://schemas.openxmlformats.org/markup-compatibility/2006" xmlns:p14="http://schemas.microsoft.com/office/powerpoint/2010/main">
        <mc:Choice Requires="p14">
          <p:contentPart p14:bwMode="auto" r:id="rId4">
            <p14:nvContentPartPr>
              <p14:cNvPr id="21" name="Ink 20"/>
              <p14:cNvContentPartPr/>
              <p14:nvPr/>
            </p14:nvContentPartPr>
            <p14:xfrm>
              <a:off x="7295898" y="3265296"/>
              <a:ext cx="716400" cy="56160"/>
            </p14:xfrm>
          </p:contentPart>
        </mc:Choice>
        <mc:Fallback xmlns="">
          <p:pic>
            <p:nvPicPr>
              <p:cNvPr id="21" name="Ink 20"/>
              <p:cNvPicPr/>
              <p:nvPr/>
            </p:nvPicPr>
            <p:blipFill>
              <a:blip r:embed="rId5"/>
              <a:stretch>
                <a:fillRect/>
              </a:stretch>
            </p:blipFill>
            <p:spPr>
              <a:xfrm>
                <a:off x="7281491" y="3227856"/>
                <a:ext cx="740892" cy="122400"/>
              </a:xfrm>
              <a:prstGeom prst="rect">
                <a:avLst/>
              </a:prstGeom>
            </p:spPr>
          </p:pic>
        </mc:Fallback>
      </mc:AlternateContent>
      <p:sp>
        <p:nvSpPr>
          <p:cNvPr id="23" name="TextBox 22"/>
          <p:cNvSpPr txBox="1"/>
          <p:nvPr/>
        </p:nvSpPr>
        <p:spPr>
          <a:xfrm>
            <a:off x="7095060" y="3265296"/>
            <a:ext cx="1833669" cy="590931"/>
          </a:xfrm>
          <a:prstGeom prst="rect">
            <a:avLst/>
          </a:prstGeom>
          <a:noFill/>
        </p:spPr>
        <p:txBody>
          <a:bodyPr wrap="square" rtlCol="0">
            <a:spAutoFit/>
          </a:bodyPr>
          <a:lstStyle/>
          <a:p>
            <a:pPr>
              <a:lnSpc>
                <a:spcPct val="90000"/>
              </a:lnSpc>
            </a:pPr>
            <a:r>
              <a:rPr lang="en-US" sz="1200" b="1" kern="1200" dirty="0" smtClean="0">
                <a:solidFill>
                  <a:schemeClr val="bg1"/>
                </a:solidFill>
                <a:latin typeface="Arial" panose="020B0604020202020204" pitchFamily="34" charset="0"/>
                <a:cs typeface="Arial" panose="020B0604020202020204" pitchFamily="34" charset="0"/>
              </a:rPr>
              <a:t>Traditional manufacturing becomes cheaper</a:t>
            </a:r>
            <a:endParaRPr lang="en-US" sz="1200" b="1" kern="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18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a:t>
            </a:r>
            <a:r>
              <a:rPr lang="en-US"/>
              <a:t> behind 3d </a:t>
            </a:r>
            <a:r>
              <a:rPr lang="en-US" smtClean="0"/>
              <a:t>printing</a:t>
            </a:r>
            <a:endParaRPr lang="en-US" dirty="0"/>
          </a:p>
        </p:txBody>
      </p:sp>
      <p:sp>
        <p:nvSpPr>
          <p:cNvPr id="3" name="Content Placeholder 2"/>
          <p:cNvSpPr>
            <a:spLocks noGrp="1"/>
          </p:cNvSpPr>
          <p:nvPr>
            <p:ph sz="half" idx="1"/>
          </p:nvPr>
        </p:nvSpPr>
        <p:spPr>
          <a:xfrm>
            <a:off x="685800" y="1276350"/>
            <a:ext cx="3733800" cy="3352800"/>
          </a:xfrm>
        </p:spPr>
        <p:txBody>
          <a:bodyPr>
            <a:normAutofit/>
          </a:bodyPr>
          <a:lstStyle/>
          <a:p>
            <a:r>
              <a:rPr lang="en-US" dirty="0" smtClean="0"/>
              <a:t>Can “print” a digital 3D model</a:t>
            </a:r>
          </a:p>
          <a:p>
            <a:r>
              <a:rPr lang="en-US" dirty="0" smtClean="0"/>
              <a:t>3D model is used to generate G-Code</a:t>
            </a:r>
          </a:p>
          <a:p>
            <a:r>
              <a:rPr lang="en-US" dirty="0" smtClean="0"/>
              <a:t>G-code tells the printer where to place the print head during the printing process</a:t>
            </a:r>
          </a:p>
          <a:p>
            <a:r>
              <a:rPr lang="en-US" dirty="0" smtClean="0"/>
              <a:t>Fused Deposition Modeling/Fused Filament Fabrication</a:t>
            </a:r>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smtClean="0">
                <a:solidFill>
                  <a:schemeClr val="tx1"/>
                </a:solidFill>
                <a:latin typeface="+mj-lt"/>
              </a:rPr>
              <a:t>Stephen Lafortune</a:t>
            </a:r>
            <a:endParaRPr lang="en-US" sz="1400" dirty="0">
              <a:solidFill>
                <a:schemeClr val="tx1"/>
              </a:solidFill>
              <a:latin typeface="+mj-lt"/>
            </a:endParaRPr>
          </a:p>
        </p:txBody>
      </p:sp>
      <p:sp>
        <p:nvSpPr>
          <p:cNvPr id="8" name="TextBox 7"/>
          <p:cNvSpPr txBox="1"/>
          <p:nvPr/>
        </p:nvSpPr>
        <p:spPr>
          <a:xfrm>
            <a:off x="0" y="4726877"/>
            <a:ext cx="9144000" cy="461665"/>
          </a:xfrm>
          <a:prstGeom prst="rect">
            <a:avLst/>
          </a:prstGeom>
          <a:noFill/>
        </p:spPr>
        <p:txBody>
          <a:bodyPr wrap="square" rtlCol="0">
            <a:spAutoFit/>
          </a:bodyPr>
          <a:lstStyle/>
          <a:p>
            <a:pPr algn="r"/>
            <a:r>
              <a:rPr lang="en-US" sz="1200"/>
              <a:t>http://</a:t>
            </a:r>
            <a:r>
              <a:rPr lang="en-US" sz="1200" dirty="0"/>
              <a:t>www.repetier.com/w/wp-content/uploads/2013/12/gcodeeditor.png</a:t>
            </a:r>
            <a:r>
              <a:rPr lang="en-US" sz="1200"/>
              <a:t>, http:// blogs.baruch.cuny.edu/cis3810/files/2012/09/photo.jpg</a:t>
            </a:r>
            <a:endParaRPr lang="en-US" sz="1200" dirty="0">
              <a:solidFill>
                <a:schemeClr val="tx1"/>
              </a:solidFill>
            </a:endParaRPr>
          </a:p>
        </p:txBody>
      </p:sp>
      <p:pic>
        <p:nvPicPr>
          <p:cNvPr id="10" name="Content Placeholder 9"/>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3842" r="-34679"/>
          <a:stretch/>
        </p:blipFill>
        <p:spPr>
          <a:xfrm>
            <a:off x="4894217" y="3050477"/>
            <a:ext cx="3594847" cy="170082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9186" y="1003971"/>
            <a:ext cx="2615626" cy="1948779"/>
          </a:xfrm>
          <a:prstGeom prst="rect">
            <a:avLst/>
          </a:prstGeom>
          <a:ln>
            <a:noFill/>
          </a:ln>
          <a:effectLst>
            <a:outerShdw blurRad="292100" dist="139700" dir="2700000" algn="tl" rotWithShape="0">
              <a:srgbClr val="333333">
                <a:alpha val="65000"/>
              </a:srgbClr>
            </a:outerShdw>
          </a:effectLst>
        </p:spPr>
      </p:pic>
      <p:cxnSp>
        <p:nvCxnSpPr>
          <p:cNvPr id="9" name="Straight Arrow Connector 8"/>
          <p:cNvCxnSpPr/>
          <p:nvPr/>
        </p:nvCxnSpPr>
        <p:spPr>
          <a:xfrm>
            <a:off x="3755400" y="3629261"/>
            <a:ext cx="1262274" cy="0"/>
          </a:xfrm>
          <a:prstGeom prst="straightConnector1">
            <a:avLst/>
          </a:prstGeom>
          <a:ln w="1905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063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of 3d Printers</a:t>
            </a:r>
            <a:endParaRPr lang="en-US" dirty="0"/>
          </a:p>
        </p:txBody>
      </p:sp>
      <p:sp>
        <p:nvSpPr>
          <p:cNvPr id="3" name="Content Placeholder 2"/>
          <p:cNvSpPr>
            <a:spLocks noGrp="1"/>
          </p:cNvSpPr>
          <p:nvPr>
            <p:ph sz="half" idx="1"/>
          </p:nvPr>
        </p:nvSpPr>
        <p:spPr/>
        <p:txBody>
          <a:bodyPr/>
          <a:lstStyle/>
          <a:p>
            <a:r>
              <a:rPr lang="en-US" dirty="0" smtClean="0"/>
              <a:t>“Prototyping </a:t>
            </a:r>
            <a:r>
              <a:rPr lang="en-US" dirty="0"/>
              <a:t>(63%), proof of concept (27%) and production (26%) are the three most dominant uses of 3D printing in Europe today</a:t>
            </a:r>
            <a:r>
              <a:rPr lang="en-US" dirty="0" smtClean="0"/>
              <a:t>.”[2]</a:t>
            </a:r>
          </a:p>
          <a:p>
            <a:r>
              <a:rPr lang="en-US" dirty="0" smtClean="0"/>
              <a:t>“68</a:t>
            </a:r>
            <a:r>
              <a:rPr lang="en-US" dirty="0"/>
              <a:t>% of respondents are forecasting their spending on additive manufacturing will increase in 2015</a:t>
            </a:r>
            <a:r>
              <a:rPr lang="en-US" dirty="0" smtClean="0"/>
              <a:t>.”[2]</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Stephen Lafortune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http://blogs-images.forbes.com/louiscolumbus/files/2015/05/determining-factors1.jpg</a:t>
            </a:r>
            <a:endParaRPr lang="en-US" sz="1200" dirty="0">
              <a:solidFill>
                <a:schemeClr val="tx1"/>
              </a:solidFill>
            </a:endParaRPr>
          </a:p>
        </p:txBody>
      </p:sp>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32513" y="973716"/>
            <a:ext cx="4586389" cy="36180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71655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r>
              <a:rPr lang="en-US" dirty="0" smtClean="0"/>
              <a:t>3D printing changes the production process</a:t>
            </a:r>
          </a:p>
          <a:p>
            <a:r>
              <a:rPr lang="en-US" dirty="0"/>
              <a:t>Cost </a:t>
            </a:r>
            <a:r>
              <a:rPr lang="en-US" dirty="0" smtClean="0"/>
              <a:t>efficient </a:t>
            </a:r>
            <a:r>
              <a:rPr lang="en-US" dirty="0"/>
              <a:t>and </a:t>
            </a:r>
            <a:r>
              <a:rPr lang="en-US" dirty="0" smtClean="0"/>
              <a:t>time saving</a:t>
            </a:r>
          </a:p>
          <a:p>
            <a:r>
              <a:rPr lang="en-US" dirty="0" smtClean="0"/>
              <a:t>Wide variety of uses</a:t>
            </a:r>
          </a:p>
          <a:p>
            <a:r>
              <a:rPr lang="en-US" dirty="0" smtClean="0"/>
              <a:t>Next step is having them in homes</a:t>
            </a:r>
          </a:p>
          <a:p>
            <a:pPr lvl="1"/>
            <a:r>
              <a:rPr lang="en-US" dirty="0" err="1" smtClean="0"/>
              <a:t>Makerbot</a:t>
            </a:r>
            <a:r>
              <a:rPr lang="en-US" dirty="0" smtClean="0"/>
              <a:t> Replicator costs $2,899 [</a:t>
            </a:r>
            <a:r>
              <a:rPr lang="en-US" smtClean="0"/>
              <a:t>10]</a:t>
            </a:r>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Stephen Lafortune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a:t>http://www.3ders.org/images2015/deloitte-predicts-220000-3dprinters-sold-in-2015-4.jpg</a:t>
            </a:r>
            <a:endParaRPr lang="en-US" sz="1200" dirty="0">
              <a:solidFill>
                <a:schemeClr val="tx1"/>
              </a:solidFill>
            </a:endParaRP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179522"/>
            <a:ext cx="4279769" cy="3366752"/>
          </a:xfrm>
        </p:spPr>
      </p:pic>
    </p:spTree>
    <p:extLst>
      <p:ext uri="{BB962C8B-B14F-4D97-AF65-F5344CB8AC3E}">
        <p14:creationId xmlns:p14="http://schemas.microsoft.com/office/powerpoint/2010/main" val="21663201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283"/>
            <a:ext cx="7772400" cy="914400"/>
          </a:xfrm>
        </p:spPr>
        <p:txBody>
          <a:bodyPr/>
          <a:lstStyle/>
          <a:p>
            <a:r>
              <a:rPr lang="en-US" dirty="0" smtClean="0"/>
              <a:t>References</a:t>
            </a:r>
            <a:endParaRPr lang="en-US" dirty="0"/>
          </a:p>
        </p:txBody>
      </p:sp>
      <p:sp>
        <p:nvSpPr>
          <p:cNvPr id="3" name="Content Placeholder 2"/>
          <p:cNvSpPr>
            <a:spLocks noGrp="1"/>
          </p:cNvSpPr>
          <p:nvPr>
            <p:ph idx="1"/>
          </p:nvPr>
        </p:nvSpPr>
        <p:spPr>
          <a:xfrm>
            <a:off x="685800" y="979328"/>
            <a:ext cx="7772400" cy="3726023"/>
          </a:xfrm>
        </p:spPr>
        <p:txBody>
          <a:bodyPr>
            <a:noAutofit/>
          </a:bodyPr>
          <a:lstStyle/>
          <a:p>
            <a:pPr marL="0" indent="0">
              <a:buNone/>
            </a:pPr>
            <a:r>
              <a:rPr lang="en-US" sz="900" dirty="0" smtClean="0"/>
              <a:t>[1] Abrams</a:t>
            </a:r>
            <a:r>
              <a:rPr lang="en-US" sz="900" dirty="0"/>
              <a:t>, Michael. "3D Printing for Mass Production." </a:t>
            </a:r>
            <a:r>
              <a:rPr lang="en-US" sz="900" i="1" dirty="0"/>
              <a:t>3D Printing for Mass Production</a:t>
            </a:r>
            <a:r>
              <a:rPr lang="en-US" sz="900" dirty="0"/>
              <a:t>. The American Society of Mechanical Engineers, Feb. 2015. Web. 02 Oct. </a:t>
            </a:r>
            <a:r>
              <a:rPr lang="en-US" sz="900" dirty="0" smtClean="0"/>
              <a:t>2015.</a:t>
            </a:r>
          </a:p>
          <a:p>
            <a:pPr marL="0" indent="0">
              <a:buNone/>
            </a:pPr>
            <a:r>
              <a:rPr lang="en-US" sz="900" dirty="0" smtClean="0"/>
              <a:t>[2] </a:t>
            </a:r>
            <a:r>
              <a:rPr lang="en-US" sz="900" dirty="0" err="1" smtClean="0"/>
              <a:t>Basulto</a:t>
            </a:r>
            <a:r>
              <a:rPr lang="en-US" sz="900" dirty="0" smtClean="0"/>
              <a:t>, Dominic. "Why It Matters That the FDA Just Approved the First 3D-printed Drug." </a:t>
            </a:r>
            <a:r>
              <a:rPr lang="en-US" sz="900" i="1" dirty="0" smtClean="0"/>
              <a:t>Washington Post</a:t>
            </a:r>
            <a:r>
              <a:rPr lang="en-US" sz="900" dirty="0" smtClean="0"/>
              <a:t>. The Washington Post, 11 Aug. 2015. Web. 01 Oct. 2015.</a:t>
            </a:r>
          </a:p>
          <a:p>
            <a:pPr marL="0" indent="0">
              <a:buNone/>
            </a:pPr>
            <a:r>
              <a:rPr lang="en-US" sz="900" dirty="0" smtClean="0"/>
              <a:t>[3] Chuang</a:t>
            </a:r>
            <a:r>
              <a:rPr lang="en-US" sz="900" dirty="0"/>
              <a:t>, Tamara. "10 Amazing Things 3-D Printers Can (or Could) Make." </a:t>
            </a:r>
            <a:r>
              <a:rPr lang="en-US" sz="900" i="1" dirty="0" err="1"/>
              <a:t>TheStreet</a:t>
            </a:r>
            <a:r>
              <a:rPr lang="en-US" sz="900" dirty="0"/>
              <a:t>. </a:t>
            </a:r>
            <a:r>
              <a:rPr lang="en-US" sz="900" dirty="0" err="1"/>
              <a:t>TheStreet</a:t>
            </a:r>
            <a:r>
              <a:rPr lang="en-US" sz="900" dirty="0"/>
              <a:t>, Inc., 26 Oct. 2012. Web. 01 Oct. 2015.</a:t>
            </a:r>
          </a:p>
          <a:p>
            <a:pPr marL="0" indent="0">
              <a:buNone/>
            </a:pPr>
            <a:r>
              <a:rPr lang="en-US" sz="900" dirty="0" smtClean="0"/>
              <a:t>[4] Columbus</a:t>
            </a:r>
            <a:r>
              <a:rPr lang="en-US" sz="900" dirty="0"/>
              <a:t>, Louis. "Why 3D Printing Adoption Is Accelerating Globally." </a:t>
            </a:r>
            <a:r>
              <a:rPr lang="en-US" sz="900" i="1" dirty="0"/>
              <a:t>Forbes</a:t>
            </a:r>
            <a:r>
              <a:rPr lang="en-US" sz="900" dirty="0"/>
              <a:t>. Forbes Magazine, 13 May 2015. Web. 30 Sept. 2015.</a:t>
            </a:r>
          </a:p>
          <a:p>
            <a:pPr marL="0" indent="0">
              <a:buNone/>
            </a:pPr>
            <a:r>
              <a:rPr lang="en-US" sz="900" dirty="0" smtClean="0"/>
              <a:t>[5] "Digital </a:t>
            </a:r>
            <a:r>
              <a:rPr lang="en-US" sz="900" dirty="0"/>
              <a:t>Dentistry: Is 3D Printing Revolutionizing Restorations?" </a:t>
            </a:r>
            <a:r>
              <a:rPr lang="en-US" sz="900" i="1" dirty="0" err="1"/>
              <a:t>Whats</a:t>
            </a:r>
            <a:r>
              <a:rPr lang="en-US" sz="900" i="1" dirty="0"/>
              <a:t> in Your Mouth</a:t>
            </a:r>
            <a:r>
              <a:rPr lang="en-US" sz="900" dirty="0"/>
              <a:t>. National Association of Dental Laboratories, 06 Mar. 2014. Web. 30 Sept. 2015.</a:t>
            </a:r>
          </a:p>
          <a:p>
            <a:pPr marL="0" indent="0">
              <a:buNone/>
            </a:pPr>
            <a:r>
              <a:rPr lang="en-US" sz="900" dirty="0" smtClean="0"/>
              <a:t>[6] </a:t>
            </a:r>
            <a:r>
              <a:rPr lang="en-US" sz="900" dirty="0" err="1" smtClean="0"/>
              <a:t>Hornyak</a:t>
            </a:r>
            <a:r>
              <a:rPr lang="en-US" sz="900" dirty="0"/>
              <a:t>, Tim. "This </a:t>
            </a:r>
            <a:r>
              <a:rPr lang="en-US" sz="900" dirty="0" err="1"/>
              <a:t>Exiii</a:t>
            </a:r>
            <a:r>
              <a:rPr lang="en-US" sz="900" dirty="0"/>
              <a:t> Hackberry 3D-printed Hand Costs $200 and Could Mean the World for Amputees." </a:t>
            </a:r>
            <a:r>
              <a:rPr lang="en-US" sz="900" i="1" dirty="0" err="1"/>
              <a:t>PCWorld</a:t>
            </a:r>
            <a:r>
              <a:rPr lang="en-US" sz="900" dirty="0"/>
              <a:t>. IDG Consumer &amp; SMB, 8 June 2015. Web. 01 Oct. 2015.</a:t>
            </a:r>
          </a:p>
          <a:p>
            <a:pPr marL="0" indent="0">
              <a:buNone/>
            </a:pPr>
            <a:r>
              <a:rPr lang="en-US" sz="900" dirty="0" smtClean="0"/>
              <a:t>[7] </a:t>
            </a:r>
            <a:r>
              <a:rPr lang="en-US" sz="900" dirty="0" err="1" smtClean="0"/>
              <a:t>Krassenstein</a:t>
            </a:r>
            <a:r>
              <a:rPr lang="en-US" sz="900" dirty="0"/>
              <a:t>, Brian. "What Is 3D Printing &amp; How Do 3D Printers Work? — A Guide." </a:t>
            </a:r>
            <a:r>
              <a:rPr lang="en-US" sz="900" i="1" dirty="0"/>
              <a:t>3DPrint.com</a:t>
            </a:r>
            <a:r>
              <a:rPr lang="en-US" sz="900" dirty="0"/>
              <a:t>. </a:t>
            </a:r>
            <a:r>
              <a:rPr lang="en-US" sz="900" dirty="0" err="1"/>
              <a:t>MecklerMedia</a:t>
            </a:r>
            <a:r>
              <a:rPr lang="en-US" sz="900" dirty="0"/>
              <a:t>, 18 July 2015. Web. 30 Sept. 2015.</a:t>
            </a:r>
          </a:p>
          <a:p>
            <a:pPr marL="0" indent="0">
              <a:buNone/>
            </a:pPr>
            <a:r>
              <a:rPr lang="en-US" sz="900" dirty="0" smtClean="0"/>
              <a:t>[8] </a:t>
            </a:r>
            <a:r>
              <a:rPr lang="en-US" sz="900" dirty="0" err="1" smtClean="0"/>
              <a:t>Krassenstein</a:t>
            </a:r>
            <a:r>
              <a:rPr lang="en-US" sz="900" dirty="0"/>
              <a:t>, Eddie. "DENTCA Receives FDA Approval for World’s First Material for 3D Printed Denture Bases." </a:t>
            </a:r>
            <a:r>
              <a:rPr lang="en-US" sz="900" i="1" dirty="0"/>
              <a:t>3DPrintcom</a:t>
            </a:r>
            <a:r>
              <a:rPr lang="en-US" sz="900" dirty="0"/>
              <a:t>. </a:t>
            </a:r>
            <a:r>
              <a:rPr lang="en-US" sz="900" dirty="0" err="1"/>
              <a:t>MecklerMedia</a:t>
            </a:r>
            <a:r>
              <a:rPr lang="en-US" sz="900" dirty="0"/>
              <a:t>, 10 Aug. 2015. Web. 30 Sept. 2015.</a:t>
            </a:r>
          </a:p>
          <a:p>
            <a:pPr marL="0" indent="0">
              <a:buNone/>
            </a:pPr>
            <a:r>
              <a:rPr lang="en-US" sz="900" dirty="0" smtClean="0"/>
              <a:t>[9] </a:t>
            </a:r>
            <a:r>
              <a:rPr lang="en-US" sz="900" dirty="0" err="1" smtClean="0"/>
              <a:t>Liszewski</a:t>
            </a:r>
            <a:r>
              <a:rPr lang="en-US" sz="900" dirty="0"/>
              <a:t>, Andrew. "These Terrifyingly Real Teeth Were Made By a New Dental 3D Printer." </a:t>
            </a:r>
            <a:r>
              <a:rPr lang="en-US" sz="900" i="1" dirty="0"/>
              <a:t>Gizmodo</a:t>
            </a:r>
            <a:r>
              <a:rPr lang="en-US" sz="900" dirty="0"/>
              <a:t>. Gawker, 10 Mar. 2015. Web. 30 Sept. 2015.</a:t>
            </a:r>
          </a:p>
          <a:p>
            <a:pPr marL="0" indent="0">
              <a:buNone/>
            </a:pPr>
            <a:r>
              <a:rPr lang="en-US" sz="900" dirty="0" smtClean="0"/>
              <a:t>[10] "Shop </a:t>
            </a:r>
            <a:r>
              <a:rPr lang="en-US" sz="900" dirty="0"/>
              <a:t>3D Printers, Support Materials, and More | </a:t>
            </a:r>
            <a:r>
              <a:rPr lang="en-US" sz="900" dirty="0" err="1"/>
              <a:t>MakerBot</a:t>
            </a:r>
            <a:r>
              <a:rPr lang="en-US" sz="900" dirty="0"/>
              <a:t>." </a:t>
            </a:r>
            <a:r>
              <a:rPr lang="en-US" sz="900" i="1" dirty="0" err="1"/>
              <a:t>MakerBot</a:t>
            </a:r>
            <a:r>
              <a:rPr lang="en-US" sz="900" dirty="0"/>
              <a:t>. </a:t>
            </a:r>
            <a:r>
              <a:rPr lang="en-US" sz="900" dirty="0" err="1"/>
              <a:t>MakerBot</a:t>
            </a:r>
            <a:r>
              <a:rPr lang="en-US" sz="900" dirty="0"/>
              <a:t> Industries, </a:t>
            </a:r>
            <a:r>
              <a:rPr lang="en-US" sz="900" dirty="0" err="1"/>
              <a:t>n.d.</a:t>
            </a:r>
            <a:r>
              <a:rPr lang="en-US" sz="900" dirty="0"/>
              <a:t> Web. 02 Oct. 2015.</a:t>
            </a:r>
          </a:p>
          <a:p>
            <a:pPr marL="0" indent="0">
              <a:buNone/>
            </a:pPr>
            <a:r>
              <a:rPr lang="en-US" sz="900" dirty="0" smtClean="0"/>
              <a:t>[11] Vance</a:t>
            </a:r>
            <a:r>
              <a:rPr lang="en-US" sz="900" dirty="0"/>
              <a:t>, Ashlee. "The World's First 3D-Printed Acoustic Guitar." </a:t>
            </a:r>
            <a:r>
              <a:rPr lang="en-US" sz="900" i="1" dirty="0"/>
              <a:t>Bloomberg.com</a:t>
            </a:r>
            <a:r>
              <a:rPr lang="en-US" sz="900" dirty="0"/>
              <a:t>. Bloomberg, 12 Oct. 2012. Web. 02 Oct. 2015.</a:t>
            </a:r>
          </a:p>
          <a:p>
            <a:pPr marL="0" indent="0">
              <a:buNone/>
            </a:pPr>
            <a:r>
              <a:rPr lang="en-US" sz="900" dirty="0" smtClean="0"/>
              <a:t>[12] </a:t>
            </a:r>
            <a:r>
              <a:rPr lang="en-US" sz="900" dirty="0" err="1" smtClean="0"/>
              <a:t>Yakos</a:t>
            </a:r>
            <a:r>
              <a:rPr lang="en-US" sz="900" dirty="0"/>
              <a:t>, David. "Top 10 Benefits of 3D Printing." </a:t>
            </a:r>
            <a:r>
              <a:rPr lang="en-US" sz="900" i="1" dirty="0"/>
              <a:t>Salient Technologies Inc</a:t>
            </a:r>
            <a:r>
              <a:rPr lang="en-US" sz="900" dirty="0"/>
              <a:t>. Salient Technologies, </a:t>
            </a:r>
            <a:r>
              <a:rPr lang="en-US" sz="900" dirty="0" err="1"/>
              <a:t>Inc</a:t>
            </a:r>
            <a:r>
              <a:rPr lang="en-US" sz="900" dirty="0"/>
              <a:t>, 20 Oct. 2014. Web. 30 Sept. 2015</a:t>
            </a:r>
            <a:r>
              <a:rPr lang="en-US" sz="900" dirty="0" smtClean="0"/>
              <a:t>.</a:t>
            </a:r>
            <a:endParaRPr lang="en-US" sz="900"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Stephen Lafortune</a:t>
            </a:r>
            <a:endParaRPr lang="en-US" sz="1400" dirty="0">
              <a:solidFill>
                <a:schemeClr val="tx1"/>
              </a:solidFill>
              <a:latin typeface="+mj-lt"/>
            </a:endParaRPr>
          </a:p>
        </p:txBody>
      </p:sp>
    </p:spTree>
    <p:extLst>
      <p:ext uri="{BB962C8B-B14F-4D97-AF65-F5344CB8AC3E}">
        <p14:creationId xmlns:p14="http://schemas.microsoft.com/office/powerpoint/2010/main" val="22933918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11</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pic>
        <p:nvPicPr>
          <p:cNvPr id="8" name="Picture 7"/>
          <p:cNvPicPr>
            <a:picLocks noChangeAspect="1"/>
          </p:cNvPicPr>
          <p:nvPr/>
        </p:nvPicPr>
        <p:blipFill>
          <a:blip r:embed="rId3"/>
          <a:stretch>
            <a:fillRect/>
          </a:stretch>
        </p:blipFill>
        <p:spPr>
          <a:xfrm>
            <a:off x="769130" y="299507"/>
            <a:ext cx="8128000" cy="2527300"/>
          </a:xfrm>
          <a:prstGeom prst="rect">
            <a:avLst/>
          </a:prstGeom>
        </p:spPr>
      </p:pic>
      <p:pic>
        <p:nvPicPr>
          <p:cNvPr id="9" name="Picture 8"/>
          <p:cNvPicPr>
            <a:picLocks noChangeAspect="1"/>
          </p:cNvPicPr>
          <p:nvPr/>
        </p:nvPicPr>
        <p:blipFill>
          <a:blip r:embed="rId4"/>
          <a:stretch>
            <a:fillRect/>
          </a:stretch>
        </p:blipFill>
        <p:spPr>
          <a:xfrm>
            <a:off x="1858656" y="2826807"/>
            <a:ext cx="7038474" cy="2286000"/>
          </a:xfrm>
          <a:prstGeom prst="rect">
            <a:avLst/>
          </a:prstGeom>
        </p:spPr>
      </p:pic>
      <p:sp>
        <p:nvSpPr>
          <p:cNvPr id="10" name="TextBox 9"/>
          <p:cNvSpPr txBox="1"/>
          <p:nvPr/>
        </p:nvSpPr>
        <p:spPr>
          <a:xfrm>
            <a:off x="1382374" y="2785412"/>
            <a:ext cx="438582" cy="2327395"/>
          </a:xfrm>
          <a:prstGeom prst="rect">
            <a:avLst/>
          </a:prstGeom>
          <a:noFill/>
        </p:spPr>
        <p:txBody>
          <a:bodyPr vert="vert270" wrap="none" rtlCol="0">
            <a:spAutoFit/>
          </a:bodyPr>
          <a:lstStyle/>
          <a:p>
            <a:pPr>
              <a:lnSpc>
                <a:spcPct val="90000"/>
              </a:lnSpc>
            </a:pPr>
            <a:r>
              <a:rPr lang="en-US" dirty="0"/>
              <a:t>http://</a:t>
            </a:r>
            <a:r>
              <a:rPr lang="en-US" dirty="0" err="1"/>
              <a:t>xkcd.com</a:t>
            </a:r>
            <a:r>
              <a:rPr lang="en-US" dirty="0"/>
              <a:t>/554</a:t>
            </a:r>
            <a:r>
              <a:rPr lang="en-US" dirty="0" smtClean="0"/>
              <a:t>/</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List 2 ways IT can lead to organizational change.</a:t>
            </a:r>
          </a:p>
          <a:p>
            <a:pPr marL="457200" indent="-457200">
              <a:buFont typeface="+mj-lt"/>
              <a:buAutoNum type="arabicPeriod"/>
            </a:pPr>
            <a:r>
              <a:rPr lang="en-US" dirty="0"/>
              <a:t>List 4 ways a Video Game Producer may protect its IP and what specific IP each protects.</a:t>
            </a:r>
          </a:p>
          <a:p>
            <a:pPr marL="457200" indent="-457200">
              <a:buFont typeface="+mj-lt"/>
              <a:buAutoNum type="arabicPeriod"/>
            </a:pPr>
            <a:r>
              <a:rPr lang="en-US" dirty="0"/>
              <a:t>List a computing technology that can be used to protect an individual’s privacy.</a:t>
            </a:r>
          </a:p>
          <a:p>
            <a:pPr marL="457200" indent="-457200">
              <a:buFont typeface="+mj-lt"/>
              <a:buAutoNum type="arabicPeriod"/>
            </a:pPr>
            <a:r>
              <a:rPr lang="en-US" dirty="0"/>
              <a:t>List a computing technology that can be used to intrude upon an individual’s privacy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3934991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86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6436247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479989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Ride, On demand</a:t>
            </a:r>
            <a:endParaRPr lang="en-US" dirty="0"/>
          </a:p>
        </p:txBody>
      </p:sp>
      <p:sp>
        <p:nvSpPr>
          <p:cNvPr id="3" name="Content Placeholder 2"/>
          <p:cNvSpPr>
            <a:spLocks noGrp="1"/>
          </p:cNvSpPr>
          <p:nvPr>
            <p:ph sz="half" idx="1"/>
          </p:nvPr>
        </p:nvSpPr>
        <p:spPr>
          <a:xfrm>
            <a:off x="685800" y="1352551"/>
            <a:ext cx="3848100" cy="3352800"/>
          </a:xfrm>
        </p:spPr>
        <p:txBody>
          <a:bodyPr>
            <a:normAutofit/>
          </a:bodyPr>
          <a:lstStyle/>
          <a:p>
            <a:r>
              <a:rPr lang="en-US" dirty="0" err="1" smtClean="0"/>
              <a:t>Uber</a:t>
            </a:r>
            <a:r>
              <a:rPr lang="en-US" dirty="0" smtClean="0"/>
              <a:t> mobile app</a:t>
            </a:r>
            <a:endParaRPr lang="en-US" dirty="0"/>
          </a:p>
          <a:p>
            <a:r>
              <a:rPr lang="en-US" altLang="zh-CN" dirty="0"/>
              <a:t>Connect driver </a:t>
            </a:r>
            <a:r>
              <a:rPr lang="en-US" altLang="zh-CN" dirty="0" smtClean="0"/>
              <a:t>to passengers</a:t>
            </a:r>
            <a:endParaRPr lang="en-US" dirty="0" smtClean="0"/>
          </a:p>
          <a:p>
            <a:r>
              <a:rPr lang="en-US" dirty="0" smtClean="0"/>
              <a:t>Timeline</a:t>
            </a:r>
          </a:p>
          <a:p>
            <a:pPr lvl="1"/>
            <a:r>
              <a:rPr lang="en-US" dirty="0" smtClean="0"/>
              <a:t>2009-10  San Francisco Bay Area</a:t>
            </a:r>
          </a:p>
          <a:p>
            <a:pPr lvl="1"/>
            <a:r>
              <a:rPr lang="en-US" dirty="0" smtClean="0"/>
              <a:t>2011         National expansion</a:t>
            </a:r>
          </a:p>
          <a:p>
            <a:pPr lvl="1"/>
            <a:r>
              <a:rPr lang="en-US" dirty="0" smtClean="0"/>
              <a:t>2012-13  International Expansion</a:t>
            </a:r>
          </a:p>
          <a:p>
            <a:r>
              <a:rPr lang="en-US" dirty="0" smtClean="0"/>
              <a:t>58 countries and 300 cities [1]</a:t>
            </a:r>
          </a:p>
          <a:p>
            <a:r>
              <a:rPr lang="en-US" dirty="0" smtClean="0"/>
              <a:t>$10.8B Booking in 2015 [2]</a:t>
            </a:r>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Fuchen Chen</a:t>
            </a:r>
            <a:endParaRPr lang="en-US" sz="1400" dirty="0">
              <a:solidFill>
                <a:schemeClr val="tx1"/>
              </a:solidFill>
              <a:latin typeface="+mj-lt"/>
            </a:endParaRPr>
          </a:p>
        </p:txBody>
      </p:sp>
      <p:sp>
        <p:nvSpPr>
          <p:cNvPr id="8" name="TextBox 7"/>
          <p:cNvSpPr txBox="1"/>
          <p:nvPr/>
        </p:nvSpPr>
        <p:spPr>
          <a:xfrm>
            <a:off x="0" y="4695335"/>
            <a:ext cx="9144000" cy="276999"/>
          </a:xfrm>
          <a:prstGeom prst="rect">
            <a:avLst/>
          </a:prstGeom>
          <a:noFill/>
        </p:spPr>
        <p:txBody>
          <a:bodyPr wrap="square" rtlCol="0">
            <a:spAutoFit/>
          </a:bodyPr>
          <a:lstStyle/>
          <a:p>
            <a:pPr algn="r"/>
            <a:r>
              <a:rPr lang="en-US" sz="1200" dirty="0" smtClean="0"/>
              <a:t>Number of Active Driver-Partners in United States Each Month [3]</a:t>
            </a:r>
            <a:endParaRPr lang="en-US" sz="1200" dirty="0">
              <a:solidFill>
                <a:schemeClr val="tx1"/>
              </a:solidFill>
            </a:endParaRPr>
          </a:p>
        </p:txBody>
      </p:sp>
      <p:pic>
        <p:nvPicPr>
          <p:cNvPr id="10" name="内容占位符 9"/>
          <p:cNvPicPr>
            <a:picLocks noGrp="1" noChangeAspect="1"/>
          </p:cNvPicPr>
          <p:nvPr>
            <p:ph sz="half" idx="2"/>
          </p:nvPr>
        </p:nvPicPr>
        <p:blipFill>
          <a:blip r:embed="rId3"/>
          <a:stretch>
            <a:fillRect/>
          </a:stretch>
        </p:blipFill>
        <p:spPr>
          <a:xfrm>
            <a:off x="4203336" y="1192466"/>
            <a:ext cx="4686300" cy="3373328"/>
          </a:xfrm>
          <a:prstGeom prst="rect">
            <a:avLst/>
          </a:prstGeom>
        </p:spPr>
      </p:pic>
    </p:spTree>
    <p:extLst>
      <p:ext uri="{BB962C8B-B14F-4D97-AF65-F5344CB8AC3E}">
        <p14:creationId xmlns:p14="http://schemas.microsoft.com/office/powerpoint/2010/main" val="17642675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Ride, In trouble</a:t>
            </a:r>
            <a:endParaRPr lang="en-US" dirty="0"/>
          </a:p>
        </p:txBody>
      </p:sp>
      <p:sp>
        <p:nvSpPr>
          <p:cNvPr id="3" name="Content Placeholder 2"/>
          <p:cNvSpPr>
            <a:spLocks noGrp="1"/>
          </p:cNvSpPr>
          <p:nvPr>
            <p:ph sz="half" idx="1"/>
          </p:nvPr>
        </p:nvSpPr>
        <p:spPr>
          <a:xfrm>
            <a:off x="685800" y="1352551"/>
            <a:ext cx="4359442" cy="3352800"/>
          </a:xfrm>
        </p:spPr>
        <p:txBody>
          <a:bodyPr>
            <a:normAutofit/>
          </a:bodyPr>
          <a:lstStyle/>
          <a:p>
            <a:r>
              <a:rPr lang="en-US" dirty="0" smtClean="0"/>
              <a:t>Wildly unprofitable [4]</a:t>
            </a:r>
          </a:p>
          <a:p>
            <a:r>
              <a:rPr lang="en-US" dirty="0" smtClean="0"/>
              <a:t>Lawsuits</a:t>
            </a:r>
          </a:p>
          <a:p>
            <a:pPr lvl="1"/>
            <a:r>
              <a:rPr lang="en-US" dirty="0" smtClean="0"/>
              <a:t>Misclassification employees as contract workers [5]</a:t>
            </a:r>
          </a:p>
          <a:p>
            <a:pPr lvl="1"/>
            <a:r>
              <a:rPr lang="en-US" dirty="0" smtClean="0"/>
              <a:t>Case certified as a class action on Sept 2, 2015</a:t>
            </a:r>
          </a:p>
          <a:p>
            <a:pPr marL="205767" lvl="1">
              <a:spcBef>
                <a:spcPts val="1200"/>
              </a:spcBef>
              <a:buFont typeface="Arial" pitchFamily="34" charset="0"/>
              <a:buChar char="•"/>
            </a:pPr>
            <a:r>
              <a:rPr lang="en-US" sz="1800" dirty="0"/>
              <a:t>Protest	</a:t>
            </a:r>
            <a:endParaRPr lang="en-US" sz="1800" dirty="0" smtClean="0"/>
          </a:p>
          <a:p>
            <a:pPr lvl="1"/>
            <a:r>
              <a:rPr lang="en-US" dirty="0"/>
              <a:t>European taxi drivers </a:t>
            </a:r>
            <a:r>
              <a:rPr lang="en-US" dirty="0" smtClean="0"/>
              <a:t>[6]</a:t>
            </a:r>
            <a:endParaRPr lang="en-US" dirty="0"/>
          </a:p>
          <a:p>
            <a:pPr marL="205767" lvl="1">
              <a:spcBef>
                <a:spcPts val="1200"/>
              </a:spcBef>
              <a:buFont typeface="Arial" pitchFamily="34" charset="0"/>
              <a:buChar char="•"/>
            </a:pPr>
            <a:endParaRPr lang="en-US" sz="1800" dirty="0"/>
          </a:p>
          <a:p>
            <a:pPr lvl="1"/>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Fuchen Chen</a:t>
            </a:r>
            <a:endParaRPr lang="en-US" sz="1400" dirty="0">
              <a:solidFill>
                <a:schemeClr val="tx1"/>
              </a:solidFill>
              <a:latin typeface="+mj-lt"/>
            </a:endParaRPr>
          </a:p>
        </p:txBody>
      </p:sp>
      <p:sp>
        <p:nvSpPr>
          <p:cNvPr id="8" name="TextBox 7"/>
          <p:cNvSpPr txBox="1"/>
          <p:nvPr/>
        </p:nvSpPr>
        <p:spPr>
          <a:xfrm>
            <a:off x="0" y="4695335"/>
            <a:ext cx="9144000" cy="276999"/>
          </a:xfrm>
          <a:prstGeom prst="rect">
            <a:avLst/>
          </a:prstGeom>
          <a:noFill/>
        </p:spPr>
        <p:txBody>
          <a:bodyPr wrap="square" rtlCol="0">
            <a:spAutoFit/>
          </a:bodyPr>
          <a:lstStyle/>
          <a:p>
            <a:pPr algn="r"/>
            <a:r>
              <a:rPr lang="en-US" sz="1200" dirty="0" smtClean="0"/>
              <a:t>DON'T TAKE AN ILLEGAL TAXI TAKE A WHITE REGULAR TAXI [6]</a:t>
            </a:r>
            <a:endParaRPr lang="en-US" sz="1200" dirty="0">
              <a:solidFill>
                <a:schemeClr val="tx1"/>
              </a:solidFill>
            </a:endParaRPr>
          </a:p>
        </p:txBody>
      </p:sp>
      <p:pic>
        <p:nvPicPr>
          <p:cNvPr id="9" name="内容占位符 8"/>
          <p:cNvPicPr>
            <a:picLocks noGrp="1" noChangeAspect="1"/>
          </p:cNvPicPr>
          <p:nvPr>
            <p:ph sz="half" idx="2"/>
          </p:nvPr>
        </p:nvPicPr>
        <p:blipFill rotWithShape="1">
          <a:blip r:embed="rId3"/>
          <a:srcRect r="50203"/>
          <a:stretch/>
        </p:blipFill>
        <p:spPr>
          <a:xfrm>
            <a:off x="5107758" y="1070860"/>
            <a:ext cx="2880360" cy="3624475"/>
          </a:xfrm>
          <a:prstGeom prst="rect">
            <a:avLst/>
          </a:prstGeom>
        </p:spPr>
      </p:pic>
    </p:spTree>
    <p:extLst>
      <p:ext uri="{BB962C8B-B14F-4D97-AF65-F5344CB8AC3E}">
        <p14:creationId xmlns:p14="http://schemas.microsoft.com/office/powerpoint/2010/main" val="15640722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Uber</a:t>
            </a:r>
            <a:r>
              <a:rPr lang="en-US" dirty="0" smtClean="0"/>
              <a:t> Creates better jobs</a:t>
            </a:r>
            <a:endParaRPr lang="en-US" dirty="0"/>
          </a:p>
        </p:txBody>
      </p:sp>
      <p:sp>
        <p:nvSpPr>
          <p:cNvPr id="3" name="Content Placeholder 2"/>
          <p:cNvSpPr>
            <a:spLocks noGrp="1"/>
          </p:cNvSpPr>
          <p:nvPr>
            <p:ph sz="half" idx="1"/>
          </p:nvPr>
        </p:nvSpPr>
        <p:spPr>
          <a:xfrm>
            <a:off x="685799" y="1352551"/>
            <a:ext cx="4534442" cy="3352800"/>
          </a:xfrm>
        </p:spPr>
        <p:txBody>
          <a:bodyPr>
            <a:normAutofit/>
          </a:bodyPr>
          <a:lstStyle/>
          <a:p>
            <a:pPr marL="205767" lvl="1">
              <a:spcBef>
                <a:spcPts val="1200"/>
              </a:spcBef>
              <a:buFont typeface="Arial" pitchFamily="34" charset="0"/>
              <a:buChar char="•"/>
            </a:pPr>
            <a:r>
              <a:rPr lang="en-US" sz="1700" dirty="0"/>
              <a:t>Complete flexibility </a:t>
            </a:r>
            <a:endParaRPr lang="en-US" sz="1700" dirty="0" smtClean="0"/>
          </a:p>
          <a:p>
            <a:pPr marL="205767" lvl="1">
              <a:spcBef>
                <a:spcPts val="1200"/>
              </a:spcBef>
              <a:buFont typeface="Arial" pitchFamily="34" charset="0"/>
              <a:buChar char="•"/>
            </a:pPr>
            <a:r>
              <a:rPr lang="en-US" sz="1700" dirty="0" smtClean="0"/>
              <a:t>Earn </a:t>
            </a:r>
            <a:r>
              <a:rPr lang="en-US" sz="1700" dirty="0"/>
              <a:t>more ($19 vs. $</a:t>
            </a:r>
            <a:r>
              <a:rPr lang="en-US" sz="1700" dirty="0" smtClean="0"/>
              <a:t>13) [3]</a:t>
            </a:r>
          </a:p>
          <a:p>
            <a:pPr marL="205767" lvl="1">
              <a:spcBef>
                <a:spcPts val="1200"/>
              </a:spcBef>
              <a:buFont typeface="Arial" pitchFamily="34" charset="0"/>
              <a:buChar char="•"/>
            </a:pPr>
            <a:r>
              <a:rPr lang="en-US" sz="1700" dirty="0" smtClean="0"/>
              <a:t>Efficient (Average pick up time &lt; 10 min) [7] </a:t>
            </a:r>
          </a:p>
          <a:p>
            <a:pPr marL="205767" lvl="1">
              <a:spcBef>
                <a:spcPts val="1200"/>
              </a:spcBef>
              <a:buFont typeface="Arial" pitchFamily="34" charset="0"/>
              <a:buChar char="•"/>
            </a:pPr>
            <a:r>
              <a:rPr lang="en-US" altLang="zh-CN" sz="1600" dirty="0"/>
              <a:t>Rating system protects drivers </a:t>
            </a:r>
            <a:r>
              <a:rPr lang="en-US" altLang="zh-CN" sz="1600" dirty="0" smtClean="0"/>
              <a:t>and passengers</a:t>
            </a:r>
            <a:endParaRPr lang="en-US" altLang="zh-CN" sz="1600" dirty="0"/>
          </a:p>
          <a:p>
            <a:pPr marL="205767" lvl="1">
              <a:spcBef>
                <a:spcPts val="1200"/>
              </a:spcBef>
              <a:buFont typeface="Arial" pitchFamily="34" charset="0"/>
              <a:buChar char="•"/>
            </a:pP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Fuchen Chen</a:t>
            </a:r>
            <a:endParaRPr lang="en-US" sz="1400" dirty="0">
              <a:solidFill>
                <a:schemeClr val="tx1"/>
              </a:solidFill>
              <a:latin typeface="+mj-lt"/>
            </a:endParaRPr>
          </a:p>
        </p:txBody>
      </p:sp>
      <p:pic>
        <p:nvPicPr>
          <p:cNvPr id="12" name="内容占位符 11"/>
          <p:cNvPicPr>
            <a:picLocks noGrp="1" noChangeAspect="1"/>
          </p:cNvPicPr>
          <p:nvPr>
            <p:ph sz="half" idx="2"/>
          </p:nvPr>
        </p:nvPicPr>
        <p:blipFill rotWithShape="1">
          <a:blip r:embed="rId3"/>
          <a:srcRect l="1688" t="1519" r="6319" b="2287"/>
          <a:stretch/>
        </p:blipFill>
        <p:spPr>
          <a:xfrm>
            <a:off x="5220241" y="1050497"/>
            <a:ext cx="3470103" cy="3654854"/>
          </a:xfrm>
          <a:prstGeom prst="rect">
            <a:avLst/>
          </a:prstGeom>
        </p:spPr>
      </p:pic>
      <p:sp>
        <p:nvSpPr>
          <p:cNvPr id="13" name="TextBox 7"/>
          <p:cNvSpPr txBox="1"/>
          <p:nvPr/>
        </p:nvSpPr>
        <p:spPr>
          <a:xfrm>
            <a:off x="0" y="4695335"/>
            <a:ext cx="9144000" cy="276999"/>
          </a:xfrm>
          <a:prstGeom prst="rect">
            <a:avLst/>
          </a:prstGeom>
          <a:noFill/>
        </p:spPr>
        <p:txBody>
          <a:bodyPr wrap="square" rtlCol="0">
            <a:spAutoFit/>
          </a:bodyPr>
          <a:lstStyle/>
          <a:p>
            <a:pPr algn="r"/>
            <a:r>
              <a:rPr lang="en-US" sz="1200" dirty="0" smtClean="0"/>
              <a:t>[7]</a:t>
            </a:r>
            <a:endParaRPr lang="en-US" sz="1200" dirty="0">
              <a:solidFill>
                <a:schemeClr val="tx1"/>
              </a:solidFill>
            </a:endParaRPr>
          </a:p>
        </p:txBody>
      </p:sp>
    </p:spTree>
    <p:extLst>
      <p:ext uri="{BB962C8B-B14F-4D97-AF65-F5344CB8AC3E}">
        <p14:creationId xmlns:p14="http://schemas.microsoft.com/office/powerpoint/2010/main" val="10633985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18882</TotalTime>
  <Words>2879</Words>
  <Application>Microsoft Macintosh PowerPoint</Application>
  <PresentationFormat>On-screen Show (16:9)</PresentationFormat>
  <Paragraphs>371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Red Radial 16x9</vt:lpstr>
      <vt:lpstr>Class 11 Work</vt:lpstr>
      <vt:lpstr>Overview</vt:lpstr>
      <vt:lpstr>PowerPoint Presentation</vt:lpstr>
      <vt:lpstr>Group Quiz</vt:lpstr>
      <vt:lpstr>Overview</vt:lpstr>
      <vt:lpstr>Overview</vt:lpstr>
      <vt:lpstr>Your Ride, On demand</vt:lpstr>
      <vt:lpstr>Your Ride, In trouble</vt:lpstr>
      <vt:lpstr>Uber Creates better jobs</vt:lpstr>
      <vt:lpstr>Ride sharing will Create More jobs</vt:lpstr>
      <vt:lpstr>Ride sharing will Create More jobs</vt:lpstr>
      <vt:lpstr>Ride sharing will Create More jobs</vt:lpstr>
      <vt:lpstr>References</vt:lpstr>
      <vt:lpstr>3d Printers in the workplace</vt:lpstr>
      <vt:lpstr>3d Printers in the dental Industry</vt:lpstr>
      <vt:lpstr>Benefits</vt:lpstr>
      <vt:lpstr>Technology behind 3d printing</vt:lpstr>
      <vt:lpstr>Adoption of 3d Printers</vt:lpstr>
      <vt:lpstr>Conclusion</vt:lpstr>
      <vt:lpstr>References</vt:lpstr>
      <vt:lpstr>Class 11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276</cp:revision>
  <dcterms:created xsi:type="dcterms:W3CDTF">2014-08-25T02:19:16Z</dcterms:created>
  <dcterms:modified xsi:type="dcterms:W3CDTF">2015-10-02T22:13:44Z</dcterms:modified>
</cp:coreProperties>
</file>