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59" r:id="rId3"/>
    <p:sldId id="277" r:id="rId4"/>
    <p:sldId id="287" r:id="rId5"/>
    <p:sldId id="288" r:id="rId6"/>
    <p:sldId id="286" r:id="rId7"/>
    <p:sldId id="342" r:id="rId8"/>
    <p:sldId id="343" r:id="rId9"/>
    <p:sldId id="344" r:id="rId10"/>
    <p:sldId id="345" r:id="rId11"/>
    <p:sldId id="346" r:id="rId12"/>
    <p:sldId id="347" r:id="rId13"/>
    <p:sldId id="348" r:id="rId14"/>
    <p:sldId id="349" r:id="rId15"/>
    <p:sldId id="350"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26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277"/>
            <p14:sldId id="287"/>
            <p14:sldId id="288"/>
            <p14:sldId id="286"/>
          </p14:sldIdLst>
        </p14:section>
        <p14:section name="Students" id="{7AEC99C5-6AD7-4C48-9541-C71471BFF483}">
          <p14:sldIdLst>
            <p14:sldId id="342"/>
            <p14:sldId id="343"/>
            <p14:sldId id="344"/>
            <p14:sldId id="345"/>
            <p14:sldId id="346"/>
            <p14:sldId id="347"/>
            <p14:sldId id="348"/>
            <p14:sldId id="349"/>
            <p14:sldId id="350"/>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Lst>
        </p14:section>
        <p14:section name="Common" id="{5F5BD8AD-FCBB-DD40-9D0D-1E96422641E9}">
          <p14:sldIdLst>
            <p14:sldId id="26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74783" autoAdjust="0"/>
  </p:normalViewPr>
  <p:slideViewPr>
    <p:cSldViewPr snapToGrid="0" snapToObjects="1">
      <p:cViewPr varScale="1">
        <p:scale>
          <a:sx n="123" d="100"/>
          <a:sy n="123" d="100"/>
        </p:scale>
        <p:origin x="-1008"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2016-09-29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2016-09-29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smtClean="0">
                <a:latin typeface="Arial" pitchFamily="-109" charset="0"/>
                <a:ea typeface="ＭＳ Ｐゴシック" pitchFamily="-109" charset="-128"/>
                <a:cs typeface="ＭＳ Ｐゴシック" pitchFamily="-109" charset="-128"/>
              </a:rPr>
              <a:t>Last paper average</a:t>
            </a:r>
            <a:r>
              <a:rPr lang="en-US" dirty="0" smtClean="0">
                <a:latin typeface="Arial" pitchFamily="-109" charset="0"/>
                <a:ea typeface="ＭＳ Ｐゴシック" pitchFamily="-109" charset="-128"/>
                <a:cs typeface="ＭＳ Ｐゴシック" pitchFamily="-109" charset="-128"/>
              </a:rPr>
              <a:t>:</a:t>
            </a:r>
            <a:endParaRPr lang="en-US" dirty="0" smtClean="0">
              <a:latin typeface="Arial" pitchFamily="-109" charset="0"/>
              <a:ea typeface="ＭＳ Ｐゴシック" pitchFamily="-109" charset="-128"/>
              <a:cs typeface="ＭＳ Ｐゴシック" pitchFamily="-109" charset="-128"/>
            </a:endParaRPr>
          </a:p>
          <a:p>
            <a:pPr eaLnBrk="1" hangingPunct="1"/>
            <a:r>
              <a:rPr lang="en-US" baseline="0" dirty="0" smtClean="0">
                <a:latin typeface="Arial" pitchFamily="-109" charset="0"/>
                <a:ea typeface="ＭＳ Ｐゴシック" pitchFamily="-109" charset="-128"/>
                <a:cs typeface="ＭＳ Ｐゴシック" pitchFamily="-109" charset="-128"/>
              </a:rPr>
              <a:t>Total points not counting extra credit so far</a:t>
            </a:r>
            <a:r>
              <a:rPr lang="en-US" baseline="0" dirty="0" smtClean="0">
                <a:latin typeface="Arial" pitchFamily="-109" charset="0"/>
                <a:ea typeface="ＭＳ Ｐゴシック" pitchFamily="-109" charset="-128"/>
                <a:cs typeface="ＭＳ Ｐゴシック" pitchFamily="-109" charset="-128"/>
              </a:rPr>
              <a:t>:</a:t>
            </a:r>
            <a:endParaRPr lang="en-US" baseline="0"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huge questions over whethe</a:t>
            </a:r>
            <a:r>
              <a:rPr lang="en-US" baseline="0" dirty="0" smtClean="0"/>
              <a:t>r to take a taxi or an Uber.  Uber generally has more appealing </a:t>
            </a:r>
            <a:r>
              <a:rPr lang="en-US" baseline="0" dirty="0" err="1" smtClean="0"/>
              <a:t>quailities</a:t>
            </a:r>
            <a:r>
              <a:rPr lang="en-US" baseline="0" dirty="0" smtClean="0"/>
              <a:t>, which has lead to its quick adoption and growing business.  As seen through the chart (test is done on 5 miles, 30mph, no idling), Ubers cost is generally lower than taxi fares.  However, taxis have the appeal during times of surge pricing in which taxis become cheap.  Surge pricing occurs when there is a bigger desire for rides than drivers available.  For example holidays or weekends.  </a:t>
            </a:r>
            <a:r>
              <a:rPr lang="en-US" dirty="0" smtClean="0"/>
              <a:t>“Moreover, in many cities, Uber’s pricing depends on the speed of the ride. Regular taxis charge riders per mile when moving, and per minute when idling. Uber charges riders per mile and minute whether they’re moving or idling. So, Uber prices drop as speed increases, since it is charging simultaneously for the miles and the driving time. As a result, taxis may become a more attractive option during times of traffic”  Other</a:t>
            </a:r>
            <a:r>
              <a:rPr lang="en-US" baseline="0" dirty="0" smtClean="0"/>
              <a:t> than the difference in price, Uber has two more appealing qualities.  You are allowed to pay before the ride, allowing people to not take cards or wallets with them.  People using Uber can also get reviews about the driver, which make people feel safer than jumping into a taxi with an unknown driver.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38112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many of the same reasons that the sharing economy is so beneficial, Uber peaks peoples interest to “work” for.  </a:t>
            </a:r>
            <a:r>
              <a:rPr lang="en-US" baseline="0" dirty="0" smtClean="0"/>
              <a:t>Working for Uber provides drivers with flexible schedules.  It also provides a reasonable wage for those that work.  Between a flexible schedule and reasonable wages people are able to make additional income for their various reasons.  However</a:t>
            </a:r>
            <a:r>
              <a:rPr lang="en-US" baseline="0" dirty="0"/>
              <a:t>, there are many negative aspects in working for Uber as well</a:t>
            </a:r>
            <a:r>
              <a:rPr lang="en-US" baseline="0" dirty="0" smtClean="0"/>
              <a:t>.  Drivers have complained about the lack of coverage for car maintenance, as well as the inability to live off being a driver.  For many </a:t>
            </a:r>
            <a:r>
              <a:rPr lang="en-US" baseline="0" dirty="0"/>
              <a:t>of these </a:t>
            </a:r>
            <a:r>
              <a:rPr lang="en-US" baseline="0" dirty="0" smtClean="0"/>
              <a:t>reasons, drivers have filed lawsuits </a:t>
            </a:r>
            <a:r>
              <a:rPr lang="en-US" baseline="0" dirty="0"/>
              <a:t>against Uber looking for better benefits as employees of Uber.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7105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a </a:t>
            </a:r>
            <a:r>
              <a:rPr lang="en-US" dirty="0"/>
              <a:t>San Francisco</a:t>
            </a:r>
            <a:r>
              <a:rPr lang="en-US" baseline="0" dirty="0"/>
              <a:t> case, it brings to attention that Uber drivers are considered contractors not employees.  Uber, after the ruling, insisted that its drivers are contractors which is what gives them there freedom and flexibility</a:t>
            </a:r>
            <a:r>
              <a:rPr lang="en-US" baseline="0" dirty="0" smtClean="0"/>
              <a:t>.  The result of the case forced Uber to “reimburse” the driver for her traveling expenses as a employee.  </a:t>
            </a:r>
            <a:r>
              <a:rPr lang="en-US" baseline="0" dirty="0"/>
              <a:t>Meanwhile Uber is receiving many lawsuits of similar manner, one from a man in Boston on behalf of all Mass uber drivers. “</a:t>
            </a:r>
            <a:r>
              <a:rPr lang="en-US" dirty="0"/>
              <a:t>Lawyers for California and Massachusetts drivers in the case reached a tentative $100 million settlement earlier this year that would not change drivers' statuses, but would add certain protections and allow them to solicit tips. The settlement has not been approved and a number of drivers' groups are unhappy with the deal. Only drivers in Massachusetts and California would be eligible for the payout, but drivers across the U.S. would gain new termination protections”</a:t>
            </a:r>
          </a:p>
          <a:p>
            <a:r>
              <a:rPr lang="en-US" dirty="0"/>
              <a:t>There</a:t>
            </a:r>
            <a:r>
              <a:rPr lang="en-US" baseline="0" dirty="0"/>
              <a:t> are also lawsuits for deaths by uber drivers, </a:t>
            </a:r>
            <a:r>
              <a:rPr lang="en-US" baseline="0" dirty="0" smtClean="0"/>
              <a:t>assaults </a:t>
            </a:r>
            <a:r>
              <a:rPr lang="en-US" baseline="0" dirty="0"/>
              <a:t>and rapes, antitrust violations, denying service animals inside cars, and for not </a:t>
            </a:r>
            <a:r>
              <a:rPr lang="en-US" baseline="0" dirty="0" smtClean="0"/>
              <a:t>conducting proper </a:t>
            </a:r>
            <a:r>
              <a:rPr lang="en-US" baseline="0" dirty="0"/>
              <a:t>background checks.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99642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a:t>
            </a:r>
            <a:r>
              <a:rPr lang="en-US" baseline="0" dirty="0"/>
              <a:t> applications allow sharing economy companies to become very profitable.  However, there are many legal and labor force questions regarding sharing economy companies like Uber and </a:t>
            </a:r>
            <a:r>
              <a:rPr lang="en-US" baseline="0" dirty="0" err="1"/>
              <a:t>AirBnB</a:t>
            </a:r>
            <a:r>
              <a:rPr lang="en-US" baseline="0" dirty="0"/>
              <a:t>.  Uber being a front runner in the sharing economy is therefore facing the front of all lawsuits and attempts to regulate this new technology based economy.  Only time will tell how regulations will be enacted, but from research they will be unique from modern economy regulations and be specific from app to app and company to company.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5220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6361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052717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Hi everyone. My name is Jake and today I’ll be talking about technological unemployment. On the agenda is a definition, why it’s important now, and I’ll also cover a case study that shows when one of the potential solutions I discuss helped ease the burden of technological unemployment. I’ll discuss some potential solutions that can help ease the transition and talk about how they could apply to the case study. I’ll end my talk with some conclusions about what you heard. If you have any questions, I’ll be happy to answer them at the end.</a:t>
            </a:r>
          </a:p>
        </p:txBody>
      </p:sp>
      <p:sp>
        <p:nvSpPr>
          <p:cNvPr id="90" name="Shape 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 brief description of what technological unemployment is: It’s an idea that when new technology is developed, it causes a loss of jobs. This can be bad for a number of reasons, perhaps most importantly due to displaced workers. This topic is not a new one and has been discussed since the 19th century by people such as Adam Smith and Karl Marx. For a long time, most economists and historians dismissed the idea because it is not an enduring problem. Even today, most economists and historians think that technological unemployment won’t cause long term job loss. They argue that though technological advances may disrupt some jobs, they create even more. However, others such as Elon Musk, Stephen Hawking, and Bill Gates issued warnings that AI “could leave half the world unemployed”. The actual answer may be somewhere in the middle but according to a study that looked at the future of employment and how susceptible our jobs were to computerisation, they aren’t wrong. That 2013 study found that 47% of US jobs are at high risk. That means that 47% of US jobs could be automated in the next couple decades. This image compiled some of the jobs that the study looked at. Jobs like telemarketers, accountants, and salespeople are at a risk above 90%. Just telemarketers make up over 200,000 US jobs.</a:t>
            </a:r>
          </a:p>
        </p:txBody>
      </p:sp>
      <p:sp>
        <p:nvSpPr>
          <p:cNvPr id="103" name="Shape 103"/>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Technological Unemployment is not a new idea. This has been a widely discussed topic since the 19th century. One time period during which we observed a lot of displaced workers and poor working conditions was during the Industrial Revolution. During this time, workers received little to no aid from government and minimum wage didn’t increase until all industries stabilized around 1820. Many workers opposed the industrial revolution, claiming that all of the jobs will be gone by the time automation and innovation was finished. These people became known as the Luddites. This is actually where we get the term “Luddite fallacy” from. This fallacy revolves around the idea that the job market is stagnant and so when jobs are taken by machines, there are less jobs left for humans. We, of course, now this is false as technology almost always creates more jobs than it destroys. Here we can see John Kay, who invented the Fly Shuttle, a machine that revolutionized weaving. Workers, seen on the right, are breaking in to destroy the machine because they feared for their jobs.</a:t>
            </a:r>
          </a:p>
        </p:txBody>
      </p:sp>
      <p:sp>
        <p:nvSpPr>
          <p:cNvPr id="116" name="Shape 11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With more computing power, we are seeing emerging technologies ranging from big data to machine learning and more. These technologies have the potential to replace the majority of human employees in a relatively short time. Big data can affect doctors, insurance agents, teachers and more. IoT can reach bank tellers and secretaries. The possibilities for machine learning and mobile robotics seem almost endless. If we do not plan appropriately, this could displace millions of people with no support to find a new job. The question is: How fast can the job market adjust to such change? </a:t>
            </a:r>
          </a:p>
        </p:txBody>
      </p:sp>
      <p:sp>
        <p:nvSpPr>
          <p:cNvPr id="129" name="Shape 129"/>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Rio Tinto Group is one of the world’s larging metals and mining corporations. They introduced self driving hauling trucks in a mine in Australia in 2013. The trucks use over 200 sensors to autonomously navigate from the digging site to the loading site. Naturally, this eliminated the need for truck drivers. Partly due to this and also due to decreasing market prices for Rio Tinto’s commodities, the company has gone from 66,000 employees in 2013 to 54,000 employees in 2015. They have shifted their hiring priorities away from truck drivers and more towards maintenance workers and controller operators. This study shows the potential effect on other driving professions across the world. Rio Tinto did not handle this situation with the best interest of their employees at hand and there was no good plan laid out for the displaced workers.</a:t>
            </a:r>
          </a:p>
        </p:txBody>
      </p:sp>
      <p:sp>
        <p:nvSpPr>
          <p:cNvPr id="142" name="Shape 142"/>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There are a number of potential solutions that will ease the burden of job loss. Most of them have been implemented in the past to react to other instances of technological unemployment and include some form of government aid. The first would be education. With many skilled or unskilled workers out of a job, they must find another skill in order to find another job. Rio Tinto could have sponsored educational sessions to help truck drivers transition to a new career in the company such as the new maintenance positions. Providing education is just one way to give them the opportunity to find employment. A basic income is the idea that all citizens receive an unconditional sum of money or form of social security. This would assist displaced workers during their transition phase to a new career. </a:t>
            </a:r>
          </a:p>
        </p:txBody>
      </p:sp>
      <p:sp>
        <p:nvSpPr>
          <p:cNvPr id="155" name="Shape 155"/>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In conclusion, there are still an excess of technological problems to be solved and we are only creating more problems to solve them with. It’s ultimately unlikely that we see any long-term technological unemployment but it’s still a good idea to prepare for it with the rapid development of new disruptive technologies. The transition will likely be painful for some industries, as we saw with Rio Tinto drivers. Ultimately, many of the solutions involved government aid for displaced workers. Education, guaranteed job programs, and shorter work hours combined with wage adjustments are all ideas that will help reduce the pain of technological unemployment.</a:t>
            </a:r>
          </a:p>
        </p:txBody>
      </p:sp>
      <p:sp>
        <p:nvSpPr>
          <p:cNvPr id="167" name="Shape 167"/>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going to be fast-paced. (~30 seconds a slide until discussion if possible)</a:t>
            </a:r>
          </a:p>
          <a:p>
            <a:r>
              <a:rPr lang="en-US" baseline="0" dirty="0" smtClean="0"/>
              <a:t>-First some quick background</a:t>
            </a:r>
          </a:p>
          <a:p>
            <a:r>
              <a:rPr lang="en-US" baseline="0" dirty="0" smtClean="0"/>
              <a:t>then a conclusion, </a:t>
            </a:r>
          </a:p>
          <a:p>
            <a:r>
              <a:rPr lang="en-US" baseline="0" dirty="0" smtClean="0"/>
              <a:t>followed by some common but wrong counterarguments, and </a:t>
            </a:r>
          </a:p>
          <a:p>
            <a:r>
              <a:rPr lang="en-US" baseline="0" dirty="0" smtClean="0"/>
              <a:t>then a quick exchange of counter-arguments and responses from the audience</a:t>
            </a:r>
          </a:p>
          <a:p>
            <a:r>
              <a:rPr lang="en-US" baseline="0" dirty="0" smtClean="0"/>
              <a:t>Finally we will go over the three core arguments</a:t>
            </a:r>
          </a:p>
          <a:p>
            <a:endParaRPr lang="en-US" dirty="0" smtClean="0"/>
          </a:p>
          <a:p>
            <a:r>
              <a:rPr lang="en-US" dirty="0" smtClean="0"/>
              <a:t>Robots are very</a:t>
            </a:r>
            <a:r>
              <a:rPr lang="en-US" baseline="0" dirty="0" smtClean="0"/>
              <a:t> broadly defined. Oddly, the more technical the source, such as the president of ACM, the more vague the definition. By extracting the core information from many opinions on what a robot is, we arrive at [Read Bold]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conclusion the diversity</a:t>
            </a:r>
            <a:r>
              <a:rPr lang="en-US" baseline="0" dirty="0" smtClean="0"/>
              <a:t> of things classified as robots is so immense and diverse that it entirely encompasses humans. </a:t>
            </a:r>
          </a:p>
          <a:p>
            <a:r>
              <a:rPr lang="en-US" baseline="0" dirty="0" smtClean="0"/>
              <a:t>Of course we don’t think of ourselves as human, why not?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50659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Robots are just machines, but so are humans.</a:t>
            </a:r>
          </a:p>
          <a:p>
            <a:r>
              <a:rPr lang="en-US" dirty="0" smtClean="0"/>
              <a:t>A machine</a:t>
            </a:r>
            <a:r>
              <a:rPr lang="en-US" baseline="0" dirty="0" smtClean="0"/>
              <a:t> is anything from simple machines to impossibly intricate systems which can cross energy boundaries from mechanical to chemical to electrical to etc.</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138517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Tools a</a:t>
            </a:r>
            <a:r>
              <a:rPr lang="en-US" baseline="0" dirty="0" smtClean="0"/>
              <a:t>re generally things used to accomplish a task, typically while not being consumed in the process. Your phone uses you to charge itself. Roombas use you to empty their dust bins.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092166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have tests, it</a:t>
            </a:r>
            <a:r>
              <a:rPr lang="en-US" baseline="0" dirty="0" smtClean="0"/>
              <a:t> is difficult to truly understand what being self-aware really means.</a:t>
            </a:r>
            <a:endParaRPr lang="en-US" dirty="0" smtClean="0"/>
          </a:p>
          <a:p>
            <a:endParaRPr lang="en-US" dirty="0" smtClean="0"/>
          </a:p>
          <a:p>
            <a:r>
              <a:rPr lang="en-US" dirty="0" smtClean="0"/>
              <a:t>Nico</a:t>
            </a:r>
            <a:r>
              <a:rPr lang="en-US" baseline="0" dirty="0" smtClean="0"/>
              <a:t> is self aware from a mental standpoint</a:t>
            </a:r>
          </a:p>
          <a:p>
            <a:endParaRPr lang="en-US" baseline="0" dirty="0" smtClean="0"/>
          </a:p>
          <a:p>
            <a:r>
              <a:rPr lang="en-US" baseline="0" dirty="0" smtClean="0"/>
              <a:t>Starfish figures out how to move and what it looks like entirely autonomously, its prime directive is to move forward. It reacts and corrects itself for injury.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2589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Poll class:</a:t>
            </a:r>
          </a:p>
          <a:p>
            <a:r>
              <a:rPr lang="en-US" sz="1200" kern="1200" dirty="0" smtClean="0">
                <a:solidFill>
                  <a:schemeClr val="tx1"/>
                </a:solidFill>
                <a:latin typeface="+mn-lt"/>
                <a:ea typeface="+mn-ea"/>
                <a:cs typeface="+mn-cs"/>
              </a:rPr>
              <a:t>Expected salary range upon graduation? Min, Max? Put on board.</a:t>
            </a:r>
          </a:p>
          <a:p>
            <a:r>
              <a:rPr lang="en-US" sz="1200" kern="1200" dirty="0" smtClean="0">
                <a:solidFill>
                  <a:schemeClr val="tx1"/>
                </a:solidFill>
                <a:latin typeface="+mn-lt"/>
                <a:ea typeface="+mn-ea"/>
                <a:cs typeface="+mn-cs"/>
              </a:rPr>
              <a:t>Assume</a:t>
            </a:r>
            <a:r>
              <a:rPr lang="en-US" sz="1200" kern="1200" baseline="0" dirty="0" smtClean="0">
                <a:solidFill>
                  <a:schemeClr val="tx1"/>
                </a:solidFill>
                <a:latin typeface="+mn-lt"/>
                <a:ea typeface="+mn-ea"/>
                <a:cs typeface="+mn-cs"/>
              </a:rPr>
              <a:t> 40 hour work week.</a:t>
            </a:r>
          </a:p>
          <a:p>
            <a:r>
              <a:rPr lang="en-US" sz="1200" kern="1200" baseline="0" dirty="0" smtClean="0">
                <a:solidFill>
                  <a:schemeClr val="tx1"/>
                </a:solidFill>
                <a:latin typeface="+mn-lt"/>
                <a:ea typeface="+mn-ea"/>
                <a:cs typeface="+mn-cs"/>
              </a:rPr>
              <a:t>How many people would work:</a:t>
            </a:r>
          </a:p>
          <a:p>
            <a:r>
              <a:rPr lang="en-US" sz="1200" kern="1200" baseline="0" dirty="0" smtClean="0">
                <a:solidFill>
                  <a:schemeClr val="tx1"/>
                </a:solidFill>
                <a:latin typeface="+mn-lt"/>
                <a:ea typeface="+mn-ea"/>
                <a:cs typeface="+mn-cs"/>
              </a:rPr>
              <a:t>32 hours for 0.8 * Max? Put on board.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24 hours for 0.6 * Max? Put on board.</a:t>
            </a:r>
          </a:p>
          <a:p>
            <a:r>
              <a:rPr lang="is-IS" sz="1200" kern="1200" dirty="0" smtClean="0">
                <a:solidFill>
                  <a:schemeClr val="tx1"/>
                </a:solidFill>
                <a:latin typeface="+mn-lt"/>
                <a:ea typeface="+mn-ea"/>
                <a:cs typeface="+mn-cs"/>
              </a:rPr>
              <a:t>…continue until Min is reached.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way to know if something other than yourself is</a:t>
            </a:r>
            <a:r>
              <a:rPr lang="en-US" baseline="0" dirty="0" smtClean="0"/>
              <a:t> conscious</a:t>
            </a:r>
            <a:r>
              <a:rPr lang="en-US" dirty="0" smtClean="0"/>
              <a:t>.</a:t>
            </a:r>
            <a:r>
              <a:rPr lang="en-US" baseline="0" dirty="0" smtClean="0"/>
              <a:t> For reference, you actually have two independent sets of self if you are a split-brain patient. Only the left brain is the only one that can speak, leaving right-brain a mute, yet often disagreeable prisoner.</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52174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Modular</a:t>
            </a:r>
            <a:r>
              <a:rPr lang="en-US" baseline="0" dirty="0" smtClean="0"/>
              <a:t> robots are </a:t>
            </a:r>
            <a:r>
              <a:rPr lang="en-US" baseline="0" dirty="0" err="1" smtClean="0"/>
              <a:t>cabable</a:t>
            </a:r>
            <a:r>
              <a:rPr lang="en-US" baseline="0" dirty="0" smtClean="0"/>
              <a:t> of reassembling just like your cells. Conveniently they are becoming smaller and more capable by the day.</a:t>
            </a:r>
          </a:p>
          <a:p>
            <a:endParaRPr lang="en-US" baseline="0" dirty="0" smtClean="0"/>
          </a:p>
          <a:p>
            <a:r>
              <a:rPr lang="en-US" baseline="0" dirty="0" smtClean="0"/>
              <a:t>Not only that, but many robots are actually much better at injury and recovery than you.</a:t>
            </a:r>
            <a:endParaRPr lang="en-US" dirty="0" smtClean="0"/>
          </a:p>
          <a:p>
            <a:r>
              <a:rPr lang="en-US" dirty="0" smtClean="0"/>
              <a:t>Try</a:t>
            </a:r>
            <a:r>
              <a:rPr lang="en-US" baseline="0" dirty="0" smtClean="0"/>
              <a:t> losing an arm and then tell me about how well you heal.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989621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Robot Baby</a:t>
            </a:r>
            <a:r>
              <a:rPr lang="en-US" baseline="0" dirty="0" smtClean="0"/>
              <a:t> project creates robots from the randomized genomes of adult robots that decided to mate when they near each other. In this case the new robots are constructed by a separate entity, however robots that can assemble themselves do exist.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9327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 have basic algorithms</a:t>
            </a:r>
            <a:r>
              <a:rPr lang="en-US" baseline="0" dirty="0" smtClean="0"/>
              <a:t> as instincts. Robots have basic algorithms like boot-loaders. There is no way to determine an algorithm without seeing the code, and humans do not have a very clean coding language. However both robots have potentially simple or complex code that is comparable, line following and hunger. Both could be digital or analog with some very complex </a:t>
            </a:r>
            <a:r>
              <a:rPr lang="en-US" baseline="0" dirty="0" err="1" smtClean="0"/>
              <a:t>funtions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729416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Robots already exist</a:t>
            </a:r>
            <a:r>
              <a:rPr lang="en-US" baseline="0" dirty="0" smtClean="0"/>
              <a:t> demonstrating lying, ruthlessness, creativity through art and music, mastery of the scientific method, and self awareness. Further robots have demonstrated negative emotions such as jealousy and </a:t>
            </a:r>
          </a:p>
          <a:p>
            <a:endParaRPr lang="en-US" baseline="0" dirty="0" smtClean="0"/>
          </a:p>
          <a:p>
            <a:r>
              <a:rPr lang="en-US" dirty="0" smtClean="0"/>
              <a:t>Now</a:t>
            </a:r>
            <a:r>
              <a:rPr lang="en-US" baseline="0" dirty="0" smtClean="0"/>
              <a:t> onto some open discussion of counter-arguments [ask for counter-points, hopefully explain their flaws] </a:t>
            </a:r>
          </a:p>
          <a:p>
            <a:r>
              <a:rPr lang="en-US" baseline="0" dirty="0" smtClean="0"/>
              <a:t>(until 8 minutes)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55130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issue with practically</a:t>
            </a:r>
            <a:r>
              <a:rPr lang="en-US" baseline="0" dirty="0" smtClean="0"/>
              <a:t> all counter-arguments comes down to one response that can be helpfully divided and applied to the three major requirements of a robot (Sensing, Computation, and Actuation).</a:t>
            </a:r>
          </a:p>
          <a:p>
            <a:endParaRPr lang="en-US" dirty="0" smtClean="0"/>
          </a:p>
          <a:p>
            <a:r>
              <a:rPr lang="en-US" dirty="0" smtClean="0"/>
              <a:t>Humans exist in the physical space, and therefore cannot exceed robots in any capacity as robots are</a:t>
            </a:r>
            <a:r>
              <a:rPr lang="en-US" baseline="0" dirty="0" smtClean="0"/>
              <a:t> defined exhaustively as anything with inputs, computation, and outputs in the physical space.</a:t>
            </a:r>
          </a:p>
          <a:p>
            <a:endParaRPr lang="en-US" baseline="0" dirty="0" smtClean="0"/>
          </a:p>
          <a:p>
            <a:r>
              <a:rPr lang="en-US" baseline="0" dirty="0" smtClean="0"/>
              <a:t>Ask audience what the core flaw of this core argument is…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2109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flaw is our assumption that we are limited to the physical</a:t>
            </a:r>
            <a:r>
              <a:rPr lang="en-US" baseline="0" dirty="0" smtClean="0"/>
              <a:t> space.</a:t>
            </a:r>
            <a:endParaRPr lang="en-US" dirty="0" smtClean="0"/>
          </a:p>
          <a:p>
            <a:r>
              <a:rPr lang="en-US" dirty="0" smtClean="0"/>
              <a:t>Things</a:t>
            </a:r>
            <a:r>
              <a:rPr lang="en-US" baseline="0" dirty="0" smtClean="0"/>
              <a:t> outside of the physical realm cannot influence things inside it, otherwise it would be measurable.</a:t>
            </a:r>
          </a:p>
          <a:p>
            <a:endParaRPr lang="en-US" baseline="0" dirty="0" smtClean="0"/>
          </a:p>
          <a:p>
            <a:r>
              <a:rPr lang="en-US" baseline="0" dirty="0" smtClean="0"/>
              <a:t>This also begs some rather awkward questions such as the illusion of free will.</a:t>
            </a:r>
          </a:p>
          <a:p>
            <a:r>
              <a:rPr lang="en-US" baseline="0" dirty="0" smtClean="0"/>
              <a:t>(in fact study could predict when participants would press a button before they realized they were conscious of the desire [20])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680067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473888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Fill time with Work Discussion on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r>
              <a:rPr lang="en-US" dirty="0" smtClean="0"/>
              <a:t>Maybe watch video</a:t>
            </a:r>
            <a:r>
              <a:rPr lang="en-US" dirty="0" smtClean="0"/>
              <a:t>: wait until after this batch of student presentations, no thunder stealing</a:t>
            </a:r>
            <a:endParaRPr lang="en-US" dirty="0" smtClean="0"/>
          </a:p>
          <a:p>
            <a:r>
              <a:rPr lang="en-US" dirty="0" smtClean="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Humans Need Not Apply (15:00) – 2014-08-13</a:t>
            </a:r>
            <a:endParaRPr lang="en-US" dirty="0" smtClean="0"/>
          </a:p>
          <a:p>
            <a:r>
              <a:rPr lang="en-US" sz="1200" kern="1200" dirty="0" smtClean="0">
                <a:solidFill>
                  <a:schemeClr val="tx1"/>
                </a:solidFill>
                <a:latin typeface="+mn-lt"/>
                <a:ea typeface="+mn-ea"/>
                <a:cs typeface="+mn-cs"/>
              </a:rPr>
              <a:t>http://</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=7Pq-S557XQU</a:t>
            </a:r>
          </a:p>
          <a:p>
            <a:r>
              <a:rPr lang="en-US" sz="1200" kern="1200" dirty="0" smtClean="0">
                <a:solidFill>
                  <a:schemeClr val="tx1"/>
                </a:solidFill>
                <a:latin typeface="+mn-lt"/>
                <a:ea typeface="+mn-ea"/>
                <a:cs typeface="+mn-cs"/>
              </a:rPr>
              <a:t>Last access 2016-04-22</a:t>
            </a:r>
          </a:p>
          <a:p>
            <a:endParaRPr lang="en-US" dirty="0" smtClean="0"/>
          </a:p>
          <a:p>
            <a:r>
              <a:rPr lang="en-US" dirty="0" smtClean="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a:t>
            </a:r>
            <a:r>
              <a:rPr lang="en-US" b="0" dirty="0" err="1" smtClean="0"/>
              <a:t>www.bbc.com</a:t>
            </a:r>
            <a:r>
              <a:rPr lang="en-US" b="0" dirty="0" smtClean="0"/>
              <a:t>/news/technology-34066941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Kickstarter</a:t>
            </a:r>
            <a:r>
              <a:rPr lang="en-US" b="1" dirty="0" smtClean="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https://</a:t>
            </a:r>
            <a:r>
              <a:rPr lang="en-US" b="0" dirty="0" err="1" smtClean="0"/>
              <a:t>www.kickstarter.com</a:t>
            </a:r>
            <a:r>
              <a:rPr lang="en-US" b="0" dirty="0" smtClean="0"/>
              <a:t>/</a:t>
            </a:r>
            <a:r>
              <a:rPr lang="en-US" b="0" dirty="0" err="1" smtClean="0"/>
              <a:t>charter?ref</a:t>
            </a:r>
            <a:r>
              <a:rPr lang="en-US" b="0" dirty="0" smtClean="0"/>
              <a:t>=</a:t>
            </a:r>
            <a:r>
              <a:rPr lang="en-US" b="0" dirty="0" err="1" smtClean="0"/>
              <a:t>about_subnav</a:t>
            </a:r>
            <a:endParaRPr lang="en-US" b="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Review</a:t>
            </a:r>
            <a:r>
              <a:rPr lang="en-US" baseline="0" dirty="0" smtClean="0">
                <a:latin typeface="Arial" charset="0"/>
                <a:ea typeface="ＭＳ Ｐゴシック" charset="-128"/>
                <a:cs typeface="ＭＳ Ｐゴシック" charset="-128"/>
              </a:rPr>
              <a:t> Group Assignment Details.</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discuss</a:t>
            </a:r>
            <a:r>
              <a:rPr lang="en-US" baseline="0" dirty="0"/>
              <a:t> the effect that Uber has on the idea of app economy.  To be a bit more specific, I will be dealing with the idea of sharing economy, a new style of companies that breaking into the app business.  Uber is the perfect example to demonstrate this change in the economy because of it popularity and well known financial success.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a:t>
            </a:r>
            <a:r>
              <a:rPr lang="en-US" baseline="0" dirty="0"/>
              <a:t> economy is the sharing of goods and service.  The idea is based on renting a service or item that people could use when your not using it.  Such services and items include lawn tools, cars, babysitting, empty rooms, and dog walkers.  </a:t>
            </a:r>
          </a:p>
          <a:p>
            <a:r>
              <a:rPr lang="en-US" baseline="0" dirty="0"/>
              <a:t>The benefits of sharing economy include reduced cost because the process reduces the need for owning items or for acquiring a term rental.  Services can be matched against each other also lowering the cost due to a lack of regulation.  </a:t>
            </a:r>
          </a:p>
          <a:p>
            <a:r>
              <a:rPr lang="en-US" baseline="0" dirty="0"/>
              <a:t>People provide the service or item because it allows them to make additional money with a flexible schedule.  </a:t>
            </a:r>
            <a:r>
              <a:rPr lang="en-US" baseline="0" dirty="0" err="1"/>
              <a:t>AirBnB</a:t>
            </a:r>
            <a:r>
              <a:rPr lang="en-US" baseline="0" dirty="0"/>
              <a:t> allows the use of empty homes and rooms to be rented while the owners are not using them.  There is also a easier entry into these services, especially Uber because they don’t have to get a special taxi license.  </a:t>
            </a:r>
          </a:p>
          <a:p>
            <a:r>
              <a:rPr lang="en-US" baseline="0" dirty="0"/>
              <a:t>The ability for the sharing economy to be as popular as it is, is due to the ability to create applications that allow the millions of people with smart phones to easily find items and services they require.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75341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Uber is part of the sharing</a:t>
            </a:r>
            <a:r>
              <a:rPr lang="en-US" baseline="0" dirty="0"/>
              <a:t> economy, providing transportation services for people looking for a ride. However, its major service provisions are done through its mobile app.  Many of the sharing economy companies operate through mobile applications due to the potential to reach a high number of clients and the convenience of app usage.   </a:t>
            </a:r>
          </a:p>
          <a:p>
            <a:r>
              <a:rPr lang="en-US" baseline="0" dirty="0"/>
              <a:t>With the app economy expected to make $51 billion in revenue sales this year, Uber is able to be accountable for 2% of the total revenue.  Considering that App Economy takes into account every source of income a app can make, from advertisements to in app purchases, to paying for the app itself, and with a total of over 4.2 millions apps on the markets, Uber is doing particularly well.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56959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geoawesomeness.com/uber-acquires-bing-maps-this-means-that-here-will-be-bought-by-german-carmakers/" TargetMode="External"/><Relationship Id="rId4" Type="http://schemas.openxmlformats.org/officeDocument/2006/relationships/hyperlink" Target="http://waracle.net/app-economy-forecast-2016/" TargetMode="External"/><Relationship Id="rId5" Type="http://schemas.openxmlformats.org/officeDocument/2006/relationships/hyperlink" Target="http://www.theatlantic.com/business/archive/2015/01/is-uber-a-middle-class-job-creator-or-not/384763/" TargetMode="External"/><Relationship Id="rId6" Type="http://schemas.openxmlformats.org/officeDocument/2006/relationships/hyperlink" Target="http://bruegel.org/2016/02/uber-and-the-economic-impact-of-sharing-economy-platform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atista.com/statistics/276623/number-of-apps-available-in-leading-app-stores/" TargetMode="External"/><Relationship Id="rId4" Type="http://schemas.openxmlformats.org/officeDocument/2006/relationships/hyperlink" Target="http://www.npr.org/sections/thetwo-way/2015/06/17/415262801/california-labor-commission-rules-uber-driver-is-an-employee-not-a-contractor" TargetMode="External"/><Relationship Id="rId5" Type="http://schemas.openxmlformats.org/officeDocument/2006/relationships/hyperlink" Target="https://www.boston.com/news/technology/2016/06/10/driver-files-federal-lawsuit-uber-behalf-mass-drivers" TargetMode="External"/><Relationship Id="rId6" Type="http://schemas.openxmlformats.org/officeDocument/2006/relationships/hyperlink" Target="http://money.cnn.com/2016/08/11/technology/uber-lawsuits/"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gif"/></Relationships>
</file>

<file path=ppt/slides/_rels/slide23.xml.rels><?xml version="1.0" encoding="UTF-8" standalone="yes"?>
<Relationships xmlns="http://schemas.openxmlformats.org/package/2006/relationships"><Relationship Id="rId3" Type="http://schemas.openxmlformats.org/officeDocument/2006/relationships/hyperlink" Target="http://cdn.static-economist.com/sites/default/files/imagecache/original-size/images/print-edition/20160625_SRC152.png" TargetMode="External"/><Relationship Id="rId4" Type="http://schemas.openxmlformats.org/officeDocument/2006/relationships/hyperlink" Target="http://www.riotinto.com/media/media-releases-237_10603.aspx" TargetMode="External"/><Relationship Id="rId5" Type="http://schemas.openxmlformats.org/officeDocument/2006/relationships/hyperlink" Target="https://www.australianmining.com.au/features/unions-vs-rio-the-automation-battle/" TargetMode="External"/><Relationship Id="rId6" Type="http://schemas.openxmlformats.org/officeDocument/2006/relationships/hyperlink" Target="http://www.telegraph.co.uk/technology/news/11940333/Driverless-trucks-transport-iron-ore-at-Rio-Tinto-mines-in-Australia.html" TargetMode="External"/><Relationship Id="rId7" Type="http://schemas.openxmlformats.org/officeDocument/2006/relationships/hyperlink" Target="http://www.mining-technology.com/features/featurerio-tinto-rolling-out-the-worlds-first-fully-driverless-mines-4831021/" TargetMode="External"/><Relationship Id="rId8" Type="http://schemas.openxmlformats.org/officeDocument/2006/relationships/hyperlink" Target="https://au.news.yahoo.com/thewest/wa/a/29819102/robot-trucks-outperform-human-drivers-rio/%23page1" TargetMode="External"/><Relationship Id="rId9" Type="http://schemas.openxmlformats.org/officeDocument/2006/relationships/hyperlink" Target="https://commons.wikimedia.org/wiki/File:BrownManchesterMuralJohnKay.jpg"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spectrum.ieee.org/automaton/robotics/industrial-robots/051110-do-robots-take-peoples-jobs" TargetMode="External"/><Relationship Id="rId4" Type="http://schemas.openxmlformats.org/officeDocument/2006/relationships/hyperlink" Target="http://www.bbc.com/news/technology-34066941" TargetMode="External"/><Relationship Id="rId5" Type="http://schemas.openxmlformats.org/officeDocument/2006/relationships/hyperlink" Target="http://fivethirtyeight.com/features/universal-basic-income/" TargetMode="External"/><Relationship Id="rId6" Type="http://schemas.openxmlformats.org/officeDocument/2006/relationships/hyperlink" Target="http://www.nytimes.com/roomfordebate/2016/07/11/are-we-ready-for-the-next-recession/a-guaranteed-federal-jobs-program-is-needed" TargetMode="External"/><Relationship Id="rId7" Type="http://schemas.openxmlformats.org/officeDocument/2006/relationships/hyperlink" Target="http://dilbert.com/strip/2011-12-16"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0.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9" Type="http://schemas.openxmlformats.org/officeDocument/2006/relationships/hyperlink" Target="https://en.wikipedia.org/wiki/Machine_(mechanical)" TargetMode="External"/><Relationship Id="rId20" Type="http://schemas.openxmlformats.org/officeDocument/2006/relationships/hyperlink" Target="https://www.youtube.com/watch?v=4oSavAHf0dg" TargetMode="External"/><Relationship Id="rId21" Type="http://schemas.openxmlformats.org/officeDocument/2006/relationships/hyperlink" Target="https://www.youtube.com/watch?v=cpP-nL-GMuk" TargetMode="External"/><Relationship Id="rId10" Type="http://schemas.openxmlformats.org/officeDocument/2006/relationships/hyperlink" Target="http://www.wikihow.com/Make-Your-Cell-Phone-Battery-Last-Longer" TargetMode="External"/><Relationship Id="rId11" Type="http://schemas.openxmlformats.org/officeDocument/2006/relationships/hyperlink" Target="http://psychapprentice.weebly.com/psychology-lexicon/split-brain" TargetMode="External"/><Relationship Id="rId12" Type="http://schemas.openxmlformats.org/officeDocument/2006/relationships/hyperlink" Target="https://www.youtube.com/watch?v=wfYbgdo8e-8" TargetMode="External"/><Relationship Id="rId13" Type="http://schemas.openxmlformats.org/officeDocument/2006/relationships/hyperlink" Target="http://www.dailymail.co.uk/sciencetech/article-3620314/Now-robots-KIDS-Researchers-create-machines-mate-wifi-create-3D-printed-baby-experts-say-used-colonise-Mars.html" TargetMode="External"/><Relationship Id="rId14" Type="http://schemas.openxmlformats.org/officeDocument/2006/relationships/hyperlink" Target="http://www.cis.upenn.edu/~cjtaylor/RESEARCH/projects/ModularRobots/ModularRobots.html" TargetMode="External"/><Relationship Id="rId15" Type="http://schemas.openxmlformats.org/officeDocument/2006/relationships/hyperlink" Target="http://www.wa4dsy.net/robot/line/" TargetMode="External"/><Relationship Id="rId16" Type="http://schemas.openxmlformats.org/officeDocument/2006/relationships/hyperlink" Target="http://www.cracked.com/article_20462_the-5-most-terrifying-robot-advances-in-recent-history.html" TargetMode="External"/><Relationship Id="rId17" Type="http://schemas.openxmlformats.org/officeDocument/2006/relationships/hyperlink" Target="http://www.cracked.com/article_19273_6-shocking-ways-robots-are-already-becoming-human.html" TargetMode="External"/><Relationship Id="rId18" Type="http://schemas.openxmlformats.org/officeDocument/2006/relationships/hyperlink" Target="http://www.cracked.com/article_20739_5-ways-were-designing-robots-to-be-total-assholes.html" TargetMode="External"/><Relationship Id="rId19" Type="http://schemas.openxmlformats.org/officeDocument/2006/relationships/hyperlink" Target="http://www.newscientist.com/article/mg19926696-100-rise-of-the-rat-brained-robots"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merriam-webster.com/dictionary/robot" TargetMode="External"/><Relationship Id="rId4" Type="http://schemas.openxmlformats.org/officeDocument/2006/relationships/hyperlink" Target="http://www.thefreedictionary.com/robot" TargetMode="External"/><Relationship Id="rId5" Type="http://schemas.openxmlformats.org/officeDocument/2006/relationships/hyperlink" Target="https://en.wikipedia.org/wiki/Robot" TargetMode="External"/><Relationship Id="rId6" Type="http://schemas.openxmlformats.org/officeDocument/2006/relationships/hyperlink" Target="http://cacm.acm.org/magazines/2013/1/158758-whats-a-robot/fulltext" TargetMode="External"/><Relationship Id="rId7" Type="http://schemas.openxmlformats.org/officeDocument/2006/relationships/hyperlink" Target="http://see3dform.blogspot.com/2015/11/biomechanics.html" TargetMode="External"/><Relationship Id="rId8" Type="http://schemas.openxmlformats.org/officeDocument/2006/relationships/hyperlink" Target="https://en.wikipedia.org/wiki/Machin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11</a:t>
            </a:r>
            <a:br>
              <a:rPr lang="en-US" dirty="0" smtClean="0"/>
            </a:br>
            <a:r>
              <a:rPr lang="en-US" dirty="0" smtClean="0"/>
              <a:t>Work</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Uber vs. taxis</a:t>
            </a:r>
            <a:endParaRPr lang="en-US" dirty="0"/>
          </a:p>
        </p:txBody>
      </p:sp>
      <p:sp>
        <p:nvSpPr>
          <p:cNvPr id="3" name="Content Placeholder 2"/>
          <p:cNvSpPr>
            <a:spLocks noGrp="1"/>
          </p:cNvSpPr>
          <p:nvPr>
            <p:ph sz="half" idx="1"/>
          </p:nvPr>
        </p:nvSpPr>
        <p:spPr/>
        <p:txBody>
          <a:bodyPr/>
          <a:lstStyle/>
          <a:p>
            <a:r>
              <a:rPr lang="en-US" dirty="0" smtClean="0"/>
              <a:t>Uber:</a:t>
            </a:r>
          </a:p>
          <a:p>
            <a:pPr lvl="1"/>
            <a:r>
              <a:rPr lang="en-US" dirty="0" smtClean="0"/>
              <a:t>Rates generally lower</a:t>
            </a:r>
          </a:p>
          <a:p>
            <a:pPr lvl="1"/>
            <a:r>
              <a:rPr lang="en-US" dirty="0" smtClean="0"/>
              <a:t>Less waiting/planned pickup</a:t>
            </a:r>
          </a:p>
          <a:p>
            <a:pPr lvl="1"/>
            <a:r>
              <a:rPr lang="en-US" dirty="0" smtClean="0"/>
              <a:t>Electronic Paying</a:t>
            </a:r>
          </a:p>
          <a:p>
            <a:pPr lvl="1"/>
            <a:r>
              <a:rPr lang="en-US" dirty="0" smtClean="0"/>
              <a:t>Driver Rating</a:t>
            </a:r>
          </a:p>
          <a:p>
            <a:pPr lvl="1"/>
            <a:endParaRPr lang="en-US" dirty="0"/>
          </a:p>
          <a:p>
            <a:r>
              <a:rPr lang="en-US" dirty="0" smtClean="0"/>
              <a:t>Taxis:</a:t>
            </a:r>
          </a:p>
          <a:p>
            <a:pPr lvl="1"/>
            <a:r>
              <a:rPr lang="en-US" dirty="0" smtClean="0"/>
              <a:t>Uber’s surge pricing</a:t>
            </a:r>
          </a:p>
          <a:p>
            <a:pPr lvl="1"/>
            <a:r>
              <a:rPr lang="en-US" dirty="0" smtClean="0"/>
              <a:t>Cheaper in traffic</a:t>
            </a:r>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a:t>
            </a:r>
            <a:endParaRPr lang="en-US" sz="1200" dirty="0">
              <a:solidFill>
                <a:schemeClr val="tx1"/>
              </a:solidFill>
            </a:endParaRPr>
          </a:p>
        </p:txBody>
      </p:sp>
      <p:grpSp>
        <p:nvGrpSpPr>
          <p:cNvPr id="9" name="Group 8"/>
          <p:cNvGrpSpPr/>
          <p:nvPr/>
        </p:nvGrpSpPr>
        <p:grpSpPr>
          <a:xfrm>
            <a:off x="5020169" y="701640"/>
            <a:ext cx="2994821" cy="4111635"/>
            <a:chOff x="5116716" y="566861"/>
            <a:chExt cx="3091369" cy="4263856"/>
          </a:xfrm>
        </p:grpSpPr>
        <p:sp>
          <p:nvSpPr>
            <p:cNvPr id="4" name="Rectangle 3"/>
            <p:cNvSpPr/>
            <p:nvPr/>
          </p:nvSpPr>
          <p:spPr>
            <a:xfrm>
              <a:off x="5116716" y="566861"/>
              <a:ext cx="3091369" cy="4160016"/>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othtables"/>
            <p:cNvPicPr>
              <a:picLocks noChangeAspect="1" noChangeArrowheads="1"/>
            </p:cNvPicPr>
            <p:nvPr/>
          </p:nvPicPr>
          <p:blipFill rotWithShape="1">
            <a:blip r:embed="rId3">
              <a:extLst>
                <a:ext uri="{28A0092B-C50C-407E-A947-70E740481C1C}">
                  <a14:useLocalDpi xmlns:a14="http://schemas.microsoft.com/office/drawing/2010/main" val="0"/>
                </a:ext>
              </a:extLst>
            </a:blip>
            <a:srcRect l="52083" t="-265"/>
            <a:stretch/>
          </p:blipFill>
          <p:spPr bwMode="auto">
            <a:xfrm>
              <a:off x="5116717" y="600781"/>
              <a:ext cx="2994820" cy="42299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84785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in working for uber?</a:t>
            </a:r>
          </a:p>
        </p:txBody>
      </p:sp>
      <p:sp>
        <p:nvSpPr>
          <p:cNvPr id="3" name="Content Placeholder 2"/>
          <p:cNvSpPr>
            <a:spLocks noGrp="1"/>
          </p:cNvSpPr>
          <p:nvPr>
            <p:ph sz="half" idx="1"/>
          </p:nvPr>
        </p:nvSpPr>
        <p:spPr/>
        <p:txBody>
          <a:bodyPr/>
          <a:lstStyle/>
          <a:p>
            <a:r>
              <a:rPr lang="en-US" dirty="0"/>
              <a:t>Uber </a:t>
            </a:r>
            <a:r>
              <a:rPr lang="en-US" dirty="0" smtClean="0"/>
              <a:t>has drawing qualities.</a:t>
            </a:r>
            <a:endParaRPr lang="en-US" dirty="0"/>
          </a:p>
          <a:p>
            <a:pPr lvl="1"/>
            <a:r>
              <a:rPr lang="en-US" dirty="0"/>
              <a:t>Flexible schedule</a:t>
            </a:r>
          </a:p>
          <a:p>
            <a:pPr lvl="1"/>
            <a:r>
              <a:rPr lang="en-US" dirty="0"/>
              <a:t>Reasonable Income ($25/</a:t>
            </a:r>
            <a:r>
              <a:rPr lang="en-US" dirty="0" err="1"/>
              <a:t>hr</a:t>
            </a:r>
            <a:r>
              <a:rPr lang="en-US" dirty="0"/>
              <a:t>)</a:t>
            </a:r>
          </a:p>
          <a:p>
            <a:endParaRPr lang="en-US" dirty="0" smtClean="0"/>
          </a:p>
          <a:p>
            <a:r>
              <a:rPr lang="en-US" dirty="0" smtClean="0"/>
              <a:t>Negative </a:t>
            </a:r>
            <a:r>
              <a:rPr lang="en-US" dirty="0"/>
              <a:t>Aspects:</a:t>
            </a:r>
          </a:p>
          <a:p>
            <a:pPr lvl="1"/>
            <a:r>
              <a:rPr lang="en-US" dirty="0"/>
              <a:t>Maintenance and </a:t>
            </a:r>
            <a:r>
              <a:rPr lang="en-US" dirty="0" smtClean="0"/>
              <a:t>insurance not </a:t>
            </a:r>
            <a:r>
              <a:rPr lang="en-US" dirty="0"/>
              <a:t>covered </a:t>
            </a:r>
            <a:endParaRPr lang="en-US" dirty="0" smtClean="0"/>
          </a:p>
          <a:p>
            <a:pPr lvl="1"/>
            <a:r>
              <a:rPr lang="en-US" dirty="0" smtClean="0"/>
              <a:t>Unsustainable wages.</a:t>
            </a:r>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sp>
        <p:nvSpPr>
          <p:cNvPr id="9" name="AutoShape 2"/>
          <p:cNvSpPr>
            <a:spLocks noChangeAspect="1" noChangeArrowheads="1"/>
          </p:cNvSpPr>
          <p:nvPr/>
        </p:nvSpPr>
        <p:spPr bwMode="auto">
          <a:xfrm>
            <a:off x="5081802" y="3298953"/>
            <a:ext cx="3032468" cy="3032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4458164" y="1276350"/>
            <a:ext cx="4331137" cy="3252152"/>
          </a:xfrm>
          <a:prstGeom prst="rect">
            <a:avLst/>
          </a:prstGeom>
        </p:spPr>
      </p:pic>
    </p:spTree>
    <p:extLst>
      <p:ext uri="{BB962C8B-B14F-4D97-AF65-F5344CB8AC3E}">
        <p14:creationId xmlns:p14="http://schemas.microsoft.com/office/powerpoint/2010/main" val="381367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Uber setting an example</a:t>
            </a:r>
          </a:p>
        </p:txBody>
      </p:sp>
      <p:sp>
        <p:nvSpPr>
          <p:cNvPr id="3" name="Content Placeholder 2"/>
          <p:cNvSpPr>
            <a:spLocks noGrp="1"/>
          </p:cNvSpPr>
          <p:nvPr>
            <p:ph sz="half" idx="1"/>
          </p:nvPr>
        </p:nvSpPr>
        <p:spPr>
          <a:xfrm>
            <a:off x="685799" y="1352551"/>
            <a:ext cx="4528751" cy="3352800"/>
          </a:xfrm>
        </p:spPr>
        <p:txBody>
          <a:bodyPr/>
          <a:lstStyle/>
          <a:p>
            <a:r>
              <a:rPr lang="en-US" dirty="0"/>
              <a:t>California Labor Commission ruled that an Uber Driver is </a:t>
            </a:r>
            <a:r>
              <a:rPr lang="en-US" dirty="0" smtClean="0"/>
              <a:t>“an </a:t>
            </a:r>
            <a:r>
              <a:rPr lang="en-US" dirty="0"/>
              <a:t>employee, not a contractor</a:t>
            </a:r>
            <a:r>
              <a:rPr lang="en-US" dirty="0" smtClean="0"/>
              <a:t>.”</a:t>
            </a:r>
            <a:endParaRPr lang="en-US" dirty="0"/>
          </a:p>
          <a:p>
            <a:pPr lvl="1"/>
            <a:r>
              <a:rPr lang="en-US" dirty="0"/>
              <a:t>Resulted in Uber paying her $4,142.20 for her traveling expenses. </a:t>
            </a:r>
          </a:p>
          <a:p>
            <a:r>
              <a:rPr lang="en-US" dirty="0" smtClean="0"/>
              <a:t>Boston </a:t>
            </a:r>
            <a:r>
              <a:rPr lang="en-US" dirty="0"/>
              <a:t>driver looking to gain full employee benefits such as “wage protections, overtime pay, rest and meal breaks, and others worker benefits.”</a:t>
            </a:r>
          </a:p>
          <a:p>
            <a:r>
              <a:rPr lang="en-US" dirty="0" smtClean="0"/>
              <a:t>Lawsuits </a:t>
            </a:r>
            <a:r>
              <a:rPr lang="en-US" dirty="0"/>
              <a:t>against drivers for various </a:t>
            </a:r>
            <a:r>
              <a:rPr lang="en-US" dirty="0" smtClean="0"/>
              <a:t>other crimes </a:t>
            </a:r>
            <a:r>
              <a:rPr lang="en-US" dirty="0"/>
              <a:t>or accidents.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 [9] [10] [11]</a:t>
            </a:r>
          </a:p>
        </p:txBody>
      </p:sp>
    </p:spTree>
    <p:extLst>
      <p:ext uri="{BB962C8B-B14F-4D97-AF65-F5344CB8AC3E}">
        <p14:creationId xmlns:p14="http://schemas.microsoft.com/office/powerpoint/2010/main" val="1939455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With the rise of sharing economy through mobile applications, there need to be more regulations.  </a:t>
            </a:r>
          </a:p>
          <a:p>
            <a:r>
              <a:rPr lang="en-US" dirty="0"/>
              <a:t>Uber is setting many </a:t>
            </a:r>
            <a:r>
              <a:rPr lang="en-US" dirty="0" smtClean="0"/>
              <a:t>precedents </a:t>
            </a:r>
            <a:r>
              <a:rPr lang="en-US" dirty="0"/>
              <a:t>through its lawsuits, but laws and regulations are specific to each type of app.</a:t>
            </a:r>
          </a:p>
          <a:p>
            <a:endParaRPr lang="en-US" dirty="0"/>
          </a:p>
          <a:p>
            <a:r>
              <a:rPr lang="en-US" dirty="0"/>
              <a:t>Questions?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Joe Fainer</a:t>
            </a:r>
            <a:endParaRPr lang="en-US" sz="1400" dirty="0">
              <a:solidFill>
                <a:schemeClr val="tx1"/>
              </a:solidFill>
              <a:latin typeface="+mj-lt"/>
            </a:endParaRPr>
          </a:p>
        </p:txBody>
      </p:sp>
      <p:pic>
        <p:nvPicPr>
          <p:cNvPr id="10" name="Picture 9"/>
          <p:cNvPicPr>
            <a:picLocks noChangeAspect="1"/>
          </p:cNvPicPr>
          <p:nvPr/>
        </p:nvPicPr>
        <p:blipFill>
          <a:blip r:embed="rId3"/>
          <a:stretch>
            <a:fillRect/>
          </a:stretch>
        </p:blipFill>
        <p:spPr>
          <a:xfrm>
            <a:off x="4748168" y="1546669"/>
            <a:ext cx="4083412" cy="2298228"/>
          </a:xfrm>
          <a:prstGeom prst="rect">
            <a:avLst/>
          </a:prstGeom>
        </p:spPr>
      </p:pic>
    </p:spTree>
    <p:extLst>
      <p:ext uri="{BB962C8B-B14F-4D97-AF65-F5344CB8AC3E}">
        <p14:creationId xmlns:p14="http://schemas.microsoft.com/office/powerpoint/2010/main" val="4072277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Jacob Morgan.  Why The Collaborative Economy Is Changing Everything. http://www.forbes.com/sites/jacobmorgan/2014/10/16/why-the-collaborative-economy-is-changing-everything/#47bc4def4fc1</a:t>
            </a:r>
          </a:p>
          <a:p>
            <a:pPr marL="0" indent="0">
              <a:buNone/>
            </a:pPr>
            <a:r>
              <a:rPr lang="en-US" dirty="0"/>
              <a:t>[2] "Sharing Economy." </a:t>
            </a:r>
            <a:r>
              <a:rPr lang="en-US" i="1" dirty="0"/>
              <a:t>Opposing Viewpoints Online Collection</a:t>
            </a:r>
            <a:r>
              <a:rPr lang="en-US" dirty="0"/>
              <a:t>. Detroit: Gale, 2016. </a:t>
            </a:r>
            <a:r>
              <a:rPr lang="en-US" i="1" dirty="0"/>
              <a:t>Opposing Viewpoints in Context</a:t>
            </a:r>
            <a:r>
              <a:rPr lang="en-US" dirty="0"/>
              <a:t>. Web. 28 Sept. 2016.</a:t>
            </a:r>
          </a:p>
          <a:p>
            <a:pPr marL="0" indent="0">
              <a:buNone/>
            </a:pPr>
            <a:r>
              <a:rPr lang="en-US" dirty="0"/>
              <a:t>[3] </a:t>
            </a:r>
            <a:r>
              <a:rPr lang="en-US" dirty="0" err="1"/>
              <a:t>Aleks</a:t>
            </a:r>
            <a:r>
              <a:rPr lang="en-US" dirty="0"/>
              <a:t> </a:t>
            </a:r>
            <a:r>
              <a:rPr lang="en-US" dirty="0" err="1"/>
              <a:t>Buczkowski</a:t>
            </a:r>
            <a:r>
              <a:rPr lang="en-US" dirty="0"/>
              <a:t>.  Uber Acquires Bing Maps.  This Means That Here Will Be Bought By German Carmakers. </a:t>
            </a:r>
            <a:r>
              <a:rPr lang="en-US" dirty="0">
                <a:hlinkClick r:id="rId3"/>
              </a:rPr>
              <a:t>http://geoawesomeness.com/uber-acquires-bing-maps-this-means-that-here-will-be-bought-by-german-carmakers/</a:t>
            </a:r>
            <a:r>
              <a:rPr lang="en-US" dirty="0"/>
              <a:t> (Picture) </a:t>
            </a:r>
          </a:p>
          <a:p>
            <a:pPr marL="0" indent="0">
              <a:buNone/>
            </a:pPr>
            <a:r>
              <a:rPr lang="en-US" dirty="0"/>
              <a:t>[4] The App Economy Forecast 2016. </a:t>
            </a:r>
            <a:r>
              <a:rPr lang="en-US" dirty="0">
                <a:hlinkClick r:id="rId4"/>
              </a:rPr>
              <a:t>http://waracle.net/app-economy-forecast-2016/</a:t>
            </a:r>
            <a:r>
              <a:rPr lang="en-US" dirty="0"/>
              <a:t> </a:t>
            </a:r>
          </a:p>
          <a:p>
            <a:pPr marL="0" indent="0">
              <a:buNone/>
            </a:pPr>
            <a:r>
              <a:rPr lang="en-US" dirty="0"/>
              <a:t>[5] Eric Newcomer.  Uber Loses at Least $1.2 Billion in First Half of 2016. http://www.bloomberg.com/news/articles/2016-08-25/uber-loses-at-least-1-2-billion-in-first-half-of-2016</a:t>
            </a:r>
          </a:p>
          <a:p>
            <a:pPr marL="0" indent="0">
              <a:buNone/>
            </a:pPr>
            <a:r>
              <a:rPr lang="en-US" dirty="0"/>
              <a:t>[6]  Derek Thompson.  The Uber Economy. </a:t>
            </a:r>
            <a:r>
              <a:rPr lang="en-US" dirty="0">
                <a:hlinkClick r:id="rId5"/>
              </a:rPr>
              <a:t>http://www.theatlantic.com/business/archive/2015/01/is-uber-a-middle-class-job-creator-or-not/384763/</a:t>
            </a:r>
          </a:p>
          <a:p>
            <a:pPr marL="0" indent="0">
              <a:buNone/>
            </a:pPr>
            <a:r>
              <a:rPr lang="en-US" dirty="0"/>
              <a:t>[7] Georgios Petropoulos.  Uber and the Economic Impact of Sharing Economy Platforms. </a:t>
            </a:r>
            <a:r>
              <a:rPr lang="en-US" dirty="0">
                <a:hlinkClick r:id="rId6"/>
              </a:rPr>
              <a:t>http://bruegel.org/2016/02/uber-and-the-economic-impact-of-sharing-economy-platforms/</a:t>
            </a:r>
            <a:r>
              <a:rPr lang="en-US" dirty="0"/>
              <a:t> </a:t>
            </a: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Tree>
    <p:extLst>
      <p:ext uri="{BB962C8B-B14F-4D97-AF65-F5344CB8AC3E}">
        <p14:creationId xmlns:p14="http://schemas.microsoft.com/office/powerpoint/2010/main" val="13239654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[8] Number of Apps Available in Leading App Stores as of June 2016. </a:t>
            </a:r>
            <a:r>
              <a:rPr lang="en-US" dirty="0">
                <a:hlinkClick r:id="rId3"/>
              </a:rPr>
              <a:t>https://www.statista.com/statistics/276623/number-of-apps-available-in-leading-app-stores/</a:t>
            </a:r>
            <a:r>
              <a:rPr lang="en-US" dirty="0"/>
              <a:t> </a:t>
            </a:r>
          </a:p>
          <a:p>
            <a:pPr marL="0" indent="0">
              <a:buNone/>
            </a:pPr>
            <a:r>
              <a:rPr lang="en-US" dirty="0"/>
              <a:t>[9] Sam Sanders.  California Labor Commission Rules Uber Driver Is An Employee, Not a Contractor. </a:t>
            </a:r>
            <a:r>
              <a:rPr lang="en-US" dirty="0">
                <a:hlinkClick r:id="rId4"/>
              </a:rPr>
              <a:t>http://www.npr.org/sections/thetwo-way/2015/06/17/415262801/california-labor-commission-rules-uber-driver-is-an-employee-not-a-contractor</a:t>
            </a:r>
            <a:r>
              <a:rPr lang="en-US" dirty="0"/>
              <a:t> </a:t>
            </a:r>
          </a:p>
          <a:p>
            <a:pPr marL="0" indent="0">
              <a:buNone/>
            </a:pPr>
            <a:r>
              <a:rPr lang="en-US" dirty="0"/>
              <a:t>[10] Eric </a:t>
            </a:r>
            <a:r>
              <a:rPr lang="en-US" dirty="0" err="1"/>
              <a:t>Levenson</a:t>
            </a:r>
            <a:r>
              <a:rPr lang="en-US" dirty="0"/>
              <a:t>.  Driver Files Federal Lawsuit Against Uber On Behalf of All Mass. Drivers. </a:t>
            </a:r>
            <a:r>
              <a:rPr lang="en-US" dirty="0">
                <a:hlinkClick r:id="rId5"/>
              </a:rPr>
              <a:t>https://www.boston.com/news/technology/2016/06/10/driver-files-federal-lawsuit-uber-behalf-mass-drivers</a:t>
            </a:r>
            <a:r>
              <a:rPr lang="en-US" dirty="0"/>
              <a:t> </a:t>
            </a:r>
          </a:p>
          <a:p>
            <a:pPr marL="0" indent="0">
              <a:buNone/>
            </a:pPr>
            <a:r>
              <a:rPr lang="en-US" dirty="0"/>
              <a:t>[11] Heather Kelly.  Uber’s Never-ending Stream of Lawsuits. </a:t>
            </a:r>
            <a:r>
              <a:rPr lang="en-US" dirty="0">
                <a:hlinkClick r:id="rId6"/>
              </a:rPr>
              <a:t>http://money.cnn.com/2016/08/11/technology/uber-lawsuits/</a:t>
            </a: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Tree>
    <p:extLst>
      <p:ext uri="{BB962C8B-B14F-4D97-AF65-F5344CB8AC3E}">
        <p14:creationId xmlns:p14="http://schemas.microsoft.com/office/powerpoint/2010/main" val="285886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Technological Unemployment</a:t>
            </a:r>
          </a:p>
        </p:txBody>
      </p:sp>
      <p:sp>
        <p:nvSpPr>
          <p:cNvPr id="93" name="Shape 93"/>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205766" marR="0" lvl="0" indent="-205766" algn="l" rtl="0">
              <a:lnSpc>
                <a:spcPct val="90000"/>
              </a:lnSpc>
              <a:spcBef>
                <a:spcPts val="0"/>
              </a:spcBef>
              <a:buClr>
                <a:schemeClr val="lt2"/>
              </a:buClr>
              <a:buSzPct val="90000"/>
              <a:buFont typeface="Arial"/>
              <a:buChar char="•"/>
            </a:pPr>
            <a:r>
              <a:rPr lang="en-US"/>
              <a:t>What is it?</a:t>
            </a:r>
          </a:p>
          <a:p>
            <a:pPr marL="205766" marR="0" lvl="0" indent="-205766" algn="l" rtl="0">
              <a:lnSpc>
                <a:spcPct val="90000"/>
              </a:lnSpc>
              <a:spcBef>
                <a:spcPts val="0"/>
              </a:spcBef>
              <a:buClr>
                <a:schemeClr val="lt2"/>
              </a:buClr>
              <a:buSzPct val="90000"/>
              <a:buFont typeface="Arial"/>
              <a:buChar char="•"/>
            </a:pPr>
            <a:r>
              <a:rPr lang="en-US"/>
              <a:t>Why now?</a:t>
            </a:r>
          </a:p>
          <a:p>
            <a:pPr marL="205766" marR="0" lvl="0" indent="-205766" algn="l" rtl="0">
              <a:lnSpc>
                <a:spcPct val="90000"/>
              </a:lnSpc>
              <a:spcBef>
                <a:spcPts val="0"/>
              </a:spcBef>
              <a:buClr>
                <a:schemeClr val="lt2"/>
              </a:buClr>
              <a:buSzPct val="90000"/>
              <a:buFont typeface="Arial"/>
              <a:buChar char="•"/>
            </a:pPr>
            <a:r>
              <a:rPr lang="en-US"/>
              <a:t>Potential solutions</a:t>
            </a:r>
          </a:p>
          <a:p>
            <a:pPr marL="205766" marR="0" lvl="0" indent="-205766" algn="l" rtl="0">
              <a:lnSpc>
                <a:spcPct val="90000"/>
              </a:lnSpc>
              <a:spcBef>
                <a:spcPts val="0"/>
              </a:spcBef>
              <a:buClr>
                <a:schemeClr val="lt2"/>
              </a:buClr>
              <a:buSzPct val="90000"/>
              <a:buFont typeface="Arial"/>
              <a:buChar char="•"/>
            </a:pPr>
            <a:r>
              <a:rPr lang="en-US"/>
              <a:t>Case study</a:t>
            </a:r>
          </a:p>
          <a:p>
            <a:pPr marL="205766" marR="0" lvl="0" indent="-205766" algn="l" rtl="0">
              <a:lnSpc>
                <a:spcPct val="90000"/>
              </a:lnSpc>
              <a:spcBef>
                <a:spcPts val="0"/>
              </a:spcBef>
              <a:buClr>
                <a:schemeClr val="lt2"/>
              </a:buClr>
              <a:buSzPct val="90000"/>
              <a:buFont typeface="Arial"/>
              <a:buChar char="•"/>
            </a:pPr>
            <a:r>
              <a:rPr lang="en-US"/>
              <a:t>Conclusions</a:t>
            </a:r>
          </a:p>
        </p:txBody>
      </p:sp>
      <p:sp>
        <p:nvSpPr>
          <p:cNvPr id="94" name="Shape 94"/>
          <p:cNvSpPr txBox="1">
            <a:spLocks noGrp="1"/>
          </p:cNvSpPr>
          <p:nvPr>
            <p:ph type="body" idx="2"/>
          </p:nvPr>
        </p:nvSpPr>
        <p:spPr>
          <a:xfrm>
            <a:off x="4724400" y="1352550"/>
            <a:ext cx="3733800" cy="33527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95" name="Shape 95"/>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96" name="Shape 96"/>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16</a:t>
            </a:fld>
            <a:endParaRPr lang="en-US" sz="900" b="0" i="0" u="none" strike="noStrike" cap="none">
              <a:solidFill>
                <a:schemeClr val="lt1"/>
              </a:solidFill>
              <a:latin typeface="Cambria"/>
              <a:ea typeface="Cambria"/>
              <a:cs typeface="Cambria"/>
              <a:sym typeface="Cambria"/>
            </a:endParaRPr>
          </a:p>
        </p:txBody>
      </p:sp>
      <p:sp>
        <p:nvSpPr>
          <p:cNvPr id="97" name="Shape 97"/>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98" name="Shape 98"/>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[10]</a:t>
            </a:r>
          </a:p>
        </p:txBody>
      </p:sp>
      <p:pic>
        <p:nvPicPr>
          <p:cNvPr id="99" name="Shape 99" descr="MTU4NTYxNA"/>
          <p:cNvPicPr preferRelativeResize="0"/>
          <p:nvPr/>
        </p:nvPicPr>
        <p:blipFill>
          <a:blip r:embed="rId3">
            <a:alphaModFix/>
          </a:blip>
          <a:stretch>
            <a:fillRect/>
          </a:stretch>
        </p:blipFill>
        <p:spPr>
          <a:xfrm>
            <a:off x="4137650" y="1352550"/>
            <a:ext cx="4381500" cy="3181350"/>
          </a:xfrm>
          <a:prstGeom prst="rect">
            <a:avLst/>
          </a:prstGeom>
          <a:noFill/>
          <a:ln>
            <a:noFill/>
          </a:ln>
        </p:spPr>
      </p:pic>
    </p:spTree>
    <p:extLst>
      <p:ext uri="{BB962C8B-B14F-4D97-AF65-F5344CB8AC3E}">
        <p14:creationId xmlns:p14="http://schemas.microsoft.com/office/powerpoint/2010/main" val="1482458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What is Technological Unemployment?</a:t>
            </a:r>
          </a:p>
        </p:txBody>
      </p:sp>
      <p:sp>
        <p:nvSpPr>
          <p:cNvPr id="106" name="Shape 106"/>
          <p:cNvSpPr txBox="1">
            <a:spLocks noGrp="1"/>
          </p:cNvSpPr>
          <p:nvPr>
            <p:ph type="body" idx="1"/>
          </p:nvPr>
        </p:nvSpPr>
        <p:spPr>
          <a:xfrm>
            <a:off x="685800" y="1352550"/>
            <a:ext cx="36876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100000"/>
              <a:buFont typeface="Arial"/>
              <a:buChar char="•"/>
            </a:pPr>
            <a:r>
              <a:rPr lang="en-US"/>
              <a:t>New technology replaces jobs</a:t>
            </a:r>
          </a:p>
          <a:p>
            <a:pPr lvl="0" rtl="0">
              <a:spcBef>
                <a:spcPts val="0"/>
              </a:spcBef>
              <a:buClr>
                <a:schemeClr val="lt2"/>
              </a:buClr>
              <a:buSzPct val="100000"/>
              <a:buFont typeface="Arial"/>
              <a:buChar char="•"/>
            </a:pPr>
            <a:r>
              <a:rPr lang="en-US"/>
              <a:t>Debated since 19th century</a:t>
            </a:r>
          </a:p>
          <a:p>
            <a:pPr lvl="0" rtl="0">
              <a:spcBef>
                <a:spcPts val="0"/>
              </a:spcBef>
              <a:buClr>
                <a:schemeClr val="lt2"/>
              </a:buClr>
              <a:buSzPct val="100000"/>
              <a:buFont typeface="Arial"/>
              <a:buChar char="•"/>
            </a:pPr>
            <a:r>
              <a:rPr lang="en-US"/>
              <a:t>Mostly dismissed as not an enduring problem</a:t>
            </a:r>
          </a:p>
          <a:p>
            <a:pPr lvl="0" rtl="0">
              <a:spcBef>
                <a:spcPts val="0"/>
              </a:spcBef>
              <a:buClr>
                <a:schemeClr val="lt2"/>
              </a:buClr>
              <a:buSzPct val="90000"/>
              <a:buFont typeface="Arial"/>
              <a:buChar char="•"/>
            </a:pPr>
            <a:r>
              <a:rPr lang="en-US"/>
              <a:t>Historians and Economists vs. Techies</a:t>
            </a:r>
          </a:p>
          <a:p>
            <a:pPr lvl="0" rtl="0">
              <a:spcBef>
                <a:spcPts val="0"/>
              </a:spcBef>
              <a:buClr>
                <a:schemeClr val="lt2"/>
              </a:buClr>
              <a:buSzPct val="90000"/>
              <a:buFont typeface="Arial"/>
              <a:buChar char="•"/>
            </a:pPr>
            <a:r>
              <a:rPr lang="en-US"/>
              <a:t>47% of US jobs are at high risk</a:t>
            </a:r>
          </a:p>
        </p:txBody>
      </p:sp>
      <p:sp>
        <p:nvSpPr>
          <p:cNvPr id="107" name="Shape 107"/>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08" name="Shape 108"/>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09" name="Shape 109"/>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17</a:t>
            </a:fld>
            <a:endParaRPr lang="en-US" sz="900" b="0" i="0" u="none" strike="noStrike" cap="none">
              <a:solidFill>
                <a:schemeClr val="lt1"/>
              </a:solidFill>
              <a:latin typeface="Cambria"/>
              <a:ea typeface="Cambria"/>
              <a:cs typeface="Cambria"/>
              <a:sym typeface="Cambria"/>
            </a:endParaRPr>
          </a:p>
        </p:txBody>
      </p:sp>
      <p:sp>
        <p:nvSpPr>
          <p:cNvPr id="110" name="Shape 110"/>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11" name="Shape 111"/>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 [2]</a:t>
            </a:r>
          </a:p>
        </p:txBody>
      </p:sp>
      <p:pic>
        <p:nvPicPr>
          <p:cNvPr id="112" name="Shape 112" descr="b3a95f4b4c.png"/>
          <p:cNvPicPr preferRelativeResize="0"/>
          <p:nvPr/>
        </p:nvPicPr>
        <p:blipFill>
          <a:blip r:embed="rId3">
            <a:alphaModFix/>
          </a:blip>
          <a:stretch>
            <a:fillRect/>
          </a:stretch>
        </p:blipFill>
        <p:spPr>
          <a:xfrm>
            <a:off x="5501462" y="1248092"/>
            <a:ext cx="2179674" cy="3303305"/>
          </a:xfrm>
          <a:prstGeom prst="rect">
            <a:avLst/>
          </a:prstGeom>
          <a:noFill/>
          <a:ln>
            <a:noFill/>
          </a:ln>
        </p:spPr>
      </p:pic>
    </p:spTree>
    <p:extLst>
      <p:ext uri="{BB962C8B-B14F-4D97-AF65-F5344CB8AC3E}">
        <p14:creationId xmlns:p14="http://schemas.microsoft.com/office/powerpoint/2010/main" val="1279019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History of Technological Unemployment?</a:t>
            </a:r>
          </a:p>
        </p:txBody>
      </p:sp>
      <p:sp>
        <p:nvSpPr>
          <p:cNvPr id="119" name="Shape 119"/>
          <p:cNvSpPr txBox="1">
            <a:spLocks noGrp="1"/>
          </p:cNvSpPr>
          <p:nvPr>
            <p:ph type="body" idx="1"/>
          </p:nvPr>
        </p:nvSpPr>
        <p:spPr>
          <a:xfrm>
            <a:off x="685800" y="1352550"/>
            <a:ext cx="36876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100000"/>
              <a:buFont typeface="Arial"/>
              <a:buChar char="•"/>
            </a:pPr>
            <a:r>
              <a:rPr lang="en-US"/>
              <a:t>Industrial Revolution</a:t>
            </a:r>
          </a:p>
          <a:p>
            <a:pPr lvl="0" rtl="0">
              <a:spcBef>
                <a:spcPts val="0"/>
              </a:spcBef>
              <a:buClr>
                <a:schemeClr val="lt2"/>
              </a:buClr>
              <a:buSzPct val="90000"/>
              <a:buFont typeface="Arial"/>
              <a:buChar char="•"/>
            </a:pPr>
            <a:r>
              <a:rPr lang="en-US"/>
              <a:t>Little aid</a:t>
            </a:r>
          </a:p>
          <a:p>
            <a:pPr lvl="0" rtl="0">
              <a:spcBef>
                <a:spcPts val="0"/>
              </a:spcBef>
              <a:buClr>
                <a:schemeClr val="lt2"/>
              </a:buClr>
              <a:buSzPct val="90000"/>
              <a:buFont typeface="Arial"/>
              <a:buChar char="•"/>
            </a:pPr>
            <a:r>
              <a:rPr lang="en-US"/>
              <a:t>Wages didn’t increase until 1820</a:t>
            </a:r>
          </a:p>
          <a:p>
            <a:pPr lvl="0" rtl="0">
              <a:spcBef>
                <a:spcPts val="0"/>
              </a:spcBef>
              <a:buClr>
                <a:schemeClr val="lt2"/>
              </a:buClr>
              <a:buSzPct val="90000"/>
              <a:buFont typeface="Arial"/>
              <a:buChar char="•"/>
            </a:pPr>
            <a:r>
              <a:rPr lang="en-US"/>
              <a:t>Luddite fallacy</a:t>
            </a:r>
          </a:p>
        </p:txBody>
      </p:sp>
      <p:sp>
        <p:nvSpPr>
          <p:cNvPr id="120" name="Shape 120"/>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21" name="Shape 121"/>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22" name="Shape 122"/>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18</a:t>
            </a:fld>
            <a:endParaRPr lang="en-US" sz="900" b="0" i="0" u="none" strike="noStrike" cap="none">
              <a:solidFill>
                <a:schemeClr val="lt1"/>
              </a:solidFill>
              <a:latin typeface="Cambria"/>
              <a:ea typeface="Cambria"/>
              <a:cs typeface="Cambria"/>
              <a:sym typeface="Cambria"/>
            </a:endParaRPr>
          </a:p>
        </p:txBody>
      </p:sp>
      <p:sp>
        <p:nvSpPr>
          <p:cNvPr id="123" name="Shape 123"/>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24" name="Shape 124"/>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[9] [14]</a:t>
            </a:r>
          </a:p>
        </p:txBody>
      </p:sp>
      <p:pic>
        <p:nvPicPr>
          <p:cNvPr id="125" name="Shape 125"/>
          <p:cNvPicPr preferRelativeResize="0"/>
          <p:nvPr/>
        </p:nvPicPr>
        <p:blipFill>
          <a:blip r:embed="rId3">
            <a:alphaModFix/>
          </a:blip>
          <a:stretch>
            <a:fillRect/>
          </a:stretch>
        </p:blipFill>
        <p:spPr>
          <a:xfrm>
            <a:off x="4360487" y="1756125"/>
            <a:ext cx="4461624" cy="2545650"/>
          </a:xfrm>
          <a:prstGeom prst="rect">
            <a:avLst/>
          </a:prstGeom>
          <a:noFill/>
          <a:ln>
            <a:noFill/>
          </a:ln>
        </p:spPr>
      </p:pic>
    </p:spTree>
    <p:extLst>
      <p:ext uri="{BB962C8B-B14F-4D97-AF65-F5344CB8AC3E}">
        <p14:creationId xmlns:p14="http://schemas.microsoft.com/office/powerpoint/2010/main" val="4069473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Why is it more important now?</a:t>
            </a:r>
          </a:p>
        </p:txBody>
      </p:sp>
      <p:sp>
        <p:nvSpPr>
          <p:cNvPr id="132" name="Shape 132"/>
          <p:cNvSpPr txBox="1">
            <a:spLocks noGrp="1"/>
          </p:cNvSpPr>
          <p:nvPr>
            <p:ph type="body" idx="1"/>
          </p:nvPr>
        </p:nvSpPr>
        <p:spPr>
          <a:xfrm>
            <a:off x="685800" y="1352550"/>
            <a:ext cx="36876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100000"/>
              <a:buFont typeface="Arial"/>
              <a:buChar char="•"/>
            </a:pPr>
            <a:r>
              <a:rPr lang="en-US"/>
              <a:t>Big data</a:t>
            </a:r>
          </a:p>
          <a:p>
            <a:pPr lvl="0" rtl="0">
              <a:spcBef>
                <a:spcPts val="0"/>
              </a:spcBef>
              <a:buClr>
                <a:schemeClr val="lt2"/>
              </a:buClr>
              <a:buSzPct val="90000"/>
              <a:buFont typeface="Arial"/>
              <a:buChar char="•"/>
            </a:pPr>
            <a:r>
              <a:rPr lang="en-US"/>
              <a:t>Machine learning</a:t>
            </a:r>
          </a:p>
          <a:p>
            <a:pPr lvl="0" rtl="0">
              <a:spcBef>
                <a:spcPts val="0"/>
              </a:spcBef>
              <a:buClr>
                <a:schemeClr val="lt2"/>
              </a:buClr>
              <a:buSzPct val="90000"/>
              <a:buFont typeface="Arial"/>
              <a:buChar char="•"/>
            </a:pPr>
            <a:r>
              <a:rPr lang="en-US"/>
              <a:t>Mobile robotics</a:t>
            </a:r>
          </a:p>
          <a:p>
            <a:pPr lvl="0" rtl="0">
              <a:spcBef>
                <a:spcPts val="0"/>
              </a:spcBef>
              <a:buClr>
                <a:schemeClr val="lt2"/>
              </a:buClr>
              <a:buSzPct val="90000"/>
              <a:buFont typeface="Arial"/>
              <a:buChar char="•"/>
            </a:pPr>
            <a:r>
              <a:rPr lang="en-US"/>
              <a:t>Internet of Things</a:t>
            </a:r>
          </a:p>
          <a:p>
            <a:pPr lvl="0" rtl="0">
              <a:spcBef>
                <a:spcPts val="0"/>
              </a:spcBef>
              <a:buClr>
                <a:schemeClr val="lt2"/>
              </a:buClr>
              <a:buSzPct val="90000"/>
              <a:buFont typeface="Arial"/>
              <a:buChar char="•"/>
            </a:pPr>
            <a:r>
              <a:rPr lang="en-US"/>
              <a:t>Potential to replace majority of jobs relatively quickly</a:t>
            </a:r>
          </a:p>
          <a:p>
            <a:pPr lvl="0" rtl="0">
              <a:spcBef>
                <a:spcPts val="0"/>
              </a:spcBef>
              <a:buClr>
                <a:schemeClr val="lt2"/>
              </a:buClr>
              <a:buSzPct val="90000"/>
              <a:buFont typeface="Arial"/>
              <a:buChar char="•"/>
            </a:pPr>
            <a:r>
              <a:rPr lang="en-US"/>
              <a:t>How fast can the job market adjust?</a:t>
            </a:r>
          </a:p>
        </p:txBody>
      </p:sp>
      <p:sp>
        <p:nvSpPr>
          <p:cNvPr id="133" name="Shape 133"/>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34" name="Shape 134"/>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35" name="Shape 135"/>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19</a:t>
            </a:fld>
            <a:endParaRPr lang="en-US" sz="900" b="0" i="0" u="none" strike="noStrike" cap="none">
              <a:solidFill>
                <a:schemeClr val="lt1"/>
              </a:solidFill>
              <a:latin typeface="Cambria"/>
              <a:ea typeface="Cambria"/>
              <a:cs typeface="Cambria"/>
              <a:sym typeface="Cambria"/>
            </a:endParaRPr>
          </a:p>
        </p:txBody>
      </p:sp>
      <p:sp>
        <p:nvSpPr>
          <p:cNvPr id="136" name="Shape 136"/>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37" name="Shape 137"/>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[11]</a:t>
            </a:r>
          </a:p>
        </p:txBody>
      </p:sp>
      <p:pic>
        <p:nvPicPr>
          <p:cNvPr id="138" name="Shape 138" descr="_85487012_robots_promo.png"/>
          <p:cNvPicPr preferRelativeResize="0"/>
          <p:nvPr/>
        </p:nvPicPr>
        <p:blipFill>
          <a:blip r:embed="rId3">
            <a:alphaModFix/>
          </a:blip>
          <a:stretch>
            <a:fillRect/>
          </a:stretch>
        </p:blipFill>
        <p:spPr>
          <a:xfrm>
            <a:off x="4438275" y="1627587"/>
            <a:ext cx="4306050" cy="2422150"/>
          </a:xfrm>
          <a:prstGeom prst="rect">
            <a:avLst/>
          </a:prstGeom>
          <a:noFill/>
          <a:ln>
            <a:noFill/>
          </a:ln>
        </p:spPr>
      </p:pic>
    </p:spTree>
    <p:extLst>
      <p:ext uri="{BB962C8B-B14F-4D97-AF65-F5344CB8AC3E}">
        <p14:creationId xmlns:p14="http://schemas.microsoft.com/office/powerpoint/2010/main" val="2613823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Case Study: Rio Tinto Autonomous Trucks</a:t>
            </a:r>
          </a:p>
        </p:txBody>
      </p:sp>
      <p:sp>
        <p:nvSpPr>
          <p:cNvPr id="145" name="Shape 145"/>
          <p:cNvSpPr txBox="1">
            <a:spLocks noGrp="1"/>
          </p:cNvSpPr>
          <p:nvPr>
            <p:ph type="body" idx="1"/>
          </p:nvPr>
        </p:nvSpPr>
        <p:spPr>
          <a:xfrm>
            <a:off x="685800" y="1352550"/>
            <a:ext cx="36876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90000"/>
              <a:buFont typeface="Arial"/>
              <a:buChar char="•"/>
            </a:pPr>
            <a:r>
              <a:rPr lang="en-US"/>
              <a:t>Massive hauling trucks introduced in 2013</a:t>
            </a:r>
          </a:p>
          <a:p>
            <a:pPr lvl="0" rtl="0">
              <a:spcBef>
                <a:spcPts val="0"/>
              </a:spcBef>
              <a:buClr>
                <a:schemeClr val="lt2"/>
              </a:buClr>
              <a:buSzPct val="90000"/>
              <a:buFont typeface="Arial"/>
              <a:buChar char="•"/>
            </a:pPr>
            <a:r>
              <a:rPr lang="en-US"/>
              <a:t>Digging site to loading site</a:t>
            </a:r>
          </a:p>
          <a:p>
            <a:pPr lvl="0" rtl="0">
              <a:spcBef>
                <a:spcPts val="0"/>
              </a:spcBef>
              <a:buClr>
                <a:schemeClr val="lt2"/>
              </a:buClr>
              <a:buSzPct val="90000"/>
              <a:buFont typeface="Arial"/>
              <a:buChar char="•"/>
            </a:pPr>
            <a:r>
              <a:rPr lang="en-US"/>
              <a:t>66K employees in 2013, 54K in 2015</a:t>
            </a:r>
          </a:p>
          <a:p>
            <a:pPr lvl="0" rtl="0">
              <a:spcBef>
                <a:spcPts val="0"/>
              </a:spcBef>
              <a:buClr>
                <a:schemeClr val="lt2"/>
              </a:buClr>
              <a:buSzPct val="90000"/>
              <a:buFont typeface="Arial"/>
              <a:buChar char="•"/>
            </a:pPr>
            <a:r>
              <a:rPr lang="en-US"/>
              <a:t>Drivers to maintenance and controllers</a:t>
            </a:r>
          </a:p>
        </p:txBody>
      </p:sp>
      <p:sp>
        <p:nvSpPr>
          <p:cNvPr id="146" name="Shape 146"/>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47" name="Shape 147"/>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48" name="Shape 148"/>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20</a:t>
            </a:fld>
            <a:endParaRPr lang="en-US" sz="900" b="0" i="0" u="none" strike="noStrike" cap="none">
              <a:solidFill>
                <a:schemeClr val="lt1"/>
              </a:solidFill>
              <a:latin typeface="Cambria"/>
              <a:ea typeface="Cambria"/>
              <a:cs typeface="Cambria"/>
              <a:sym typeface="Cambria"/>
            </a:endParaRPr>
          </a:p>
        </p:txBody>
      </p:sp>
      <p:sp>
        <p:nvSpPr>
          <p:cNvPr id="149" name="Shape 149"/>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50" name="Shape 150"/>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[4] [5] [6] [7] [8]</a:t>
            </a:r>
          </a:p>
        </p:txBody>
      </p:sp>
      <p:pic>
        <p:nvPicPr>
          <p:cNvPr id="151" name="Shape 151" descr="riodriverless_1b1u0o8-1b1u0ob.jpg"/>
          <p:cNvPicPr preferRelativeResize="0"/>
          <p:nvPr/>
        </p:nvPicPr>
        <p:blipFill>
          <a:blip r:embed="rId3">
            <a:alphaModFix/>
          </a:blip>
          <a:stretch>
            <a:fillRect/>
          </a:stretch>
        </p:blipFill>
        <p:spPr>
          <a:xfrm>
            <a:off x="4314050" y="1521621"/>
            <a:ext cx="4554499" cy="2797974"/>
          </a:xfrm>
          <a:prstGeom prst="rect">
            <a:avLst/>
          </a:prstGeom>
          <a:noFill/>
          <a:ln>
            <a:noFill/>
          </a:ln>
        </p:spPr>
      </p:pic>
    </p:spTree>
    <p:extLst>
      <p:ext uri="{BB962C8B-B14F-4D97-AF65-F5344CB8AC3E}">
        <p14:creationId xmlns:p14="http://schemas.microsoft.com/office/powerpoint/2010/main" val="236114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Potential Solutions</a:t>
            </a:r>
          </a:p>
        </p:txBody>
      </p:sp>
      <p:sp>
        <p:nvSpPr>
          <p:cNvPr id="158" name="Shape 158"/>
          <p:cNvSpPr txBox="1">
            <a:spLocks noGrp="1"/>
          </p:cNvSpPr>
          <p:nvPr>
            <p:ph type="body" idx="1"/>
          </p:nvPr>
        </p:nvSpPr>
        <p:spPr>
          <a:xfrm>
            <a:off x="685800" y="1352550"/>
            <a:ext cx="36876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90000"/>
              <a:buFont typeface="Arial"/>
              <a:buChar char="•"/>
            </a:pPr>
            <a:r>
              <a:rPr lang="en-US" dirty="0"/>
              <a:t>Education</a:t>
            </a:r>
          </a:p>
          <a:p>
            <a:pPr lvl="0" rtl="0">
              <a:spcBef>
                <a:spcPts val="0"/>
              </a:spcBef>
              <a:buClr>
                <a:schemeClr val="lt2"/>
              </a:buClr>
              <a:buSzPct val="90000"/>
              <a:buFont typeface="Arial"/>
              <a:buChar char="•"/>
            </a:pPr>
            <a:r>
              <a:rPr lang="en-US" dirty="0"/>
              <a:t>Basic Income</a:t>
            </a:r>
          </a:p>
          <a:p>
            <a:pPr lvl="0" rtl="0">
              <a:spcBef>
                <a:spcPts val="0"/>
              </a:spcBef>
              <a:buClr>
                <a:schemeClr val="lt2"/>
              </a:buClr>
              <a:buSzPct val="90000"/>
              <a:buFont typeface="Arial"/>
              <a:buChar char="•"/>
            </a:pPr>
            <a:r>
              <a:rPr lang="en-US" dirty="0"/>
              <a:t>Public guaranteed job</a:t>
            </a:r>
          </a:p>
          <a:p>
            <a:pPr lvl="0" rtl="0">
              <a:spcBef>
                <a:spcPts val="0"/>
              </a:spcBef>
              <a:buClr>
                <a:schemeClr val="lt2"/>
              </a:buClr>
              <a:buSzPct val="90000"/>
              <a:buFont typeface="Arial"/>
              <a:buChar char="•"/>
            </a:pPr>
            <a:r>
              <a:rPr lang="en-US" dirty="0"/>
              <a:t>Shorter working hours</a:t>
            </a:r>
          </a:p>
          <a:p>
            <a:pPr lvl="0" rtl="0">
              <a:spcBef>
                <a:spcPts val="0"/>
              </a:spcBef>
              <a:buClr>
                <a:schemeClr val="lt2"/>
              </a:buClr>
              <a:buSzPct val="90000"/>
              <a:buFont typeface="Arial"/>
              <a:buChar char="•"/>
            </a:pPr>
            <a:r>
              <a:rPr lang="en-US" dirty="0"/>
              <a:t>Ban innovation</a:t>
            </a:r>
          </a:p>
        </p:txBody>
      </p:sp>
      <p:sp>
        <p:nvSpPr>
          <p:cNvPr id="159" name="Shape 159"/>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60" name="Shape 160"/>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61" name="Shape 161"/>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21</a:t>
            </a:fld>
            <a:endParaRPr lang="en-US" sz="900" b="0" i="0" u="none" strike="noStrike" cap="none">
              <a:solidFill>
                <a:schemeClr val="lt1"/>
              </a:solidFill>
              <a:latin typeface="Cambria"/>
              <a:ea typeface="Cambria"/>
              <a:cs typeface="Cambria"/>
              <a:sym typeface="Cambria"/>
            </a:endParaRPr>
          </a:p>
        </p:txBody>
      </p:sp>
      <p:sp>
        <p:nvSpPr>
          <p:cNvPr id="162" name="Shape 162"/>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63" name="Shape 163"/>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[12] [13]</a:t>
            </a:r>
          </a:p>
        </p:txBody>
      </p:sp>
    </p:spTree>
    <p:extLst>
      <p:ext uri="{BB962C8B-B14F-4D97-AF65-F5344CB8AC3E}">
        <p14:creationId xmlns:p14="http://schemas.microsoft.com/office/powerpoint/2010/main" val="845805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Conclusions</a:t>
            </a:r>
          </a:p>
        </p:txBody>
      </p:sp>
      <p:sp>
        <p:nvSpPr>
          <p:cNvPr id="170" name="Shape 170"/>
          <p:cNvSpPr txBox="1">
            <a:spLocks noGrp="1"/>
          </p:cNvSpPr>
          <p:nvPr>
            <p:ph type="body" idx="1"/>
          </p:nvPr>
        </p:nvSpPr>
        <p:spPr>
          <a:xfrm>
            <a:off x="685800" y="1352550"/>
            <a:ext cx="6308100" cy="3352800"/>
          </a:xfrm>
          <a:prstGeom prst="rect">
            <a:avLst/>
          </a:prstGeom>
          <a:noFill/>
          <a:ln>
            <a:noFill/>
          </a:ln>
        </p:spPr>
        <p:txBody>
          <a:bodyPr lIns="91425" tIns="45700" rIns="91425" bIns="45700" anchor="t" anchorCtr="0">
            <a:noAutofit/>
          </a:bodyPr>
          <a:lstStyle/>
          <a:p>
            <a:pPr lvl="0" rtl="0">
              <a:spcBef>
                <a:spcPts val="0"/>
              </a:spcBef>
              <a:buClr>
                <a:schemeClr val="lt2"/>
              </a:buClr>
              <a:buSzPct val="90000"/>
              <a:buFont typeface="Arial"/>
              <a:buChar char="•"/>
            </a:pPr>
            <a:r>
              <a:rPr lang="en-US"/>
              <a:t>Excess of technological problems</a:t>
            </a:r>
          </a:p>
          <a:p>
            <a:pPr lvl="0" rtl="0">
              <a:spcBef>
                <a:spcPts val="0"/>
              </a:spcBef>
              <a:buClr>
                <a:schemeClr val="lt2"/>
              </a:buClr>
              <a:buSzPct val="90000"/>
              <a:buFont typeface="Arial"/>
              <a:buChar char="•"/>
            </a:pPr>
            <a:r>
              <a:rPr lang="en-US"/>
              <a:t>More tools to solve those problems</a:t>
            </a:r>
          </a:p>
          <a:p>
            <a:pPr lvl="0" rtl="0">
              <a:spcBef>
                <a:spcPts val="0"/>
              </a:spcBef>
              <a:buClr>
                <a:schemeClr val="lt2"/>
              </a:buClr>
              <a:buSzPct val="90000"/>
              <a:buFont typeface="Arial"/>
              <a:buChar char="•"/>
            </a:pPr>
            <a:r>
              <a:rPr lang="en-US"/>
              <a:t>Unlikely to see long-term technological unemployment</a:t>
            </a:r>
          </a:p>
          <a:p>
            <a:pPr lvl="0" rtl="0">
              <a:spcBef>
                <a:spcPts val="0"/>
              </a:spcBef>
              <a:buClr>
                <a:schemeClr val="lt2"/>
              </a:buClr>
              <a:buSzPct val="90000"/>
              <a:buFont typeface="Arial"/>
              <a:buChar char="•"/>
            </a:pPr>
            <a:r>
              <a:rPr lang="en-US"/>
              <a:t>Painful for some industries</a:t>
            </a:r>
          </a:p>
          <a:p>
            <a:pPr lvl="0" rtl="0">
              <a:spcBef>
                <a:spcPts val="0"/>
              </a:spcBef>
              <a:buClr>
                <a:schemeClr val="lt2"/>
              </a:buClr>
              <a:buSzPct val="90000"/>
              <a:buFont typeface="Arial"/>
              <a:buChar char="•"/>
            </a:pPr>
            <a:r>
              <a:rPr lang="en-US"/>
              <a:t>Government assistance</a:t>
            </a:r>
          </a:p>
        </p:txBody>
      </p:sp>
      <p:sp>
        <p:nvSpPr>
          <p:cNvPr id="171" name="Shape 171"/>
          <p:cNvSpPr txBox="1">
            <a:spLocks noGrp="1"/>
          </p:cNvSpPr>
          <p:nvPr>
            <p:ph type="body" idx="2"/>
          </p:nvPr>
        </p:nvSpPr>
        <p:spPr>
          <a:xfrm>
            <a:off x="4724400" y="1352550"/>
            <a:ext cx="3733800" cy="33528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lt2"/>
              </a:buClr>
              <a:buSzPct val="25000"/>
              <a:buFont typeface="Arial"/>
              <a:buNone/>
            </a:pPr>
            <a:endParaRPr sz="1800" b="0" i="0" u="none" strike="noStrike" cap="none">
              <a:solidFill>
                <a:schemeClr val="lt1"/>
              </a:solidFill>
              <a:latin typeface="Cambria"/>
              <a:ea typeface="Cambria"/>
              <a:cs typeface="Cambria"/>
              <a:sym typeface="Cambria"/>
            </a:endParaRPr>
          </a:p>
        </p:txBody>
      </p:sp>
      <p:sp>
        <p:nvSpPr>
          <p:cNvPr id="172" name="Shape 172"/>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73" name="Shape 173"/>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22</a:t>
            </a:fld>
            <a:endParaRPr lang="en-US" sz="900" b="0" i="0" u="none" strike="noStrike" cap="none">
              <a:solidFill>
                <a:schemeClr val="lt1"/>
              </a:solidFill>
              <a:latin typeface="Cambria"/>
              <a:ea typeface="Cambria"/>
              <a:cs typeface="Cambria"/>
              <a:sym typeface="Cambria"/>
            </a:endParaRPr>
          </a:p>
        </p:txBody>
      </p:sp>
      <p:sp>
        <p:nvSpPr>
          <p:cNvPr id="174" name="Shape 174"/>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
        <p:nvSpPr>
          <p:cNvPr id="175" name="Shape 175"/>
          <p:cNvSpPr txBox="1"/>
          <p:nvPr/>
        </p:nvSpPr>
        <p:spPr>
          <a:xfrm>
            <a:off x="0" y="4726876"/>
            <a:ext cx="9144000" cy="276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[16]</a:t>
            </a:r>
          </a:p>
        </p:txBody>
      </p:sp>
      <p:pic>
        <p:nvPicPr>
          <p:cNvPr id="176" name="Shape 176" descr="caea6fa0e891012e2fb600163e41dd5b"/>
          <p:cNvPicPr preferRelativeResize="0"/>
          <p:nvPr/>
        </p:nvPicPr>
        <p:blipFill>
          <a:blip r:embed="rId3">
            <a:alphaModFix/>
          </a:blip>
          <a:stretch>
            <a:fillRect/>
          </a:stretch>
        </p:blipFill>
        <p:spPr>
          <a:xfrm>
            <a:off x="1484312" y="3072525"/>
            <a:ext cx="6175374" cy="1924675"/>
          </a:xfrm>
          <a:prstGeom prst="rect">
            <a:avLst/>
          </a:prstGeom>
          <a:noFill/>
          <a:ln>
            <a:noFill/>
          </a:ln>
        </p:spPr>
      </p:pic>
    </p:spTree>
    <p:extLst>
      <p:ext uri="{BB962C8B-B14F-4D97-AF65-F5344CB8AC3E}">
        <p14:creationId xmlns:p14="http://schemas.microsoft.com/office/powerpoint/2010/main" val="2266587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a:solidFill>
                  <a:schemeClr val="lt1"/>
                </a:solidFill>
                <a:latin typeface="Cambria"/>
                <a:ea typeface="Cambria"/>
                <a:cs typeface="Cambria"/>
                <a:sym typeface="Cambria"/>
              </a:rPr>
              <a:t>REFERENCES</a:t>
            </a:r>
          </a:p>
        </p:txBody>
      </p:sp>
      <p:sp>
        <p:nvSpPr>
          <p:cNvPr id="190" name="Shape 190"/>
          <p:cNvSpPr txBox="1">
            <a:spLocks noGrp="1"/>
          </p:cNvSpPr>
          <p:nvPr>
            <p:ph type="body" idx="1"/>
          </p:nvPr>
        </p:nvSpPr>
        <p:spPr>
          <a:xfrm>
            <a:off x="685800" y="1352550"/>
            <a:ext cx="7772400" cy="3352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900" b="0" i="0" u="none" strike="noStrike" cap="none">
                <a:solidFill>
                  <a:schemeClr val="lt1"/>
                </a:solidFill>
                <a:latin typeface="Cambria"/>
                <a:ea typeface="Cambria"/>
                <a:cs typeface="Cambria"/>
                <a:sym typeface="Cambria"/>
              </a:rPr>
              <a:t>[1] </a:t>
            </a:r>
            <a:r>
              <a:rPr lang="en-US" sz="900"/>
              <a:t>Frey, C. B., &amp; Osborne, M. A. (2013, September). The Future of Employment: How Susceptible are Jobs to Computerisation?Oxford Martin School. Retrieved September 20, 2016, from http://www.oxfordmartin.ox.ac.uk/downloads/academic/The_Future_of_Employment.pdf</a:t>
            </a:r>
          </a:p>
          <a:p>
            <a:pPr marL="0" marR="0" lvl="0" indent="0" algn="l" rtl="0">
              <a:lnSpc>
                <a:spcPct val="90000"/>
              </a:lnSpc>
              <a:spcBef>
                <a:spcPts val="1200"/>
              </a:spcBef>
              <a:spcAft>
                <a:spcPts val="0"/>
              </a:spcAft>
              <a:buClr>
                <a:schemeClr val="lt2"/>
              </a:buClr>
              <a:buSzPct val="25000"/>
              <a:buFont typeface="Arial"/>
              <a:buNone/>
            </a:pPr>
            <a:r>
              <a:rPr lang="en-US" sz="900" b="0" i="0" u="none" strike="noStrike" cap="none">
                <a:solidFill>
                  <a:schemeClr val="lt1"/>
                </a:solidFill>
                <a:latin typeface="Cambria"/>
                <a:ea typeface="Cambria"/>
                <a:cs typeface="Cambria"/>
                <a:sym typeface="Cambria"/>
              </a:rPr>
              <a:t>[2] </a:t>
            </a:r>
            <a:r>
              <a:rPr lang="en-US" sz="900"/>
              <a:t>Image: </a:t>
            </a:r>
            <a:r>
              <a:rPr lang="en-US" sz="900" u="sng">
                <a:solidFill>
                  <a:schemeClr val="hlink"/>
                </a:solidFill>
                <a:hlinkClick r:id="rId3"/>
              </a:rPr>
              <a:t>http://cdn.static-economist.com/sites/default/files/imagecache/original-size/images/print-edition/20160625_SRC152.png</a:t>
            </a:r>
            <a:r>
              <a:rPr lang="en-US" sz="900"/>
              <a:t> Accessed September 22nd, 2016</a:t>
            </a:r>
          </a:p>
          <a:p>
            <a:pPr marL="0" marR="0" lvl="0" indent="0" algn="l" rtl="0">
              <a:lnSpc>
                <a:spcPct val="90000"/>
              </a:lnSpc>
              <a:spcBef>
                <a:spcPts val="1200"/>
              </a:spcBef>
              <a:spcAft>
                <a:spcPts val="0"/>
              </a:spcAft>
              <a:buClr>
                <a:schemeClr val="lt2"/>
              </a:buClr>
              <a:buSzPct val="25000"/>
              <a:buFont typeface="Arial"/>
              <a:buNone/>
            </a:pPr>
            <a:r>
              <a:rPr lang="en-US" sz="900" b="0" i="0" u="none" strike="noStrike" cap="none">
                <a:solidFill>
                  <a:schemeClr val="lt1"/>
                </a:solidFill>
                <a:latin typeface="Cambria"/>
                <a:ea typeface="Cambria"/>
                <a:cs typeface="Cambria"/>
                <a:sym typeface="Cambria"/>
              </a:rPr>
              <a:t>[</a:t>
            </a:r>
            <a:r>
              <a:rPr lang="en-US" sz="900"/>
              <a:t>3</a:t>
            </a:r>
            <a:r>
              <a:rPr lang="en-US" sz="900" b="0" i="0" u="none" strike="noStrike" cap="none">
                <a:solidFill>
                  <a:schemeClr val="lt1"/>
                </a:solidFill>
                <a:latin typeface="Cambria"/>
                <a:ea typeface="Cambria"/>
                <a:cs typeface="Cambria"/>
                <a:sym typeface="Cambria"/>
              </a:rPr>
              <a:t>] </a:t>
            </a:r>
            <a:r>
              <a:rPr lang="en-US" sz="900"/>
              <a:t>Mokyr, Joel, Chris Vickers and Nicolas L. Ziebarth. 2015. "The History of Technological Anxiety and the Future of Economic Growth: Is This Time Different?" Journal of Economic Perspectives, 29(3): 31-50.</a:t>
            </a:r>
          </a:p>
          <a:p>
            <a:pPr marL="0" marR="0" lvl="0" indent="0" algn="l" rtl="0">
              <a:lnSpc>
                <a:spcPct val="90000"/>
              </a:lnSpc>
              <a:spcBef>
                <a:spcPts val="1200"/>
              </a:spcBef>
              <a:spcAft>
                <a:spcPts val="0"/>
              </a:spcAft>
              <a:buClr>
                <a:schemeClr val="lt2"/>
              </a:buClr>
              <a:buSzPct val="25000"/>
              <a:buFont typeface="Arial"/>
              <a:buNone/>
            </a:pPr>
            <a:r>
              <a:rPr lang="en-US" sz="900" b="0" i="0" u="none" strike="noStrike" cap="none">
                <a:solidFill>
                  <a:schemeClr val="lt1"/>
                </a:solidFill>
                <a:latin typeface="Cambria"/>
                <a:ea typeface="Cambria"/>
                <a:cs typeface="Cambria"/>
                <a:sym typeface="Cambria"/>
              </a:rPr>
              <a:t>[</a:t>
            </a:r>
            <a:r>
              <a:rPr lang="en-US" sz="900"/>
              <a:t>4</a:t>
            </a:r>
            <a:r>
              <a:rPr lang="en-US" sz="900" b="0" i="0" u="none" strike="noStrike" cap="none">
                <a:solidFill>
                  <a:schemeClr val="lt1"/>
                </a:solidFill>
                <a:latin typeface="Cambria"/>
                <a:ea typeface="Cambria"/>
                <a:cs typeface="Cambria"/>
                <a:sym typeface="Cambria"/>
              </a:rPr>
              <a:t>] </a:t>
            </a:r>
            <a:r>
              <a:rPr lang="en-US" sz="900" u="sng">
                <a:solidFill>
                  <a:schemeClr val="hlink"/>
                </a:solidFill>
                <a:hlinkClick r:id="rId4"/>
              </a:rPr>
              <a:t>http://www.riotinto.com/media/media-releases-237_10603.aspx</a:t>
            </a:r>
            <a:r>
              <a:rPr lang="en-US" sz="900"/>
              <a:t> Accessed September 20th, 2016</a:t>
            </a:r>
          </a:p>
          <a:p>
            <a:pPr marL="0" marR="0" lvl="0" indent="0" algn="l" rtl="0">
              <a:lnSpc>
                <a:spcPct val="90000"/>
              </a:lnSpc>
              <a:spcBef>
                <a:spcPts val="1200"/>
              </a:spcBef>
              <a:spcAft>
                <a:spcPts val="0"/>
              </a:spcAft>
              <a:buClr>
                <a:schemeClr val="lt2"/>
              </a:buClr>
              <a:buSzPct val="25000"/>
              <a:buFont typeface="Arial"/>
              <a:buNone/>
            </a:pPr>
            <a:r>
              <a:rPr lang="en-US" sz="900"/>
              <a:t>[5] </a:t>
            </a:r>
            <a:r>
              <a:rPr lang="en-US" sz="900" u="sng">
                <a:solidFill>
                  <a:schemeClr val="hlink"/>
                </a:solidFill>
                <a:hlinkClick r:id="rId5"/>
              </a:rPr>
              <a:t>https://www.australianmining.com.au/features/unions-vs-rio-the-automation-battle/</a:t>
            </a:r>
            <a:r>
              <a:rPr lang="en-US" sz="900"/>
              <a:t> Accessed September 20th, 2016</a:t>
            </a:r>
          </a:p>
          <a:p>
            <a:pPr marL="0" marR="0" lvl="0" indent="0" algn="l" rtl="0">
              <a:lnSpc>
                <a:spcPct val="90000"/>
              </a:lnSpc>
              <a:spcBef>
                <a:spcPts val="1200"/>
              </a:spcBef>
              <a:spcAft>
                <a:spcPts val="0"/>
              </a:spcAft>
              <a:buClr>
                <a:schemeClr val="lt2"/>
              </a:buClr>
              <a:buSzPct val="25000"/>
              <a:buFont typeface="Arial"/>
              <a:buNone/>
            </a:pPr>
            <a:r>
              <a:rPr lang="en-US" sz="900"/>
              <a:t>[6] </a:t>
            </a:r>
            <a:r>
              <a:rPr lang="en-US" sz="900" u="sng">
                <a:solidFill>
                  <a:schemeClr val="hlink"/>
                </a:solidFill>
                <a:hlinkClick r:id="rId6"/>
              </a:rPr>
              <a:t>http://www.telegraph.co.uk/technology/news/11940333/Driverless-trucks-transport-iron-ore-at-Rio-Tinto-mines-in-Australia.html</a:t>
            </a:r>
            <a:r>
              <a:rPr lang="en-US" sz="900"/>
              <a:t> Accessed September 20th, 2016</a:t>
            </a:r>
          </a:p>
          <a:p>
            <a:pPr marL="0" marR="0" lvl="0" indent="0" algn="l" rtl="0">
              <a:lnSpc>
                <a:spcPct val="90000"/>
              </a:lnSpc>
              <a:spcBef>
                <a:spcPts val="1200"/>
              </a:spcBef>
              <a:spcAft>
                <a:spcPts val="0"/>
              </a:spcAft>
              <a:buClr>
                <a:schemeClr val="lt2"/>
              </a:buClr>
              <a:buSzPct val="25000"/>
              <a:buFont typeface="Arial"/>
              <a:buNone/>
            </a:pPr>
            <a:r>
              <a:rPr lang="en-US" sz="900"/>
              <a:t>[7]  </a:t>
            </a:r>
            <a:r>
              <a:rPr lang="en-US" sz="900" u="sng">
                <a:solidFill>
                  <a:schemeClr val="hlink"/>
                </a:solidFill>
                <a:hlinkClick r:id="rId7"/>
              </a:rPr>
              <a:t>http://www.mining-technology.com/features/featurerio-tinto-rolling-out-the-worlds-first-fully-driverless-mines-4831021/</a:t>
            </a:r>
            <a:r>
              <a:rPr lang="en-US" sz="900"/>
              <a:t> Accessed September 20th, 2016</a:t>
            </a:r>
          </a:p>
          <a:p>
            <a:pPr marL="0" marR="0" lvl="0" indent="0" algn="l" rtl="0">
              <a:lnSpc>
                <a:spcPct val="90000"/>
              </a:lnSpc>
              <a:spcBef>
                <a:spcPts val="1200"/>
              </a:spcBef>
              <a:spcAft>
                <a:spcPts val="0"/>
              </a:spcAft>
              <a:buClr>
                <a:schemeClr val="lt2"/>
              </a:buClr>
              <a:buSzPct val="25000"/>
              <a:buFont typeface="Arial"/>
              <a:buNone/>
            </a:pPr>
            <a:r>
              <a:rPr lang="en-US" sz="900"/>
              <a:t>[8] Image: </a:t>
            </a:r>
            <a:r>
              <a:rPr lang="en-US" sz="900" u="sng">
                <a:solidFill>
                  <a:schemeClr val="hlink"/>
                </a:solidFill>
                <a:hlinkClick r:id="rId8"/>
              </a:rPr>
              <a:t>https://au.news.yahoo.com/thewest/wa/a/29819102/robot-trucks-outperform-human-drivers-rio/#page1</a:t>
            </a:r>
            <a:r>
              <a:rPr lang="en-US" sz="900"/>
              <a:t> Accessed September 20th, 2016</a:t>
            </a:r>
          </a:p>
          <a:p>
            <a:pPr marL="0" marR="0" lvl="0" indent="0" algn="l" rtl="0">
              <a:lnSpc>
                <a:spcPct val="90000"/>
              </a:lnSpc>
              <a:spcBef>
                <a:spcPts val="1200"/>
              </a:spcBef>
              <a:spcAft>
                <a:spcPts val="0"/>
              </a:spcAft>
              <a:buClr>
                <a:schemeClr val="lt2"/>
              </a:buClr>
              <a:buSzPct val="25000"/>
              <a:buFont typeface="Arial"/>
              <a:buNone/>
            </a:pPr>
            <a:r>
              <a:rPr lang="en-US" sz="900"/>
              <a:t>[9] Image: </a:t>
            </a:r>
            <a:r>
              <a:rPr lang="en-US" sz="900" u="sng">
                <a:solidFill>
                  <a:schemeClr val="hlink"/>
                </a:solidFill>
                <a:hlinkClick r:id="rId9"/>
              </a:rPr>
              <a:t>https://commons.wikimedia.org/wiki/File:BrownManchesterMuralJohnKay.jpg</a:t>
            </a:r>
            <a:r>
              <a:rPr lang="en-US" sz="900"/>
              <a:t> Accessed September 24th, 2016</a:t>
            </a:r>
          </a:p>
        </p:txBody>
      </p:sp>
      <p:sp>
        <p:nvSpPr>
          <p:cNvPr id="191" name="Shape 191"/>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192" name="Shape 192"/>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23</a:t>
            </a:fld>
            <a:endParaRPr lang="en-US" sz="900" b="0" i="0" u="none" strike="noStrike" cap="none">
              <a:solidFill>
                <a:schemeClr val="lt1"/>
              </a:solidFill>
              <a:latin typeface="Cambria"/>
              <a:ea typeface="Cambria"/>
              <a:cs typeface="Cambria"/>
              <a:sym typeface="Cambria"/>
            </a:endParaRPr>
          </a:p>
        </p:txBody>
      </p:sp>
      <p:sp>
        <p:nvSpPr>
          <p:cNvPr id="193" name="Shape 193"/>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Tree>
    <p:extLst>
      <p:ext uri="{BB962C8B-B14F-4D97-AF65-F5344CB8AC3E}">
        <p14:creationId xmlns:p14="http://schemas.microsoft.com/office/powerpoint/2010/main" val="1698265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a:t>MORE </a:t>
            </a:r>
            <a:r>
              <a:rPr lang="en-US" sz="2700" b="0" i="0" u="none" strike="noStrike" cap="none">
                <a:solidFill>
                  <a:schemeClr val="lt1"/>
                </a:solidFill>
                <a:latin typeface="Cambria"/>
                <a:ea typeface="Cambria"/>
                <a:cs typeface="Cambria"/>
                <a:sym typeface="Cambria"/>
              </a:rPr>
              <a:t>REFERENCES</a:t>
            </a:r>
          </a:p>
        </p:txBody>
      </p:sp>
      <p:sp>
        <p:nvSpPr>
          <p:cNvPr id="199" name="Shape 199"/>
          <p:cNvSpPr txBox="1">
            <a:spLocks noGrp="1"/>
          </p:cNvSpPr>
          <p:nvPr>
            <p:ph type="body" idx="1"/>
          </p:nvPr>
        </p:nvSpPr>
        <p:spPr>
          <a:xfrm>
            <a:off x="685800" y="1352550"/>
            <a:ext cx="7772400" cy="3352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2"/>
              </a:buClr>
              <a:buSzPct val="25000"/>
              <a:buFont typeface="Arial"/>
              <a:buNone/>
            </a:pPr>
            <a:r>
              <a:rPr lang="en-US" sz="900" b="0" i="0" u="none" strike="noStrike" cap="none">
                <a:solidFill>
                  <a:schemeClr val="lt1"/>
                </a:solidFill>
                <a:latin typeface="Cambria"/>
                <a:ea typeface="Cambria"/>
                <a:cs typeface="Cambria"/>
                <a:sym typeface="Cambria"/>
              </a:rPr>
              <a:t>[1</a:t>
            </a:r>
            <a:r>
              <a:rPr lang="en-US" sz="900"/>
              <a:t>0] Image: </a:t>
            </a:r>
            <a:r>
              <a:rPr lang="en-US" sz="900" u="sng">
                <a:solidFill>
                  <a:schemeClr val="hlink"/>
                </a:solidFill>
                <a:hlinkClick r:id="rId3"/>
              </a:rPr>
              <a:t>http://spectrum.ieee.org/automaton/robotics/industrial-robots/051110-do-robots-take-peoples-jobs</a:t>
            </a:r>
            <a:r>
              <a:rPr lang="en-US" sz="900"/>
              <a:t> Accessed September 27th, 2016</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[11] Image: </a:t>
            </a:r>
            <a:r>
              <a:rPr lang="en-US" sz="900" u="sng">
                <a:solidFill>
                  <a:schemeClr val="hlink"/>
                </a:solidFill>
                <a:hlinkClick r:id="rId4"/>
              </a:rPr>
              <a:t>http://www.bbc.com/news/technology-34066941</a:t>
            </a:r>
            <a:r>
              <a:rPr lang="en-US" sz="900"/>
              <a:t> Accessed September 27th, 2016</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[12] </a:t>
            </a:r>
            <a:r>
              <a:rPr lang="en-US" sz="900" u="sng">
                <a:solidFill>
                  <a:schemeClr val="hlink"/>
                </a:solidFill>
                <a:hlinkClick r:id="rId5"/>
              </a:rPr>
              <a:t>http://fivethirtyeight.com/features/universal-basic-income/</a:t>
            </a:r>
            <a:r>
              <a:rPr lang="en-US" sz="900"/>
              <a:t> Accessed September 28th, 2016</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[13] </a:t>
            </a:r>
            <a:r>
              <a:rPr lang="en-US" sz="900" u="sng">
                <a:solidFill>
                  <a:schemeClr val="hlink"/>
                </a:solidFill>
                <a:hlinkClick r:id="rId6"/>
              </a:rPr>
              <a:t>http://www.nytimes.com/roomfordebate/2016/07/11/are-we-ready-for-the-next-recession/a-guaranteed-federal-jobs-program-is-needed</a:t>
            </a:r>
            <a:r>
              <a:rPr lang="en-US" sz="900"/>
              <a:t> Accessed September 27th, 2016</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[14] Lindert, Peter H., and Jeffrey G. Williamson. "English workers’ living standards during the industrial revolution: a new look." The Economic History Review 36.1 (1983): 1-25.</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[15] Postel‐Vinay, Fabien. "The dynamics of technological unemployment." International Economic Review 43.3 (2002): 737-760.</a:t>
            </a:r>
          </a:p>
          <a:p>
            <a:pPr marL="0" marR="0" lvl="0" indent="0" algn="l" rtl="0">
              <a:lnSpc>
                <a:spcPct val="90000"/>
              </a:lnSpc>
              <a:spcBef>
                <a:spcPts val="0"/>
              </a:spcBef>
              <a:spcAft>
                <a:spcPts val="0"/>
              </a:spcAft>
              <a:buClr>
                <a:schemeClr val="lt2"/>
              </a:buClr>
              <a:buSzPct val="25000"/>
              <a:buFont typeface="Arial"/>
              <a:buNone/>
            </a:pPr>
            <a:endParaRPr sz="900"/>
          </a:p>
          <a:p>
            <a:pPr marL="0" marR="0" lvl="0" indent="0" algn="l" rtl="0">
              <a:lnSpc>
                <a:spcPct val="90000"/>
              </a:lnSpc>
              <a:spcBef>
                <a:spcPts val="0"/>
              </a:spcBef>
              <a:spcAft>
                <a:spcPts val="0"/>
              </a:spcAft>
              <a:buClr>
                <a:schemeClr val="lt2"/>
              </a:buClr>
              <a:buSzPct val="25000"/>
              <a:buFont typeface="Arial"/>
              <a:buNone/>
            </a:pPr>
            <a:r>
              <a:rPr lang="en-US" sz="900"/>
              <a:t>[16] Image: </a:t>
            </a:r>
            <a:r>
              <a:rPr lang="en-US" sz="900" u="sng">
                <a:solidFill>
                  <a:schemeClr val="hlink"/>
                </a:solidFill>
                <a:hlinkClick r:id="rId7"/>
              </a:rPr>
              <a:t>http://dilbert.com/strip/2011-12-16</a:t>
            </a:r>
            <a:r>
              <a:rPr lang="en-US" sz="900"/>
              <a:t> Accessed September 28th, 2016</a:t>
            </a:r>
          </a:p>
        </p:txBody>
      </p:sp>
      <p:sp>
        <p:nvSpPr>
          <p:cNvPr id="200" name="Shape 200"/>
          <p:cNvSpPr txBox="1">
            <a:spLocks noGrp="1"/>
          </p:cNvSpPr>
          <p:nvPr>
            <p:ph type="ftr" idx="11"/>
          </p:nvPr>
        </p:nvSpPr>
        <p:spPr>
          <a:xfrm>
            <a:off x="0" y="4997196"/>
            <a:ext cx="5562600" cy="146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a:solidFill>
                  <a:schemeClr val="lt1"/>
                </a:solidFill>
                <a:latin typeface="Cambria"/>
                <a:ea typeface="Cambria"/>
                <a:cs typeface="Cambria"/>
                <a:sym typeface="Cambria"/>
              </a:rPr>
              <a:t>© 2016 Keith A. Pray</a:t>
            </a:r>
          </a:p>
        </p:txBody>
      </p:sp>
      <p:sp>
        <p:nvSpPr>
          <p:cNvPr id="201" name="Shape 201"/>
          <p:cNvSpPr txBox="1">
            <a:spLocks noGrp="1"/>
          </p:cNvSpPr>
          <p:nvPr>
            <p:ph type="sldNum" idx="12"/>
          </p:nvPr>
        </p:nvSpPr>
        <p:spPr>
          <a:xfrm>
            <a:off x="8519160" y="4997196"/>
            <a:ext cx="624900" cy="1464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Cambria"/>
                <a:ea typeface="Cambria"/>
                <a:cs typeface="Cambria"/>
                <a:sym typeface="Cambria"/>
              </a:rPr>
              <a:t>24</a:t>
            </a:fld>
            <a:endParaRPr lang="en-US" sz="900" b="0" i="0" u="none" strike="noStrike" cap="none">
              <a:solidFill>
                <a:schemeClr val="lt1"/>
              </a:solidFill>
              <a:latin typeface="Cambria"/>
              <a:ea typeface="Cambria"/>
              <a:cs typeface="Cambria"/>
              <a:sym typeface="Cambria"/>
            </a:endParaRPr>
          </a:p>
        </p:txBody>
      </p:sp>
      <p:sp>
        <p:nvSpPr>
          <p:cNvPr id="202" name="Shape 202"/>
          <p:cNvSpPr txBox="1"/>
          <p:nvPr/>
        </p:nvSpPr>
        <p:spPr>
          <a:xfrm>
            <a:off x="6847114" y="372337"/>
            <a:ext cx="2179800" cy="3077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a:solidFill>
                  <a:schemeClr val="lt1"/>
                </a:solidFill>
                <a:latin typeface="Cambria"/>
                <a:ea typeface="Cambria"/>
                <a:cs typeface="Cambria"/>
                <a:sym typeface="Cambria"/>
              </a:rPr>
              <a:t>Jacob Hackett</a:t>
            </a:r>
          </a:p>
        </p:txBody>
      </p:sp>
    </p:spTree>
    <p:extLst>
      <p:ext uri="{BB962C8B-B14F-4D97-AF65-F5344CB8AC3E}">
        <p14:creationId xmlns:p14="http://schemas.microsoft.com/office/powerpoint/2010/main" val="1893708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Define a robot</a:t>
            </a:r>
            <a:endParaRPr lang="en-US" dirty="0"/>
          </a:p>
        </p:txBody>
      </p:sp>
      <p:sp>
        <p:nvSpPr>
          <p:cNvPr id="3" name="Content Placeholder 2"/>
          <p:cNvSpPr>
            <a:spLocks noGrp="1"/>
          </p:cNvSpPr>
          <p:nvPr>
            <p:ph sz="half" idx="1"/>
          </p:nvPr>
        </p:nvSpPr>
        <p:spPr>
          <a:xfrm>
            <a:off x="685800" y="1352551"/>
            <a:ext cx="7518748" cy="3352800"/>
          </a:xfrm>
        </p:spPr>
        <p:txBody>
          <a:bodyPr>
            <a:normAutofit fontScale="92500" lnSpcReduction="10000"/>
          </a:bodyPr>
          <a:lstStyle/>
          <a:p>
            <a:r>
              <a:rPr lang="en-US" dirty="0" smtClean="0"/>
              <a:t>“A </a:t>
            </a:r>
            <a:r>
              <a:rPr lang="en-US" dirty="0"/>
              <a:t>real or imaginary machine that is controlled by a computer and is often made to look like a human or </a:t>
            </a:r>
            <a:r>
              <a:rPr lang="en-US" dirty="0" smtClean="0"/>
              <a:t>animal” </a:t>
            </a:r>
            <a:r>
              <a:rPr lang="en-US" dirty="0"/>
              <a:t>– </a:t>
            </a:r>
            <a:r>
              <a:rPr lang="en-US" dirty="0" smtClean="0"/>
              <a:t>Merriam Webster</a:t>
            </a:r>
          </a:p>
          <a:p>
            <a:r>
              <a:rPr lang="en-US" dirty="0" smtClean="0"/>
              <a:t>“A </a:t>
            </a:r>
            <a:r>
              <a:rPr lang="en-US" dirty="0"/>
              <a:t>mechanical device that sometimes resembles a human and is capable of performing a variety of often complex human tasks on command or by being programmed in </a:t>
            </a:r>
            <a:r>
              <a:rPr lang="en-US" dirty="0" smtClean="0"/>
              <a:t>advance” – Free Dictionary</a:t>
            </a:r>
          </a:p>
          <a:p>
            <a:r>
              <a:rPr lang="en-US" dirty="0"/>
              <a:t> </a:t>
            </a:r>
            <a:r>
              <a:rPr lang="en-US" dirty="0" smtClean="0"/>
              <a:t>”A </a:t>
            </a:r>
            <a:r>
              <a:rPr lang="en-US" dirty="0"/>
              <a:t>robot is a mechanical or virtual artificial agent, usually an electromechanical </a:t>
            </a:r>
            <a:r>
              <a:rPr lang="en-US" dirty="0" smtClean="0"/>
              <a:t>machine” - Wikipedia</a:t>
            </a:r>
          </a:p>
          <a:p>
            <a:r>
              <a:rPr lang="en-US" dirty="0" smtClean="0"/>
              <a:t>Any function with inputs and perceptible outputs – Vinton G. Cerf, ACM President</a:t>
            </a:r>
          </a:p>
          <a:p>
            <a:r>
              <a:rPr lang="en-US" sz="2400" b="1" dirty="0" smtClean="0"/>
              <a:t>A physical manifestation with physical inputs, outputs, and a reprogrammable function in-between</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[1][2][3][4]</a:t>
            </a:r>
            <a:endParaRPr lang="en-US" sz="1200" dirty="0">
              <a:solidFill>
                <a:schemeClr val="tx1"/>
              </a:solidFill>
            </a:endParaRPr>
          </a:p>
        </p:txBody>
      </p:sp>
    </p:spTree>
    <p:extLst>
      <p:ext uri="{BB962C8B-B14F-4D97-AF65-F5344CB8AC3E}">
        <p14:creationId xmlns:p14="http://schemas.microsoft.com/office/powerpoint/2010/main" val="3390721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Robots Define us</a:t>
            </a:r>
            <a:endParaRPr lang="en-US" dirty="0"/>
          </a:p>
        </p:txBody>
      </p:sp>
      <p:sp>
        <p:nvSpPr>
          <p:cNvPr id="3" name="Content Placeholder 2"/>
          <p:cNvSpPr>
            <a:spLocks noGrp="1"/>
          </p:cNvSpPr>
          <p:nvPr>
            <p:ph sz="half" idx="1"/>
          </p:nvPr>
        </p:nvSpPr>
        <p:spPr/>
        <p:txBody>
          <a:bodyPr/>
          <a:lstStyle/>
          <a:p>
            <a:r>
              <a:rPr lang="en-US" b="1" dirty="0" smtClean="0"/>
              <a:t>Robot: </a:t>
            </a:r>
            <a:r>
              <a:rPr lang="en-US" dirty="0" smtClean="0"/>
              <a:t>A </a:t>
            </a:r>
            <a:r>
              <a:rPr lang="en-US" dirty="0"/>
              <a:t>physical manifestation with physical inputs, outputs, and a reprogrammable function </a:t>
            </a:r>
            <a:r>
              <a:rPr lang="en-US" dirty="0" smtClean="0"/>
              <a:t>in-between</a:t>
            </a:r>
            <a:endParaRPr lang="en-US" dirty="0"/>
          </a:p>
          <a:p>
            <a:pPr marL="0" indent="0">
              <a:buNone/>
            </a:pPr>
            <a:endParaRPr lang="en-US" dirty="0" smtClean="0"/>
          </a:p>
          <a:p>
            <a:r>
              <a:rPr lang="en-US" b="1" dirty="0" smtClean="0"/>
              <a:t>Conclusion: </a:t>
            </a:r>
            <a:r>
              <a:rPr lang="en-US" dirty="0" smtClean="0"/>
              <a:t>There is no encompassing, non-trivial definition of a robot that excludes humans</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576" y="819150"/>
            <a:ext cx="3751624" cy="3790949"/>
          </a:xfrm>
          <a:prstGeom prst="rect">
            <a:avLst/>
          </a:prstGeom>
        </p:spPr>
      </p:pic>
    </p:spTree>
    <p:extLst>
      <p:ext uri="{BB962C8B-B14F-4D97-AF65-F5344CB8AC3E}">
        <p14:creationId xmlns:p14="http://schemas.microsoft.com/office/powerpoint/2010/main" val="1200874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are just machines!</a:t>
            </a:r>
          </a:p>
          <a:p>
            <a:r>
              <a:rPr lang="en-US" sz="1600" dirty="0" smtClean="0"/>
              <a:t>“A </a:t>
            </a:r>
            <a:r>
              <a:rPr lang="en-US" sz="1600" dirty="0"/>
              <a:t>machine is a tool containing one or more parts that uses energy to perform an intended </a:t>
            </a:r>
            <a:r>
              <a:rPr lang="en-US" sz="1600" dirty="0" smtClean="0"/>
              <a:t>action”-Wikipedia</a:t>
            </a:r>
            <a:endParaRPr lang="en-US" sz="1600" dirty="0"/>
          </a:p>
          <a:p>
            <a:endParaRPr lang="en-US" dirty="0" smtClean="0"/>
          </a:p>
          <a:p>
            <a:r>
              <a:rPr lang="en-US" dirty="0" smtClean="0"/>
              <a:t>Humans aren’t machines?</a:t>
            </a:r>
          </a:p>
          <a:p>
            <a:r>
              <a:rPr lang="en-US" sz="1600" dirty="0" smtClean="0"/>
              <a:t>“This </a:t>
            </a:r>
            <a:r>
              <a:rPr lang="en-US" sz="1600" dirty="0"/>
              <a:t>includes human design into the meaning of </a:t>
            </a:r>
            <a:r>
              <a:rPr lang="en-US" sz="1600" dirty="0" smtClean="0"/>
              <a:t>machine” -Wikipedia</a:t>
            </a:r>
            <a:endParaRPr lang="en-US" sz="1600"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[5][6][7]</a:t>
            </a:r>
            <a:endParaRPr lang="en-US" sz="1200" dirty="0">
              <a:solidFill>
                <a:schemeClr val="tx1"/>
              </a:solidFill>
            </a:endParaRPr>
          </a:p>
        </p:txBody>
      </p:sp>
      <p:pic>
        <p:nvPicPr>
          <p:cNvPr id="2052" name="Picture 4" descr="http://3.bp.blogspot.com/--xZozYtFOcc/VkJBGfQyl1I/AAAAAAAAC-8/IGSKfyHX9xA/s640/1379227270_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966" y="1353215"/>
            <a:ext cx="3703234" cy="277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52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are just tools!</a:t>
            </a:r>
          </a:p>
          <a:p>
            <a:endParaRPr lang="en-US" dirty="0" smtClean="0"/>
          </a:p>
          <a:p>
            <a:endParaRPr lang="en-US" dirty="0"/>
          </a:p>
          <a:p>
            <a:endParaRPr lang="en-US" dirty="0" smtClean="0"/>
          </a:p>
          <a:p>
            <a:endParaRPr lang="en-US" dirty="0" smtClean="0"/>
          </a:p>
          <a:p>
            <a:r>
              <a:rPr lang="en-US" dirty="0" smtClean="0"/>
              <a:t>Humans use Humans as tools</a:t>
            </a:r>
          </a:p>
          <a:p>
            <a:r>
              <a:rPr lang="en-US" dirty="0" smtClean="0"/>
              <a:t>Robots use humans as tools</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[8]</a:t>
            </a:r>
            <a:endParaRPr lang="en-US" sz="1200" dirty="0">
              <a:solidFill>
                <a:schemeClr val="tx1"/>
              </a:solidFill>
            </a:endParaRPr>
          </a:p>
        </p:txBody>
      </p:sp>
      <p:pic>
        <p:nvPicPr>
          <p:cNvPr id="8196" name="Picture 4" descr="http://pad3.whstatic.com/images/thumb/f/f8/Make-Your-Cell-Phone-Battery-Last-Longer-Step-3-Version-3.jpg/aid9222-900px-Make-Your-Cell-Phone-Battery-Last-Longer-Step-3-Version-3.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86"/>
          <a:stretch/>
        </p:blipFill>
        <p:spPr bwMode="auto">
          <a:xfrm>
            <a:off x="5298510" y="1383086"/>
            <a:ext cx="3220650" cy="274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4795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aren’t self-aware!</a:t>
            </a:r>
          </a:p>
          <a:p>
            <a:endParaRPr lang="en-US" dirty="0" smtClean="0"/>
          </a:p>
          <a:p>
            <a:endParaRPr lang="en-US" dirty="0" smtClean="0"/>
          </a:p>
          <a:p>
            <a:endParaRPr lang="en-US" dirty="0" smtClean="0"/>
          </a:p>
          <a:p>
            <a:endParaRPr lang="en-US" dirty="0" smtClean="0"/>
          </a:p>
          <a:p>
            <a:r>
              <a:rPr lang="en-US" dirty="0" smtClean="0"/>
              <a:t>Nico recognizes itself in mirrors</a:t>
            </a:r>
          </a:p>
          <a:p>
            <a:r>
              <a:rPr lang="en-US" dirty="0" smtClean="0"/>
              <a:t>Starfish figured out its own body</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[16]</a:t>
            </a:r>
            <a:endParaRPr lang="en-US" sz="1200" dirty="0">
              <a:solidFill>
                <a:schemeClr val="tx1"/>
              </a:solidFill>
            </a:endParaRPr>
          </a:p>
        </p:txBody>
      </p:sp>
      <p:pic>
        <p:nvPicPr>
          <p:cNvPr id="4098" name="Picture 2" descr="http://s3.crackedcdn.com/phpimages/article/2/3/4/64234.jpg?v=1"/>
          <p:cNvPicPr>
            <a:picLocks noChangeAspect="1" noChangeArrowheads="1"/>
          </p:cNvPicPr>
          <p:nvPr/>
        </p:nvPicPr>
        <p:blipFill rotWithShape="1">
          <a:blip r:embed="rId3">
            <a:extLst>
              <a:ext uri="{28A0092B-C50C-407E-A947-70E740481C1C}">
                <a14:useLocalDpi xmlns:a14="http://schemas.microsoft.com/office/drawing/2010/main" val="0"/>
              </a:ext>
            </a:extLst>
          </a:blip>
          <a:srcRect l="7589" t="4536" r="7354" b="5464"/>
          <a:stretch/>
        </p:blipFill>
        <p:spPr bwMode="auto">
          <a:xfrm>
            <a:off x="6370529" y="1220635"/>
            <a:ext cx="176617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srcRect l="5636" t="4255" r="7222" b="4512"/>
          <a:stretch/>
        </p:blipFill>
        <p:spPr>
          <a:xfrm>
            <a:off x="4338405" y="1229704"/>
            <a:ext cx="2032124" cy="2734132"/>
          </a:xfrm>
          <a:prstGeom prst="rect">
            <a:avLst/>
          </a:prstGeom>
        </p:spPr>
      </p:pic>
    </p:spTree>
    <p:extLst>
      <p:ext uri="{BB962C8B-B14F-4D97-AF65-F5344CB8AC3E}">
        <p14:creationId xmlns:p14="http://schemas.microsoft.com/office/powerpoint/2010/main" val="326317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r>
              <a:rPr lang="en-US" dirty="0" smtClean="0"/>
              <a:t>/</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aren’t conscious!</a:t>
            </a:r>
          </a:p>
          <a:p>
            <a:endParaRPr lang="en-US" dirty="0" smtClean="0"/>
          </a:p>
          <a:p>
            <a:endParaRPr lang="en-US" dirty="0" smtClean="0"/>
          </a:p>
          <a:p>
            <a:endParaRPr lang="en-US" dirty="0"/>
          </a:p>
          <a:p>
            <a:endParaRPr lang="en-US" dirty="0" smtClean="0"/>
          </a:p>
          <a:p>
            <a:r>
              <a:rPr lang="en-US" dirty="0" smtClean="0"/>
              <a:t>You are conscious.</a:t>
            </a:r>
          </a:p>
          <a:p>
            <a:r>
              <a:rPr lang="en-US" dirty="0" smtClean="0"/>
              <a:t>Is your neighbor?</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[9][10][11][20]</a:t>
            </a:r>
            <a:endParaRPr lang="en-US" sz="1200" dirty="0">
              <a:solidFill>
                <a:schemeClr val="tx1"/>
              </a:solidFill>
            </a:endParaRPr>
          </a:p>
        </p:txBody>
      </p:sp>
      <p:pic>
        <p:nvPicPr>
          <p:cNvPr id="717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674" y="1352551"/>
            <a:ext cx="3506210" cy="287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3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can’t heal!</a:t>
            </a:r>
          </a:p>
          <a:p>
            <a:endParaRPr lang="en-US" dirty="0" smtClean="0"/>
          </a:p>
          <a:p>
            <a:endParaRPr lang="en-US" dirty="0"/>
          </a:p>
          <a:p>
            <a:endParaRPr lang="en-US" dirty="0" smtClean="0"/>
          </a:p>
          <a:p>
            <a:endParaRPr lang="en-US" dirty="0" smtClean="0"/>
          </a:p>
          <a:p>
            <a:r>
              <a:rPr lang="en-US" dirty="0" smtClean="0"/>
              <a:t>Robots are better at it than you.</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[13][19]</a:t>
            </a:r>
            <a:endParaRPr lang="en-US" sz="1200" dirty="0">
              <a:solidFill>
                <a:schemeClr val="tx1"/>
              </a:solidFill>
            </a:endParaRPr>
          </a:p>
        </p:txBody>
      </p:sp>
      <p:pic>
        <p:nvPicPr>
          <p:cNvPr id="12" name="Picture 11"/>
          <p:cNvPicPr>
            <a:picLocks noChangeAspect="1"/>
          </p:cNvPicPr>
          <p:nvPr/>
        </p:nvPicPr>
        <p:blipFill>
          <a:blip r:embed="rId3"/>
          <a:stretch>
            <a:fillRect/>
          </a:stretch>
        </p:blipFill>
        <p:spPr>
          <a:xfrm>
            <a:off x="4899296" y="1352551"/>
            <a:ext cx="3619500" cy="2714625"/>
          </a:xfrm>
          <a:prstGeom prst="rect">
            <a:avLst/>
          </a:prstGeom>
        </p:spPr>
      </p:pic>
    </p:spTree>
    <p:extLst>
      <p:ext uri="{BB962C8B-B14F-4D97-AF65-F5344CB8AC3E}">
        <p14:creationId xmlns:p14="http://schemas.microsoft.com/office/powerpoint/2010/main" val="1182675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can’t reproduce/evolve!</a:t>
            </a:r>
          </a:p>
          <a:p>
            <a:endParaRPr lang="en-US" dirty="0"/>
          </a:p>
          <a:p>
            <a:endParaRPr lang="en-US" dirty="0" smtClean="0"/>
          </a:p>
          <a:p>
            <a:endParaRPr lang="en-US" dirty="0" smtClean="0"/>
          </a:p>
          <a:p>
            <a:endParaRPr lang="en-US" dirty="0" smtClean="0"/>
          </a:p>
          <a:p>
            <a:r>
              <a:rPr lang="en-US" dirty="0" smtClean="0"/>
              <a:t>Neither can male humans</a:t>
            </a:r>
          </a:p>
          <a:p>
            <a:r>
              <a:rPr lang="en-US" dirty="0" smtClean="0"/>
              <a:t>Robots can have DNA and Evolution</a:t>
            </a:r>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pic>
        <p:nvPicPr>
          <p:cNvPr id="5122" name="Picture 2" descr="What if robots could evolve? It's the question asked by a group of scientists in Amsterdam, whose radical new project aims to create smarter, more advanced robots through a process similar to sexual reproduction. On the right, the two parent robots can be seen near their 'baby,' which is pictured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4476"/>
            <a:ext cx="3919422" cy="24542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a:t>
            </a:r>
            <a:endParaRPr lang="en-US" sz="1200" dirty="0">
              <a:solidFill>
                <a:schemeClr val="tx1"/>
              </a:solidFill>
            </a:endParaRPr>
          </a:p>
        </p:txBody>
      </p:sp>
    </p:spTree>
    <p:extLst>
      <p:ext uri="{BB962C8B-B14F-4D97-AF65-F5344CB8AC3E}">
        <p14:creationId xmlns:p14="http://schemas.microsoft.com/office/powerpoint/2010/main" val="34614956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We aren’t robots:</a:t>
            </a:r>
            <a:endParaRPr lang="en-US" dirty="0"/>
          </a:p>
        </p:txBody>
      </p:sp>
      <p:sp>
        <p:nvSpPr>
          <p:cNvPr id="3" name="Content Placeholder 2"/>
          <p:cNvSpPr>
            <a:spLocks noGrp="1"/>
          </p:cNvSpPr>
          <p:nvPr>
            <p:ph sz="half" idx="1"/>
          </p:nvPr>
        </p:nvSpPr>
        <p:spPr/>
        <p:txBody>
          <a:bodyPr/>
          <a:lstStyle/>
          <a:p>
            <a:r>
              <a:rPr lang="en-US" dirty="0" smtClean="0"/>
              <a:t>Robots are just a complex set of algorithms!</a:t>
            </a:r>
          </a:p>
          <a:p>
            <a:endParaRPr lang="en-US" dirty="0" smtClean="0"/>
          </a:p>
          <a:p>
            <a:endParaRPr lang="en-US" dirty="0" smtClean="0"/>
          </a:p>
          <a:p>
            <a:endParaRPr lang="en-US" dirty="0" smtClean="0"/>
          </a:p>
          <a:p>
            <a:r>
              <a:rPr lang="en-US" dirty="0" smtClean="0"/>
              <a:t>What is a line-following robot’s algorithm?</a:t>
            </a:r>
          </a:p>
          <a:p>
            <a:r>
              <a:rPr lang="en-US" dirty="0" smtClean="0"/>
              <a:t>What is your algorithm for eating?</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pic>
        <p:nvPicPr>
          <p:cNvPr id="10" name="Picture 9"/>
          <p:cNvPicPr>
            <a:picLocks noChangeAspect="1"/>
          </p:cNvPicPr>
          <p:nvPr/>
        </p:nvPicPr>
        <p:blipFill>
          <a:blip r:embed="rId3"/>
          <a:stretch>
            <a:fillRect/>
          </a:stretch>
        </p:blipFill>
        <p:spPr>
          <a:xfrm>
            <a:off x="4635500" y="1352551"/>
            <a:ext cx="4100180" cy="2391772"/>
          </a:xfrm>
          <a:prstGeom prst="rect">
            <a:avLst/>
          </a:prstGeom>
        </p:spPr>
      </p:pic>
      <p:sp>
        <p:nvSpPr>
          <p:cNvPr id="11" name="TextBox 10"/>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[14]</a:t>
            </a:r>
            <a:endParaRPr lang="en-US" sz="1200" dirty="0">
              <a:solidFill>
                <a:schemeClr val="tx1"/>
              </a:solidFill>
            </a:endParaRPr>
          </a:p>
        </p:txBody>
      </p:sp>
    </p:spTree>
    <p:extLst>
      <p:ext uri="{BB962C8B-B14F-4D97-AF65-F5344CB8AC3E}">
        <p14:creationId xmlns:p14="http://schemas.microsoft.com/office/powerpoint/2010/main" val="27576319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Examples for general discussion</a:t>
            </a:r>
            <a:endParaRPr lang="en-US" dirty="0"/>
          </a:p>
        </p:txBody>
      </p:sp>
      <p:sp>
        <p:nvSpPr>
          <p:cNvPr id="3" name="Content Placeholder 2"/>
          <p:cNvSpPr>
            <a:spLocks noGrp="1"/>
          </p:cNvSpPr>
          <p:nvPr>
            <p:ph sz="half" idx="1"/>
          </p:nvPr>
        </p:nvSpPr>
        <p:spPr>
          <a:xfrm>
            <a:off x="685800" y="1352551"/>
            <a:ext cx="7975600" cy="3352800"/>
          </a:xfrm>
        </p:spPr>
        <p:txBody>
          <a:bodyPr>
            <a:normAutofit lnSpcReduction="10000"/>
          </a:bodyPr>
          <a:lstStyle/>
          <a:p>
            <a:r>
              <a:rPr lang="en-US" dirty="0" smtClean="0"/>
              <a:t>Robots are capable of: </a:t>
            </a:r>
          </a:p>
          <a:p>
            <a:pPr lvl="1"/>
            <a:r>
              <a:rPr lang="en-US" dirty="0" smtClean="0"/>
              <a:t>Lying</a:t>
            </a:r>
            <a:endParaRPr lang="en-US" dirty="0"/>
          </a:p>
          <a:p>
            <a:pPr lvl="1"/>
            <a:r>
              <a:rPr lang="en-US" dirty="0" smtClean="0"/>
              <a:t>Ruthlessness</a:t>
            </a:r>
          </a:p>
          <a:p>
            <a:pPr lvl="1"/>
            <a:r>
              <a:rPr lang="en-US" dirty="0" smtClean="0"/>
              <a:t>Art</a:t>
            </a:r>
          </a:p>
          <a:p>
            <a:pPr lvl="1"/>
            <a:r>
              <a:rPr lang="en-US" dirty="0" smtClean="0"/>
              <a:t>Music</a:t>
            </a:r>
          </a:p>
          <a:p>
            <a:pPr lvl="1"/>
            <a:r>
              <a:rPr lang="en-US" dirty="0" smtClean="0"/>
              <a:t>Altruism</a:t>
            </a:r>
          </a:p>
          <a:p>
            <a:pPr lvl="1"/>
            <a:r>
              <a:rPr lang="en-US" dirty="0" smtClean="0"/>
              <a:t>Science</a:t>
            </a:r>
          </a:p>
          <a:p>
            <a:pPr lvl="1"/>
            <a:r>
              <a:rPr lang="en-US" dirty="0" smtClean="0"/>
              <a:t>Jealousy</a:t>
            </a:r>
          </a:p>
          <a:p>
            <a:pPr lvl="1"/>
            <a:r>
              <a:rPr lang="en-US" dirty="0" smtClean="0"/>
              <a:t>Bickering/miscommunication</a:t>
            </a:r>
          </a:p>
          <a:p>
            <a:r>
              <a:rPr lang="en-US" dirty="0" smtClean="0"/>
              <a:t>Rat-brained Robot </a:t>
            </a:r>
          </a:p>
          <a:p>
            <a:r>
              <a:rPr lang="en-US" dirty="0" smtClean="0"/>
              <a:t>Modular Robots</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[15][16][17][18][19]</a:t>
            </a:r>
            <a:endParaRPr lang="en-US" sz="1200" dirty="0">
              <a:solidFill>
                <a:schemeClr val="tx1"/>
              </a:solidFill>
            </a:endParaRPr>
          </a:p>
        </p:txBody>
      </p:sp>
    </p:spTree>
    <p:extLst>
      <p:ext uri="{BB962C8B-B14F-4D97-AF65-F5344CB8AC3E}">
        <p14:creationId xmlns:p14="http://schemas.microsoft.com/office/powerpoint/2010/main" val="1801673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argument(s)</a:t>
            </a:r>
            <a:endParaRPr lang="en-US" dirty="0"/>
          </a:p>
        </p:txBody>
      </p:sp>
      <p:sp>
        <p:nvSpPr>
          <p:cNvPr id="3" name="Content Placeholder 2"/>
          <p:cNvSpPr>
            <a:spLocks noGrp="1"/>
          </p:cNvSpPr>
          <p:nvPr>
            <p:ph sz="half" idx="1"/>
          </p:nvPr>
        </p:nvSpPr>
        <p:spPr>
          <a:xfrm>
            <a:off x="685800" y="1352551"/>
            <a:ext cx="6553200" cy="3352800"/>
          </a:xfrm>
        </p:spPr>
        <p:txBody>
          <a:bodyPr/>
          <a:lstStyle/>
          <a:p>
            <a:r>
              <a:rPr lang="en-US" dirty="0"/>
              <a:t>All sensing and perception by humans is limited to the physical space and are subsequently incapable of exceeding the capacity of a </a:t>
            </a:r>
            <a:r>
              <a:rPr lang="en-US" dirty="0" smtClean="0"/>
              <a:t>robot</a:t>
            </a:r>
          </a:p>
          <a:p>
            <a:r>
              <a:rPr lang="en-US" dirty="0" smtClean="0"/>
              <a:t>All human brains, thoughts, and emotions exist in the physical space and are subsequently incapable of exceeding the capacity of a robot</a:t>
            </a:r>
          </a:p>
          <a:p>
            <a:r>
              <a:rPr lang="en-US" dirty="0" smtClean="0"/>
              <a:t>All actions, actuators, and mechanisms of humans and their constituent parts are limited to the physical space and subsequently are incapable of exceeding the capacity of a robot</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
        <p:nvSpPr>
          <p:cNvPr id="9" name="TextBox 8"/>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[20]</a:t>
            </a:r>
            <a:endParaRPr lang="en-US" sz="1200" dirty="0">
              <a:solidFill>
                <a:schemeClr val="tx1"/>
              </a:solidFill>
            </a:endParaRPr>
          </a:p>
        </p:txBody>
      </p:sp>
    </p:spTree>
    <p:extLst>
      <p:ext uri="{BB962C8B-B14F-4D97-AF65-F5344CB8AC3E}">
        <p14:creationId xmlns:p14="http://schemas.microsoft.com/office/powerpoint/2010/main" val="1358499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flaw</a:t>
            </a:r>
            <a:endParaRPr lang="en-US" dirty="0"/>
          </a:p>
        </p:txBody>
      </p:sp>
      <p:sp>
        <p:nvSpPr>
          <p:cNvPr id="3" name="Content Placeholder 2"/>
          <p:cNvSpPr>
            <a:spLocks noGrp="1"/>
          </p:cNvSpPr>
          <p:nvPr>
            <p:ph sz="half" idx="1"/>
          </p:nvPr>
        </p:nvSpPr>
        <p:spPr>
          <a:xfrm>
            <a:off x="685800" y="1352551"/>
            <a:ext cx="6553200" cy="3352800"/>
          </a:xfrm>
        </p:spPr>
        <p:txBody>
          <a:bodyPr/>
          <a:lstStyle/>
          <a:p>
            <a:r>
              <a:rPr lang="en-US" dirty="0" smtClean="0"/>
              <a:t>It is impossible for instruments in the physical space to measure outside of the physical space.</a:t>
            </a:r>
          </a:p>
          <a:p>
            <a:r>
              <a:rPr lang="en-US" dirty="0" smtClean="0"/>
              <a:t>Therefore it is impossible to know if humans or robots are more than their physical manifestation</a:t>
            </a:r>
          </a:p>
        </p:txBody>
      </p:sp>
      <p:sp>
        <p:nvSpPr>
          <p:cNvPr id="5" name="Footer Placeholder 4"/>
          <p:cNvSpPr>
            <a:spLocks noGrp="1"/>
          </p:cNvSpPr>
          <p:nvPr>
            <p:ph type="ftr" sz="quarter" idx="11"/>
          </p:nvPr>
        </p:nvSpPr>
        <p:spPr/>
        <p:txBody>
          <a:bodyPr/>
          <a:lstStyle/>
          <a:p>
            <a:r>
              <a:rPr lang="en-US" smtClean="0"/>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Tree>
    <p:extLst>
      <p:ext uri="{BB962C8B-B14F-4D97-AF65-F5344CB8AC3E}">
        <p14:creationId xmlns:p14="http://schemas.microsoft.com/office/powerpoint/2010/main" val="14109557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fontAlgn="base">
              <a:lnSpc>
                <a:spcPct val="120000"/>
              </a:lnSpc>
              <a:spcBef>
                <a:spcPts val="200"/>
              </a:spcBef>
            </a:pPr>
            <a:r>
              <a:rPr lang="en-US" sz="900" dirty="0" smtClean="0"/>
              <a:t>[1] Robot</a:t>
            </a:r>
            <a:r>
              <a:rPr lang="en-US" sz="900" dirty="0"/>
              <a:t>, Merriam Webster, </a:t>
            </a:r>
            <a:r>
              <a:rPr lang="en-US" sz="900" dirty="0">
                <a:hlinkClick r:id="rId3"/>
              </a:rPr>
              <a:t>http://www.merriam-webster.com/dictionary/robot</a:t>
            </a:r>
            <a:r>
              <a:rPr lang="en-US" sz="900" dirty="0"/>
              <a:t>, 9/29/2016</a:t>
            </a:r>
          </a:p>
          <a:p>
            <a:pPr fontAlgn="base">
              <a:lnSpc>
                <a:spcPct val="120000"/>
              </a:lnSpc>
              <a:spcBef>
                <a:spcPts val="200"/>
              </a:spcBef>
            </a:pPr>
            <a:r>
              <a:rPr lang="en-US" sz="900" dirty="0" smtClean="0"/>
              <a:t>[2] Robot</a:t>
            </a:r>
            <a:r>
              <a:rPr lang="en-US" sz="900" dirty="0"/>
              <a:t>, The Free Dictionary, </a:t>
            </a:r>
            <a:r>
              <a:rPr lang="en-US" sz="900" dirty="0">
                <a:hlinkClick r:id="rId4"/>
              </a:rPr>
              <a:t>http://www.thefreedictionary.com/robot</a:t>
            </a:r>
            <a:r>
              <a:rPr lang="en-US" sz="900" dirty="0"/>
              <a:t> , 9/29/2016</a:t>
            </a:r>
          </a:p>
          <a:p>
            <a:pPr fontAlgn="base">
              <a:lnSpc>
                <a:spcPct val="120000"/>
              </a:lnSpc>
              <a:spcBef>
                <a:spcPts val="200"/>
              </a:spcBef>
            </a:pPr>
            <a:r>
              <a:rPr lang="en-US" sz="900" dirty="0" smtClean="0"/>
              <a:t>[3] Robot</a:t>
            </a:r>
            <a:r>
              <a:rPr lang="en-US" sz="900" dirty="0"/>
              <a:t>, Wikipedia, </a:t>
            </a:r>
            <a:r>
              <a:rPr lang="en-US" sz="900" dirty="0">
                <a:hlinkClick r:id="rId5"/>
              </a:rPr>
              <a:t>https://en.wikipedia.org/wiki/Robot</a:t>
            </a:r>
            <a:r>
              <a:rPr lang="en-US" sz="900" dirty="0"/>
              <a:t>, </a:t>
            </a:r>
            <a:r>
              <a:rPr lang="en-US" sz="900" dirty="0" smtClean="0"/>
              <a:t>9/29/2016</a:t>
            </a:r>
          </a:p>
          <a:p>
            <a:pPr fontAlgn="base">
              <a:lnSpc>
                <a:spcPct val="120000"/>
              </a:lnSpc>
              <a:spcBef>
                <a:spcPts val="200"/>
              </a:spcBef>
            </a:pPr>
            <a:r>
              <a:rPr lang="en-US" sz="900" dirty="0" smtClean="0"/>
              <a:t>[4] Vinton </a:t>
            </a:r>
            <a:r>
              <a:rPr lang="en-US" sz="900" dirty="0"/>
              <a:t>G. </a:t>
            </a:r>
            <a:r>
              <a:rPr lang="en-US" sz="900" dirty="0" smtClean="0"/>
              <a:t>Cerf, What's </a:t>
            </a:r>
            <a:r>
              <a:rPr lang="en-US" sz="900" dirty="0"/>
              <a:t>a Robot</a:t>
            </a:r>
            <a:r>
              <a:rPr lang="en-US" sz="900" dirty="0" smtClean="0"/>
              <a:t>?, ACM</a:t>
            </a:r>
            <a:r>
              <a:rPr lang="en-US" sz="900" dirty="0"/>
              <a:t>, </a:t>
            </a:r>
            <a:r>
              <a:rPr lang="en-US" sz="900" dirty="0">
                <a:hlinkClick r:id="rId6"/>
              </a:rPr>
              <a:t>http://</a:t>
            </a:r>
            <a:r>
              <a:rPr lang="en-US" sz="900" dirty="0" smtClean="0">
                <a:hlinkClick r:id="rId6"/>
              </a:rPr>
              <a:t>cacm.acm.org/magazines/2013/1/158758-whats-a-robot/fulltext</a:t>
            </a:r>
            <a:r>
              <a:rPr lang="en-US" sz="900" dirty="0" smtClean="0"/>
              <a:t>, 9/29/2016</a:t>
            </a:r>
          </a:p>
          <a:p>
            <a:pPr fontAlgn="base">
              <a:lnSpc>
                <a:spcPct val="120000"/>
              </a:lnSpc>
              <a:spcBef>
                <a:spcPts val="200"/>
              </a:spcBef>
            </a:pPr>
            <a:r>
              <a:rPr lang="en-US" sz="900" dirty="0" smtClean="0"/>
              <a:t>[5] </a:t>
            </a:r>
            <a:r>
              <a:rPr lang="en-US" sz="900" dirty="0"/>
              <a:t>Biomechanics of Human Anatomy- Three Classes of </a:t>
            </a:r>
            <a:r>
              <a:rPr lang="en-US" sz="900" dirty="0" smtClean="0"/>
              <a:t>Levers, Artistic Anatomy, </a:t>
            </a:r>
            <a:r>
              <a:rPr lang="en-US" sz="900" dirty="0" smtClean="0">
                <a:hlinkClick r:id="rId7"/>
              </a:rPr>
              <a:t>http</a:t>
            </a:r>
            <a:r>
              <a:rPr lang="en-US" sz="900" dirty="0">
                <a:hlinkClick r:id="rId7"/>
              </a:rPr>
              <a:t>://</a:t>
            </a:r>
            <a:r>
              <a:rPr lang="en-US" sz="900" dirty="0" smtClean="0">
                <a:hlinkClick r:id="rId7"/>
              </a:rPr>
              <a:t>see3dform.blogspot.com/2015/11/biomechanics.html</a:t>
            </a:r>
            <a:r>
              <a:rPr lang="en-US" sz="900" dirty="0" smtClean="0"/>
              <a:t> 9/29/2016</a:t>
            </a:r>
          </a:p>
          <a:p>
            <a:pPr fontAlgn="base">
              <a:lnSpc>
                <a:spcPct val="120000"/>
              </a:lnSpc>
              <a:spcBef>
                <a:spcPts val="200"/>
              </a:spcBef>
            </a:pPr>
            <a:r>
              <a:rPr lang="en-US" sz="900" dirty="0" smtClean="0"/>
              <a:t>[6] Machine</a:t>
            </a:r>
            <a:r>
              <a:rPr lang="en-US" sz="900" dirty="0"/>
              <a:t>, </a:t>
            </a:r>
            <a:r>
              <a:rPr lang="en-US" sz="900" dirty="0" smtClean="0"/>
              <a:t>Wikipedia, </a:t>
            </a:r>
            <a:r>
              <a:rPr lang="en-US" sz="900" dirty="0">
                <a:hlinkClick r:id="rId8"/>
              </a:rPr>
              <a:t>https://</a:t>
            </a:r>
            <a:r>
              <a:rPr lang="en-US" sz="900" dirty="0" smtClean="0">
                <a:hlinkClick r:id="rId8"/>
              </a:rPr>
              <a:t>en.wikipedia.org/wiki/Machine</a:t>
            </a:r>
            <a:r>
              <a:rPr lang="en-US" sz="900" dirty="0" smtClean="0"/>
              <a:t> </a:t>
            </a:r>
            <a:r>
              <a:rPr lang="en-US" sz="900" dirty="0"/>
              <a:t>9/29/2016</a:t>
            </a:r>
          </a:p>
          <a:p>
            <a:pPr fontAlgn="base">
              <a:lnSpc>
                <a:spcPct val="120000"/>
              </a:lnSpc>
              <a:spcBef>
                <a:spcPts val="200"/>
              </a:spcBef>
            </a:pPr>
            <a:r>
              <a:rPr lang="en-US" sz="900" dirty="0" smtClean="0"/>
              <a:t>[7] Machine </a:t>
            </a:r>
            <a:r>
              <a:rPr lang="en-US" sz="900" dirty="0"/>
              <a:t>(mechanical), Wikipedia, </a:t>
            </a:r>
            <a:r>
              <a:rPr lang="en-US" sz="900" dirty="0">
                <a:hlinkClick r:id="rId9"/>
              </a:rPr>
              <a:t>https://en.wikipedia.org/wiki/Machine_(</a:t>
            </a:r>
            <a:r>
              <a:rPr lang="en-US" sz="900" dirty="0" smtClean="0">
                <a:hlinkClick r:id="rId9"/>
              </a:rPr>
              <a:t>mechanical)</a:t>
            </a:r>
            <a:r>
              <a:rPr lang="en-US" sz="900" dirty="0" smtClean="0"/>
              <a:t>, </a:t>
            </a:r>
            <a:r>
              <a:rPr lang="en-US" sz="900" dirty="0"/>
              <a:t>9/29/2016</a:t>
            </a:r>
          </a:p>
          <a:p>
            <a:pPr fontAlgn="base">
              <a:lnSpc>
                <a:spcPct val="120000"/>
              </a:lnSpc>
              <a:spcBef>
                <a:spcPts val="200"/>
              </a:spcBef>
            </a:pPr>
            <a:r>
              <a:rPr lang="en-US" sz="900" dirty="0"/>
              <a:t>[8] </a:t>
            </a:r>
            <a:r>
              <a:rPr lang="en-US" sz="900" dirty="0" err="1"/>
              <a:t>WikiHow</a:t>
            </a:r>
            <a:r>
              <a:rPr lang="en-US" sz="900" dirty="0"/>
              <a:t>, How to Make Your Cell Phone Battery Last </a:t>
            </a:r>
            <a:r>
              <a:rPr lang="en-US" sz="900" dirty="0" smtClean="0"/>
              <a:t>Longer, </a:t>
            </a:r>
            <a:r>
              <a:rPr lang="en-US" sz="900" dirty="0" smtClean="0">
                <a:hlinkClick r:id="rId10"/>
              </a:rPr>
              <a:t>http</a:t>
            </a:r>
            <a:r>
              <a:rPr lang="en-US" sz="900" dirty="0">
                <a:hlinkClick r:id="rId10"/>
              </a:rPr>
              <a:t>://</a:t>
            </a:r>
            <a:r>
              <a:rPr lang="en-US" sz="900" dirty="0" smtClean="0">
                <a:hlinkClick r:id="rId10"/>
              </a:rPr>
              <a:t>www.wikihow.com/Make-Your-Cell-Phone-Battery-Last-Longer</a:t>
            </a:r>
            <a:r>
              <a:rPr lang="en-US" sz="900" dirty="0" smtClean="0"/>
              <a:t>, </a:t>
            </a:r>
            <a:r>
              <a:rPr lang="en-US" sz="900" dirty="0"/>
              <a:t>9/29/2016</a:t>
            </a:r>
            <a:r>
              <a:rPr lang="en-US" sz="900" dirty="0" smtClean="0"/>
              <a:t> </a:t>
            </a:r>
            <a:endParaRPr lang="en-US" sz="900" dirty="0"/>
          </a:p>
          <a:p>
            <a:pPr fontAlgn="base">
              <a:lnSpc>
                <a:spcPct val="120000"/>
              </a:lnSpc>
              <a:spcBef>
                <a:spcPts val="200"/>
              </a:spcBef>
            </a:pPr>
            <a:r>
              <a:rPr lang="en-US" sz="900" dirty="0" smtClean="0"/>
              <a:t>[9] Split-Brain, Psych Apprentice, </a:t>
            </a:r>
            <a:r>
              <a:rPr lang="en-US" sz="900" dirty="0" smtClean="0">
                <a:hlinkClick r:id="rId11"/>
              </a:rPr>
              <a:t>http://psychapprentice.weebly.com/psychology-lexicon/split-brain</a:t>
            </a:r>
            <a:r>
              <a:rPr lang="en-US" sz="900" dirty="0" smtClean="0"/>
              <a:t>, 9/29/2016</a:t>
            </a:r>
          </a:p>
          <a:p>
            <a:pPr fontAlgn="base">
              <a:lnSpc>
                <a:spcPct val="120000"/>
              </a:lnSpc>
              <a:spcBef>
                <a:spcPts val="200"/>
              </a:spcBef>
            </a:pPr>
            <a:r>
              <a:rPr lang="en-US" sz="900" dirty="0" smtClean="0"/>
              <a:t>[10] You Are Two, CGP Grey, </a:t>
            </a:r>
            <a:r>
              <a:rPr lang="en-US" sz="900" dirty="0" smtClean="0">
                <a:hlinkClick r:id="rId12"/>
              </a:rPr>
              <a:t>https://www.youtube.com/watch?v=wfYbgdo8e-8</a:t>
            </a:r>
            <a:r>
              <a:rPr lang="en-US" sz="900" dirty="0" smtClean="0"/>
              <a:t> , 9/29/2016</a:t>
            </a:r>
          </a:p>
          <a:p>
            <a:pPr fontAlgn="base">
              <a:lnSpc>
                <a:spcPct val="120000"/>
              </a:lnSpc>
              <a:spcBef>
                <a:spcPts val="200"/>
              </a:spcBef>
            </a:pPr>
            <a:r>
              <a:rPr lang="en-US" sz="900" dirty="0" smtClean="0"/>
              <a:t>[11] What Are You?, </a:t>
            </a:r>
            <a:r>
              <a:rPr lang="en-US" sz="900" dirty="0" err="1" smtClean="0"/>
              <a:t>Kurzgesagt</a:t>
            </a:r>
            <a:r>
              <a:rPr lang="en-US" sz="900" dirty="0" smtClean="0"/>
              <a:t> – In a Nutshell</a:t>
            </a:r>
          </a:p>
          <a:p>
            <a:pPr fontAlgn="base">
              <a:lnSpc>
                <a:spcPct val="120000"/>
              </a:lnSpc>
              <a:spcBef>
                <a:spcPts val="200"/>
              </a:spcBef>
            </a:pPr>
            <a:r>
              <a:rPr lang="en-US" sz="900" dirty="0" smtClean="0"/>
              <a:t>[12] Now Robots can have KIDS, Daily Mail, </a:t>
            </a:r>
            <a:r>
              <a:rPr lang="en-US" sz="900" dirty="0">
                <a:hlinkClick r:id="rId13"/>
              </a:rPr>
              <a:t>http://</a:t>
            </a:r>
            <a:r>
              <a:rPr lang="en-US" sz="900" dirty="0" smtClean="0">
                <a:hlinkClick r:id="rId13"/>
              </a:rPr>
              <a:t>www.dailymail.co.uk/sciencetech/article-3620314/Now-robots-KIDS-Researchers-create-machines-mate-wifi-create-3D-printed-baby-experts-say-used-colonise-Mars.html</a:t>
            </a:r>
            <a:r>
              <a:rPr lang="en-US" sz="900" dirty="0" smtClean="0"/>
              <a:t>,</a:t>
            </a:r>
            <a:r>
              <a:rPr lang="en-US" sz="900" dirty="0"/>
              <a:t> </a:t>
            </a:r>
            <a:r>
              <a:rPr lang="en-US" sz="900" dirty="0" smtClean="0"/>
              <a:t>9/29/2016</a:t>
            </a:r>
          </a:p>
          <a:p>
            <a:pPr fontAlgn="base">
              <a:lnSpc>
                <a:spcPct val="120000"/>
              </a:lnSpc>
              <a:spcBef>
                <a:spcPts val="200"/>
              </a:spcBef>
            </a:pPr>
            <a:r>
              <a:rPr lang="en-US" sz="900" dirty="0" smtClean="0"/>
              <a:t>[13] </a:t>
            </a:r>
            <a:r>
              <a:rPr lang="en-US" sz="900" dirty="0"/>
              <a:t>Camillo J. Taylor </a:t>
            </a:r>
            <a:r>
              <a:rPr lang="en-US" sz="900" dirty="0" smtClean="0"/>
              <a:t>, Modular Robots </a:t>
            </a:r>
            <a:r>
              <a:rPr lang="en-US" sz="900" dirty="0" smtClean="0">
                <a:hlinkClick r:id="rId14"/>
              </a:rPr>
              <a:t>http</a:t>
            </a:r>
            <a:r>
              <a:rPr lang="en-US" sz="900" dirty="0">
                <a:hlinkClick r:id="rId14"/>
              </a:rPr>
              <a:t>://www.cis.upenn.edu/~</a:t>
            </a:r>
            <a:r>
              <a:rPr lang="en-US" sz="900" dirty="0" smtClean="0">
                <a:hlinkClick r:id="rId14"/>
              </a:rPr>
              <a:t>cjtaylor/RESEARCH/projects/ModularRobots/ModularRobots.html</a:t>
            </a:r>
            <a:r>
              <a:rPr lang="en-US" sz="900" dirty="0" smtClean="0"/>
              <a:t>, </a:t>
            </a:r>
            <a:r>
              <a:rPr lang="en-US" sz="900" dirty="0"/>
              <a:t>9/29/2016 </a:t>
            </a:r>
            <a:endParaRPr lang="en-US" sz="900" dirty="0" smtClean="0"/>
          </a:p>
          <a:p>
            <a:pPr fontAlgn="base">
              <a:lnSpc>
                <a:spcPct val="120000"/>
              </a:lnSpc>
              <a:spcBef>
                <a:spcPts val="200"/>
              </a:spcBef>
            </a:pPr>
            <a:r>
              <a:rPr lang="en-US" sz="900" dirty="0" smtClean="0"/>
              <a:t>[14] Line Follower Robot Project, Dale’s </a:t>
            </a:r>
            <a:r>
              <a:rPr lang="en-US" sz="900" dirty="0"/>
              <a:t>Homemade Robots, </a:t>
            </a:r>
            <a:r>
              <a:rPr lang="en-US" sz="900" dirty="0">
                <a:hlinkClick r:id="rId15"/>
              </a:rPr>
              <a:t>http://www.wa4dsy.net/robot/line</a:t>
            </a:r>
            <a:r>
              <a:rPr lang="en-US" sz="900" dirty="0" smtClean="0">
                <a:hlinkClick r:id="rId15"/>
              </a:rPr>
              <a:t>/</a:t>
            </a:r>
            <a:r>
              <a:rPr lang="en-US" sz="900" dirty="0" smtClean="0"/>
              <a:t> , </a:t>
            </a:r>
            <a:r>
              <a:rPr lang="en-US" sz="900" dirty="0"/>
              <a:t>9/29/2016 </a:t>
            </a:r>
            <a:endParaRPr lang="en-US" sz="900" dirty="0" smtClean="0"/>
          </a:p>
          <a:p>
            <a:pPr fontAlgn="base">
              <a:lnSpc>
                <a:spcPct val="120000"/>
              </a:lnSpc>
              <a:spcBef>
                <a:spcPts val="200"/>
              </a:spcBef>
            </a:pPr>
            <a:r>
              <a:rPr lang="en-US" sz="900" dirty="0" smtClean="0"/>
              <a:t>[15] Aaron Short, XJ Selman, Ivan </a:t>
            </a:r>
            <a:r>
              <a:rPr lang="en-US" sz="900" dirty="0" err="1" smtClean="0"/>
              <a:t>Farkas</a:t>
            </a:r>
            <a:r>
              <a:rPr lang="en-US" sz="900" dirty="0" smtClean="0"/>
              <a:t>, </a:t>
            </a:r>
            <a:r>
              <a:rPr lang="en-US" sz="900" dirty="0"/>
              <a:t>The 5 Most Terrifying Robot Advances in Recent History, </a:t>
            </a:r>
            <a:r>
              <a:rPr lang="en-US" sz="900" dirty="0">
                <a:hlinkClick r:id="rId16"/>
              </a:rPr>
              <a:t>http://</a:t>
            </a:r>
            <a:r>
              <a:rPr lang="en-US" sz="900" dirty="0" smtClean="0">
                <a:hlinkClick r:id="rId16"/>
              </a:rPr>
              <a:t>www.cracked.com/article_20462_the-5-most-terrifying-robot-advances-in-recent-history.html</a:t>
            </a:r>
            <a:r>
              <a:rPr lang="en-US" sz="900" dirty="0" smtClean="0"/>
              <a:t>, </a:t>
            </a:r>
            <a:r>
              <a:rPr lang="en-US" sz="900" dirty="0"/>
              <a:t>9/29/2016 </a:t>
            </a:r>
          </a:p>
          <a:p>
            <a:pPr fontAlgn="base">
              <a:lnSpc>
                <a:spcPct val="120000"/>
              </a:lnSpc>
              <a:spcBef>
                <a:spcPts val="200"/>
              </a:spcBef>
            </a:pPr>
            <a:r>
              <a:rPr lang="en-US" sz="900" dirty="0" smtClean="0"/>
              <a:t>[16] Eric A., Karl Smallwood, Dennis Hong, </a:t>
            </a:r>
            <a:r>
              <a:rPr lang="en-US" sz="800" dirty="0" smtClean="0"/>
              <a:t>6 </a:t>
            </a:r>
            <a:r>
              <a:rPr lang="en-US" sz="800" dirty="0"/>
              <a:t>Shocking Ways Robots Are Already Becoming </a:t>
            </a:r>
            <a:r>
              <a:rPr lang="en-US" sz="800" dirty="0" smtClean="0"/>
              <a:t>Human</a:t>
            </a:r>
            <a:r>
              <a:rPr lang="en-US" sz="900" dirty="0" smtClean="0"/>
              <a:t>, </a:t>
            </a:r>
            <a:r>
              <a:rPr lang="en-US" sz="900" dirty="0" smtClean="0">
                <a:hlinkClick r:id="rId17"/>
              </a:rPr>
              <a:t>www.cracked.com/article_19273_6-shocking-ways-robots-are-already-becoming-human.html</a:t>
            </a:r>
            <a:r>
              <a:rPr lang="en-US" sz="900" dirty="0" smtClean="0"/>
              <a:t>, </a:t>
            </a:r>
            <a:r>
              <a:rPr lang="en-US" sz="900" dirty="0"/>
              <a:t>9/29/2016 </a:t>
            </a:r>
          </a:p>
          <a:p>
            <a:pPr fontAlgn="base">
              <a:lnSpc>
                <a:spcPct val="120000"/>
              </a:lnSpc>
              <a:spcBef>
                <a:spcPts val="200"/>
              </a:spcBef>
            </a:pPr>
            <a:r>
              <a:rPr lang="en-US" sz="900" dirty="0" smtClean="0"/>
              <a:t>[17] Josh </a:t>
            </a:r>
            <a:r>
              <a:rPr lang="en-US" sz="900" dirty="0" err="1" smtClean="0"/>
              <a:t>Hrala</a:t>
            </a:r>
            <a:r>
              <a:rPr lang="en-US" sz="900" dirty="0" smtClean="0"/>
              <a:t>, </a:t>
            </a:r>
            <a:r>
              <a:rPr lang="en-US" sz="800" dirty="0"/>
              <a:t>5 Ways We're Designing Robots to Be Total </a:t>
            </a:r>
            <a:r>
              <a:rPr lang="en-US" sz="800" dirty="0" smtClean="0"/>
              <a:t>Assholes</a:t>
            </a:r>
            <a:r>
              <a:rPr lang="en-US" sz="800" dirty="0"/>
              <a:t>, </a:t>
            </a:r>
            <a:r>
              <a:rPr lang="en-US" sz="800" dirty="0">
                <a:hlinkClick r:id="rId18"/>
              </a:rPr>
              <a:t>http://</a:t>
            </a:r>
            <a:r>
              <a:rPr lang="en-US" sz="800" dirty="0" smtClean="0">
                <a:hlinkClick r:id="rId18"/>
              </a:rPr>
              <a:t>www.cracked.com/article_20739_5-ways-were-designing-robots-to-be-total-assholes.html</a:t>
            </a:r>
            <a:r>
              <a:rPr lang="en-US" sz="800" dirty="0" smtClean="0"/>
              <a:t>, </a:t>
            </a:r>
            <a:r>
              <a:rPr lang="en-US" sz="900" dirty="0"/>
              <a:t>9/29/2016 </a:t>
            </a:r>
            <a:endParaRPr lang="en-US" sz="900" dirty="0" smtClean="0"/>
          </a:p>
          <a:p>
            <a:pPr fontAlgn="base">
              <a:lnSpc>
                <a:spcPct val="120000"/>
              </a:lnSpc>
              <a:spcBef>
                <a:spcPts val="200"/>
              </a:spcBef>
            </a:pPr>
            <a:r>
              <a:rPr lang="en-US" sz="900" dirty="0" smtClean="0"/>
              <a:t>[18] Rise of the rat-brained robots, New Scientist, </a:t>
            </a:r>
            <a:r>
              <a:rPr lang="en-US" sz="800" dirty="0" smtClean="0">
                <a:hlinkClick r:id="rId19"/>
              </a:rPr>
              <a:t>www.newscientist.com/article/mg19926696-100-rise-of-the-rat-brained-robots</a:t>
            </a:r>
            <a:r>
              <a:rPr lang="en-US" sz="800" dirty="0" smtClean="0"/>
              <a:t>, </a:t>
            </a:r>
            <a:r>
              <a:rPr lang="en-US" sz="900" dirty="0"/>
              <a:t>9/29/2016 </a:t>
            </a:r>
            <a:endParaRPr lang="en-US" sz="900" dirty="0" smtClean="0"/>
          </a:p>
          <a:p>
            <a:pPr fontAlgn="base">
              <a:lnSpc>
                <a:spcPct val="120000"/>
              </a:lnSpc>
              <a:spcBef>
                <a:spcPts val="200"/>
              </a:spcBef>
            </a:pPr>
            <a:r>
              <a:rPr lang="en-US" sz="900" dirty="0" smtClean="0"/>
              <a:t>[19] </a:t>
            </a:r>
            <a:r>
              <a:rPr lang="en-US" sz="900" dirty="0" err="1" smtClean="0"/>
              <a:t>BotJunkie</a:t>
            </a:r>
            <a:r>
              <a:rPr lang="en-US" sz="900" dirty="0" smtClean="0"/>
              <a:t>, MTRAN3 Modular Robot, </a:t>
            </a:r>
            <a:r>
              <a:rPr lang="en-US" sz="800" dirty="0">
                <a:hlinkClick r:id="rId20"/>
              </a:rPr>
              <a:t>https://</a:t>
            </a:r>
            <a:r>
              <a:rPr lang="en-US" sz="800" dirty="0" smtClean="0">
                <a:hlinkClick r:id="rId20"/>
              </a:rPr>
              <a:t>www.youtube.com/watch?v=4oSavAHf0dg</a:t>
            </a:r>
            <a:r>
              <a:rPr lang="en-US" sz="800" dirty="0" smtClean="0"/>
              <a:t>, </a:t>
            </a:r>
            <a:r>
              <a:rPr lang="en-US" sz="900" dirty="0"/>
              <a:t>9/29/2016 </a:t>
            </a:r>
            <a:endParaRPr lang="en-US" sz="900" dirty="0" smtClean="0"/>
          </a:p>
          <a:p>
            <a:pPr fontAlgn="base">
              <a:lnSpc>
                <a:spcPct val="120000"/>
              </a:lnSpc>
              <a:spcBef>
                <a:spcPts val="200"/>
              </a:spcBef>
            </a:pPr>
            <a:r>
              <a:rPr lang="en-US" sz="900" dirty="0" smtClean="0"/>
              <a:t>[20] Bite Size Psych, </a:t>
            </a:r>
            <a:r>
              <a:rPr lang="en-US" sz="800" dirty="0" smtClean="0"/>
              <a:t>Why </a:t>
            </a:r>
            <a:r>
              <a:rPr lang="en-US" sz="800" dirty="0"/>
              <a:t>psychopaths aren't actually evil - The problem of free </a:t>
            </a:r>
            <a:r>
              <a:rPr lang="en-US" sz="800" dirty="0" smtClean="0"/>
              <a:t>will</a:t>
            </a:r>
            <a:r>
              <a:rPr lang="en-US" sz="800" dirty="0"/>
              <a:t>, </a:t>
            </a:r>
            <a:r>
              <a:rPr lang="en-US" sz="800" dirty="0">
                <a:hlinkClick r:id="rId21"/>
              </a:rPr>
              <a:t>https://</a:t>
            </a:r>
            <a:r>
              <a:rPr lang="en-US" sz="800" dirty="0" smtClean="0">
                <a:hlinkClick r:id="rId21"/>
              </a:rPr>
              <a:t>www.youtube.com/watch?v=cpP-nL-GMuk</a:t>
            </a:r>
            <a:r>
              <a:rPr lang="en-US" sz="800" dirty="0" smtClean="0"/>
              <a:t>, </a:t>
            </a:r>
            <a:r>
              <a:rPr lang="en-US" sz="900" dirty="0"/>
              <a:t>9/29/2016 </a:t>
            </a:r>
          </a:p>
          <a:p>
            <a:pPr fontAlgn="base">
              <a:lnSpc>
                <a:spcPct val="120000"/>
              </a:lnSpc>
              <a:spcBef>
                <a:spcPts val="200"/>
              </a:spcBef>
            </a:pPr>
            <a:endParaRPr lang="en-US" sz="900" dirty="0" smtClean="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Mead Landis</a:t>
            </a:r>
            <a:endParaRPr lang="en-US" sz="1400" dirty="0">
              <a:solidFill>
                <a:schemeClr val="tx1"/>
              </a:solidFill>
              <a:latin typeface="+mj-lt"/>
            </a:endParaRPr>
          </a:p>
        </p:txBody>
      </p:sp>
    </p:spTree>
    <p:extLst>
      <p:ext uri="{BB962C8B-B14F-4D97-AF65-F5344CB8AC3E}">
        <p14:creationId xmlns:p14="http://schemas.microsoft.com/office/powerpoint/2010/main" val="3978431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11</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934991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643624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en-US" smtClean="0"/>
              <a:t>© 2016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economy: Uber’s effect</a:t>
            </a:r>
          </a:p>
        </p:txBody>
      </p:sp>
      <p:sp>
        <p:nvSpPr>
          <p:cNvPr id="3" name="Content Placeholder 2"/>
          <p:cNvSpPr>
            <a:spLocks noGrp="1"/>
          </p:cNvSpPr>
          <p:nvPr>
            <p:ph sz="half" idx="1"/>
          </p:nvPr>
        </p:nvSpPr>
        <p:spPr/>
        <p:txBody>
          <a:bodyPr/>
          <a:lstStyle/>
          <a:p>
            <a:r>
              <a:rPr lang="en-US" dirty="0"/>
              <a:t>Uber is laying the way for the sharing economy based companies that thrive off of mobile apps.</a:t>
            </a:r>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Joe Fainer</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10" name="Picture 9"/>
          <p:cNvPicPr>
            <a:picLocks noChangeAspect="1"/>
          </p:cNvPicPr>
          <p:nvPr/>
        </p:nvPicPr>
        <p:blipFill rotWithShape="1">
          <a:blip r:embed="rId3"/>
          <a:srcRect l="28503"/>
          <a:stretch/>
        </p:blipFill>
        <p:spPr>
          <a:xfrm>
            <a:off x="4791703" y="1659290"/>
            <a:ext cx="3493744" cy="2471351"/>
          </a:xfrm>
          <a:prstGeom prst="rect">
            <a:avLst/>
          </a:prstGeom>
        </p:spPr>
      </p:pic>
    </p:spTree>
    <p:extLst>
      <p:ext uri="{BB962C8B-B14F-4D97-AF65-F5344CB8AC3E}">
        <p14:creationId xmlns:p14="http://schemas.microsoft.com/office/powerpoint/2010/main" val="1013297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economy</a:t>
            </a:r>
          </a:p>
        </p:txBody>
      </p:sp>
      <p:sp>
        <p:nvSpPr>
          <p:cNvPr id="3" name="Content Placeholder 2"/>
          <p:cNvSpPr>
            <a:spLocks noGrp="1"/>
          </p:cNvSpPr>
          <p:nvPr>
            <p:ph sz="half" idx="1"/>
          </p:nvPr>
        </p:nvSpPr>
        <p:spPr/>
        <p:txBody>
          <a:bodyPr/>
          <a:lstStyle/>
          <a:p>
            <a:r>
              <a:rPr lang="en-US" dirty="0"/>
              <a:t>What is Sharing Economy</a:t>
            </a:r>
          </a:p>
          <a:p>
            <a:pPr lvl="1"/>
            <a:r>
              <a:rPr lang="en-US" dirty="0"/>
              <a:t>“Sharing goods and services”</a:t>
            </a:r>
          </a:p>
          <a:p>
            <a:pPr lvl="1"/>
            <a:r>
              <a:rPr lang="en-US" dirty="0" smtClean="0"/>
              <a:t>A.K.A. “collaborative </a:t>
            </a:r>
            <a:r>
              <a:rPr lang="en-US" dirty="0"/>
              <a:t>economy” or “peer economy”</a:t>
            </a:r>
          </a:p>
          <a:p>
            <a:r>
              <a:rPr lang="en-US" dirty="0"/>
              <a:t>Consumer Benefits Include:</a:t>
            </a:r>
          </a:p>
          <a:p>
            <a:pPr lvl="1"/>
            <a:r>
              <a:rPr lang="en-US" dirty="0"/>
              <a:t>Reduced </a:t>
            </a:r>
            <a:r>
              <a:rPr lang="en-US" dirty="0" smtClean="0"/>
              <a:t>cost</a:t>
            </a:r>
          </a:p>
          <a:p>
            <a:pPr lvl="1"/>
            <a:r>
              <a:rPr lang="en-US" dirty="0" smtClean="0"/>
              <a:t>Convenience   </a:t>
            </a:r>
            <a:endParaRPr lang="en-US" dirty="0"/>
          </a:p>
          <a:p>
            <a:r>
              <a:rPr lang="en-US" dirty="0"/>
              <a:t>Service Provider Benefits Include:</a:t>
            </a:r>
          </a:p>
          <a:p>
            <a:pPr lvl="1"/>
            <a:r>
              <a:rPr lang="en-US" dirty="0"/>
              <a:t>Additional Income</a:t>
            </a:r>
          </a:p>
          <a:p>
            <a:pPr lvl="1"/>
            <a:r>
              <a:rPr lang="en-US" dirty="0"/>
              <a:t>Flexibility</a:t>
            </a:r>
          </a:p>
          <a:p>
            <a:pPr lvl="1"/>
            <a:r>
              <a:rPr lang="en-US" dirty="0"/>
              <a:t>Ease of Entry</a:t>
            </a:r>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208" t="470" r="18201"/>
          <a:stretch/>
        </p:blipFill>
        <p:spPr>
          <a:xfrm>
            <a:off x="4911215" y="928422"/>
            <a:ext cx="3546985" cy="3472538"/>
          </a:xfrm>
          <a:ln>
            <a:solidFill>
              <a:schemeClr val="bg1"/>
            </a:solidFill>
          </a:ln>
        </p:spPr>
      </p:pic>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Joe Fainer</a:t>
            </a:r>
            <a:endParaRPr lang="en-US" sz="1400" dirty="0">
              <a:solidFill>
                <a:schemeClr val="tx1"/>
              </a:solidFill>
              <a:latin typeface="+mj-lt"/>
            </a:endParaRPr>
          </a:p>
        </p:txBody>
      </p:sp>
      <p:sp>
        <p:nvSpPr>
          <p:cNvPr id="10" name="Rectangle 9"/>
          <p:cNvSpPr/>
          <p:nvPr/>
        </p:nvSpPr>
        <p:spPr>
          <a:xfrm>
            <a:off x="8353214" y="4508118"/>
            <a:ext cx="673582" cy="307777"/>
          </a:xfrm>
          <a:prstGeom prst="rect">
            <a:avLst/>
          </a:prstGeom>
        </p:spPr>
        <p:txBody>
          <a:bodyPr wrap="none">
            <a:spAutoFit/>
          </a:bodyPr>
          <a:lstStyle/>
          <a:p>
            <a:pPr algn="r"/>
            <a:r>
              <a:rPr lang="en-US" sz="1400" dirty="0"/>
              <a:t>[1] [2]</a:t>
            </a:r>
          </a:p>
        </p:txBody>
      </p:sp>
    </p:spTree>
    <p:extLst>
      <p:ext uri="{BB962C8B-B14F-4D97-AF65-F5344CB8AC3E}">
        <p14:creationId xmlns:p14="http://schemas.microsoft.com/office/powerpoint/2010/main" val="15893331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Uber Leading the app economy</a:t>
            </a:r>
          </a:p>
        </p:txBody>
      </p:sp>
      <p:sp>
        <p:nvSpPr>
          <p:cNvPr id="3" name="Content Placeholder 2"/>
          <p:cNvSpPr>
            <a:spLocks noGrp="1"/>
          </p:cNvSpPr>
          <p:nvPr>
            <p:ph sz="half" idx="1"/>
          </p:nvPr>
        </p:nvSpPr>
        <p:spPr/>
        <p:txBody>
          <a:bodyPr/>
          <a:lstStyle/>
          <a:p>
            <a:r>
              <a:rPr lang="en-US" dirty="0"/>
              <a:t>Uber provides transportation </a:t>
            </a:r>
            <a:r>
              <a:rPr lang="en-US" dirty="0" smtClean="0"/>
              <a:t>services. </a:t>
            </a:r>
            <a:endParaRPr lang="en-US" dirty="0"/>
          </a:p>
          <a:p>
            <a:r>
              <a:rPr lang="en-US" dirty="0" smtClean="0"/>
              <a:t>App </a:t>
            </a:r>
            <a:r>
              <a:rPr lang="en-US" dirty="0"/>
              <a:t>Store revenue is expected to be $51 billion in 2016.</a:t>
            </a:r>
          </a:p>
          <a:p>
            <a:pPr lvl="1"/>
            <a:r>
              <a:rPr lang="en-US" dirty="0" smtClean="0"/>
              <a:t>4.2 </a:t>
            </a:r>
            <a:r>
              <a:rPr lang="en-US" dirty="0"/>
              <a:t>million apps available. </a:t>
            </a:r>
          </a:p>
          <a:p>
            <a:r>
              <a:rPr lang="en-US" dirty="0"/>
              <a:t>Uber’s expected revenue is $1.1 billion in 2016.</a:t>
            </a:r>
          </a:p>
          <a:p>
            <a:pPr lvl="1"/>
            <a:r>
              <a:rPr lang="en-US" dirty="0"/>
              <a:t>70-80% of each fare goes to the </a:t>
            </a:r>
            <a:r>
              <a:rPr lang="en-US" dirty="0" smtClean="0"/>
              <a:t>driver.</a:t>
            </a:r>
            <a:endParaRPr lang="en-US" dirty="0"/>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Joe Fainer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 [7] [8]</a:t>
            </a:r>
          </a:p>
        </p:txBody>
      </p:sp>
    </p:spTree>
    <p:extLst>
      <p:ext uri="{BB962C8B-B14F-4D97-AF65-F5344CB8AC3E}">
        <p14:creationId xmlns:p14="http://schemas.microsoft.com/office/powerpoint/2010/main" val="3724871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22655</TotalTime>
  <Words>6311</Words>
  <Application>Microsoft Macintosh PowerPoint</Application>
  <PresentationFormat>On-screen Show (16:9)</PresentationFormat>
  <Paragraphs>507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Red Radial 16x9</vt:lpstr>
      <vt:lpstr>Class 11 Work</vt:lpstr>
      <vt:lpstr>Overview</vt:lpstr>
      <vt:lpstr>PowerPoint Presentation</vt:lpstr>
      <vt:lpstr>Group Quiz</vt:lpstr>
      <vt:lpstr>Overview</vt:lpstr>
      <vt:lpstr>Overview</vt:lpstr>
      <vt:lpstr>App economy: Uber’s effect</vt:lpstr>
      <vt:lpstr>Sharing economy</vt:lpstr>
      <vt:lpstr>Uber Leading the app economy</vt:lpstr>
      <vt:lpstr>Uber vs. taxis</vt:lpstr>
      <vt:lpstr>Interest in working for uber?</vt:lpstr>
      <vt:lpstr>Uber setting an example</vt:lpstr>
      <vt:lpstr>conclusion</vt:lpstr>
      <vt:lpstr>References</vt:lpstr>
      <vt:lpstr>References</vt:lpstr>
      <vt:lpstr>Technological Unemployment</vt:lpstr>
      <vt:lpstr>What is Technological Unemployment?</vt:lpstr>
      <vt:lpstr>History of Technological Unemployment?</vt:lpstr>
      <vt:lpstr>Why is it more important now?</vt:lpstr>
      <vt:lpstr>Case Study: Rio Tinto Autonomous Trucks</vt:lpstr>
      <vt:lpstr>Potential Solutions</vt:lpstr>
      <vt:lpstr>Conclusions</vt:lpstr>
      <vt:lpstr>REFERENCES</vt:lpstr>
      <vt:lpstr>MORE REFERENCES</vt:lpstr>
      <vt:lpstr>How we Define a robot</vt:lpstr>
      <vt:lpstr>How Robots Define us</vt:lpstr>
      <vt:lpstr>Hey! We aren’t robots:</vt:lpstr>
      <vt:lpstr>Hey! We aren’t robots:</vt:lpstr>
      <vt:lpstr>Hey! We aren’t robots:</vt:lpstr>
      <vt:lpstr>Hey! We aren’t robots:</vt:lpstr>
      <vt:lpstr>Hey! We aren’t robots:</vt:lpstr>
      <vt:lpstr>Hey! We aren’t robots:</vt:lpstr>
      <vt:lpstr>Hey! We aren’t robots:</vt:lpstr>
      <vt:lpstr>Robot Examples for general discussion</vt:lpstr>
      <vt:lpstr>Core argument(s)</vt:lpstr>
      <vt:lpstr>Core flaw</vt:lpstr>
      <vt:lpstr>References</vt:lpstr>
      <vt:lpstr>Class 11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305</cp:revision>
  <dcterms:created xsi:type="dcterms:W3CDTF">2014-08-25T02:19:16Z</dcterms:created>
  <dcterms:modified xsi:type="dcterms:W3CDTF">2016-09-30T23:02:09Z</dcterms:modified>
</cp:coreProperties>
</file>