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56" r:id="rId2"/>
    <p:sldId id="259" r:id="rId3"/>
    <p:sldId id="277" r:id="rId4"/>
    <p:sldId id="287" r:id="rId5"/>
    <p:sldId id="288" r:id="rId6"/>
    <p:sldId id="286" r:id="rId7"/>
    <p:sldId id="304" r:id="rId8"/>
    <p:sldId id="305" r:id="rId9"/>
    <p:sldId id="306" r:id="rId10"/>
    <p:sldId id="307" r:id="rId11"/>
    <p:sldId id="274" r:id="rId12"/>
    <p:sldId id="308" r:id="rId13"/>
    <p:sldId id="309" r:id="rId14"/>
    <p:sldId id="310" r:id="rId15"/>
    <p:sldId id="311" r:id="rId16"/>
    <p:sldId id="275" r:id="rId17"/>
    <p:sldId id="268" r:id="rId18"/>
    <p:sldId id="299" r:id="rId19"/>
    <p:sldId id="276" r:id="rId20"/>
    <p:sldId id="270" r:id="rId21"/>
    <p:sldId id="300" r:id="rId22"/>
    <p:sldId id="271" r:id="rId23"/>
    <p:sldId id="272" r:id="rId24"/>
    <p:sldId id="273" r:id="rId25"/>
    <p:sldId id="267" r:id="rId26"/>
    <p:sldId id="301" r:id="rId27"/>
    <p:sldId id="302" r:id="rId28"/>
    <p:sldId id="303" r:id="rId29"/>
    <p:sldId id="278" r:id="rId30"/>
    <p:sldId id="279" r:id="rId31"/>
    <p:sldId id="281"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259"/>
            <p14:sldId id="277"/>
            <p14:sldId id="287"/>
            <p14:sldId id="288"/>
            <p14:sldId id="286"/>
          </p14:sldIdLst>
        </p14:section>
        <p14:section name="Students" id="{7AEC99C5-6AD7-4C48-9541-C71471BFF483}">
          <p14:sldIdLst>
            <p14:sldId id="304"/>
            <p14:sldId id="305"/>
            <p14:sldId id="306"/>
            <p14:sldId id="307"/>
            <p14:sldId id="274"/>
            <p14:sldId id="308"/>
            <p14:sldId id="309"/>
            <p14:sldId id="310"/>
            <p14:sldId id="311"/>
            <p14:sldId id="275"/>
            <p14:sldId id="268"/>
            <p14:sldId id="299"/>
            <p14:sldId id="276"/>
            <p14:sldId id="270"/>
            <p14:sldId id="300"/>
            <p14:sldId id="271"/>
            <p14:sldId id="272"/>
            <p14:sldId id="273"/>
            <p14:sldId id="267"/>
            <p14:sldId id="301"/>
            <p14:sldId id="302"/>
            <p14:sldId id="303"/>
            <p14:sldId id="278"/>
            <p14:sldId id="279"/>
            <p14:sldId id="281"/>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9" autoAdjust="0"/>
    <p:restoredTop sz="80357" autoAdjust="0"/>
  </p:normalViewPr>
  <p:slideViewPr>
    <p:cSldViewPr snapToGrid="0" snapToObjects="1">
      <p:cViewPr varScale="1">
        <p:scale>
          <a:sx n="134" d="100"/>
          <a:sy n="134" d="100"/>
        </p:scale>
        <p:origin x="592"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those are some of the negative effects of technology on education, it can also be used as an asset. One study examined an undergraduate nursing class that used a polling system that allowed students to answer questions in class, and an online discussion board outside of class. Students were surveyed at the end of the class, and the majority had a favorable opinion on the use of technology. 63% believed those systems allowed for active participation, 56% believed they encouraged engagement, and 65% believed they helped develop critical thinking skills. The two quotes there are from students, and indicate that the technology helped them focus more in class, and take a more active role in their own learning.</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860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the concept of a blended classroom, where some amount of the instructional material is available online, and it is up to the students to learn it on their own time. Then in class, students can focus more on problem solving activities that require them to apply the material, and promote important skills such as collaboration, communication, and critical thinking. One study looked at students taking a general chemistry college class, where some sections were taught using a blended classroom model, and some were taught using more traditional lectures. It was found that students in the blended classroom scored just as well, if not slightly better on a standard exam at the end of the term. The students were also surveyed about their thoughts on the course and it was found that students in the blended classroom reported higher levels of engagement, learning and confidence. Another study looked at high school algebra courses, and found that students in a blended classroom participated more often, and found it easier to focus and be engaged throughout the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85607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positives and negatives to technology in education, I believe its use should be encouraged. First of all, restricting it is impractical. Going back to cell phone distraction, you can’t really tell students not to bring cell phones into the classroom, and even if they’re not supposed to use them, just having them on them can lead to distractions. Second, technology and digital literacy is important to a lot of modern jobs, and this should be reflected in education, so students feel confident using technology. Third, a lot of jobs are looking for interdisciplinary skills including critical thinking, communication, collaboration, and creativity, which can be difficult to teach. As explained previously, when used purposefully, technology can help students develop those skills.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77738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negative effects of technology in education include increased distraction, worse performance on certain tasks, and the fact that we’re less likely to remember things that we can look up online. Positive effects include increased student engagement, ability to focus, and participation in class, and technology also enables students to develop important skills like critical thinking. Overall, because of the realities and expectations of the modern workforce, the positives outweigh the negatives, and technology should be encouraged in education to adequately prepare students for their careers.</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83369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is defined as the sum of organic phenomenon. This includes reproduction, growth, and adaptability to name a few. The main defining feature of life is its tenacity in the face of opposition  which we know as evolution.  There are many forms of study for life and one unique approach is through artificial life. Alife is the study of biology through the attempt to create it. This can be through robots, AI, virtual experiments and the such. I use </a:t>
            </a:r>
            <a:r>
              <a:rPr lang="en-US" dirty="0" err="1"/>
              <a:t>ALife</a:t>
            </a:r>
            <a:r>
              <a:rPr lang="en-US" dirty="0"/>
              <a:t> and  Artificial Intelligence interchangeably in this presentation for how they relate to each other. Alife is to biology as AI is to psychology.  The goal of AI is to replicate the human mind or consciousness, while the goal of Alife is to extend the number of entities which can be considered alive. Through the examples of Alife we can get a better understanding of those phenomenon that are considered natural regardless if the means are like those found in our biosphere </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19311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are a few oppositions that people have towards </a:t>
            </a:r>
            <a:r>
              <a:rPr lang="en-US" dirty="0" err="1"/>
              <a:t>ALife</a:t>
            </a:r>
            <a:r>
              <a:rPr lang="en-US" dirty="0"/>
              <a:t>.  One is the misconception about non-self aware synthetics.  These are synthetic creatures that do not show an advanced intelligence such as our own. However that does not give reason for their insignificance. For instance the representational requirements of a cockroach may not relate anything to the representational requirements of a human, but that does not make synthetic cockroaches any less influential in the grand study of the phenomenon on life. The hypocrisy here is that something such as an ant, which has no indication of emotion or self awareness to our own, is still valued as something alive because it has other characteristics that define it. With this same mindset and given the characteristics, this Alife could also be considered alive. </a:t>
            </a:r>
          </a:p>
          <a:p>
            <a:r>
              <a:rPr lang="en-US" dirty="0"/>
              <a:t>	Another opposition is the belief that to evolve, as mentioned an important characteristic in life, one must be organic. This is not entirely true, as Alife has the ability to adapt and change its behavior or function. There are two forms of artificial adaptation: controlled based and AI based. As shown in the picture both show use of controls engineering: an attempt to keep the output of a device consistent. On the left there is the added parameters that allow the control function to adapt to changes in its environment by changing values slightly. There is a limit here to what the control function can handle. On the right is a control function with AI adaptability. This is more similar to evolution as information is gathered and then is cross referenced against  things it already knows. The resulting action could be anything it deems as appropriate.  For example swarm robots that have artificial structural self-organization are able to combine and take in an environments information. From this they can change form and behavior until they figure out the best course of action. When the robots separates, this new code is given to all the mini bots. In this way the robot has reproduced and sent its information to others. Similar to how our genes are distributed during birth.  </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36962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some of the public may not be interested in Alife replicating simple creatures, a large desire to know more about what AI can deliver when incorporated in machines has increased. This graph shows the trends of general articles about AI (blue) and from that positive AI articles(green), and pessimistic articles(orange) from 1985 to 2015. The interest of AI began to decline until 1995 and then began to recover until growing rapidly in 2010. The view of AI has been greatly positive in recent years. There are a few pessimistic views that have increased such as the fear of losing control and the fear of losing jobs, however there is also an increase in the desire to see AI improve healthcare and for AI to progress more. On the bottom are a few common words found in the AI articles. Prior to 1995, AI was associated with many science fiction based concepts. It took the Deep Blue chess playing AI to beat champion Kasparov to put AI back on the map.    </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17654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is an increase desire to see artificial intelligence progress, no one knows what actually qualifies as intelligence. Without a standard there are many variations of requirements however, Howard Gardner does an excellent job at listing subgroups of intelligence. If an entity has a few of these sub intelligences then it can be considered intelligent. In terms of abilities there is reading and writing, mathematics, musical ability, spatial awareness, mastery over body, and understand the desires or emotions of oneself or others. This is very informative and allows for different Alife to be considered intelligent, but lets take a second opinion, however this time from children.  An experiment with kindergarteners to fourth graders were shown pictures of objects of three categories: animals, computational artifacts ,things such as rocks or a pencil. They were then asked if this object was considered alive. Of the artifacts shown the largest variation was found for robot. They were then asked if the robot had a certain attribute did it make it more alive? Of the categories that included emotion or cognitive abilities, the children believed that having volition or the ability to set your own goals and achieve them set it apart from others. </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173843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Alife having the capacity to expand the definition of life and the trend of AI becoming popular , is it possible for synthetic life to qualify for moral consideration? Well first we already have rights for entities that do not have self-awareness such as pigs or goats. The reason that we give these creatures rights is because although they don’t have our intellectual capabilities, they experience pain, reciprocate emotion, and benefit us through companionship and produce. Well a robotic dog could achieve all this although it doesn’t feel pain or think like a human. But on the other spectrum a humanoid robot may not feel or get sick, but it is of intelligence on par with our own and benefits us with not only companionship but a blending of minds and ideas between us and themselves.  </a:t>
            </a:r>
          </a:p>
          <a:p>
            <a:r>
              <a:rPr lang="en-US" dirty="0"/>
              <a:t>	There are two well known discussions on how this would be done. The first one is property account which states that an Alife would be morally considered if it can prove that it possesses intelligence, emotions, sentience, and the such. Relational account on the other hand deals with how someone views the Alife and whether their relationship is sound enough to warrant giving it rights. </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5289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Artificial Life is an ambitious attempt to create new life. Only after expanding your views on what life can be can you fully understand that these machines have the ability to be considered in biology. With their artificial intelligence and benefit to humanities collective information, these lives require their own sets of rights.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7778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8428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AI – Not just machine learning but something that simulates intelligence, even if intelligent behavior for a very specific task like predicting illness, search and find etc.</a:t>
            </a:r>
          </a:p>
          <a:p>
            <a:endParaRPr lang="en-US" dirty="0"/>
          </a:p>
          <a:p>
            <a:r>
              <a:rPr lang="en-US" dirty="0"/>
              <a:t>Almost 4x growth in the past 3 years, more to come</a:t>
            </a:r>
          </a:p>
          <a:p>
            <a:endParaRPr lang="en-US" dirty="0"/>
          </a:p>
          <a:p>
            <a:r>
              <a:rPr lang="en-US" dirty="0"/>
              <a:t>QUESTION -  Should we regulate AI now and slow its progress and maybe cede to other nations or regulate later and deal with the consequences?</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10072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dirty="0">
                <a:solidFill>
                  <a:schemeClr val="tx1"/>
                </a:solidFill>
                <a:effectLst/>
                <a:latin typeface="+mn-lt"/>
                <a:ea typeface="+mn-ea"/>
                <a:cs typeface="+mn-cs"/>
              </a:rPr>
              <a:t>Current focus on regulating problems as they arise instead</a:t>
            </a:r>
          </a:p>
          <a:p>
            <a:pPr marL="0" indent="0">
              <a:buFontTx/>
              <a:buNone/>
            </a:pPr>
            <a:endParaRPr lang="en-US" dirty="0"/>
          </a:p>
          <a:p>
            <a:pPr marL="0" indent="0">
              <a:buFontTx/>
              <a:buNone/>
            </a:pPr>
            <a:r>
              <a:rPr lang="en-US" dirty="0"/>
              <a:t>- House passed BILL Self Drive Act – safety of autonomous vehicles</a:t>
            </a:r>
          </a:p>
          <a:p>
            <a:pPr marL="0" indent="0">
              <a:buFontTx/>
              <a:buNone/>
            </a:pPr>
            <a:r>
              <a:rPr lang="en-US" dirty="0"/>
              <a:t>	- One part requires manufacturers to have privacy and </a:t>
            </a:r>
            <a:r>
              <a:rPr lang="en-US" dirty="0" err="1"/>
              <a:t>cybersec</a:t>
            </a:r>
            <a:r>
              <a:rPr lang="en-US" dirty="0"/>
              <a:t> plans before selling car</a:t>
            </a:r>
          </a:p>
          <a:p>
            <a:pPr marL="0" indent="0">
              <a:buFontTx/>
              <a:buNone/>
            </a:pPr>
            <a:r>
              <a:rPr lang="en-US" dirty="0"/>
              <a:t>- AV – “encourage gradual introduction of highly autonomous vehicle tech” in a way that </a:t>
            </a:r>
          </a:p>
          <a:p>
            <a:pPr marL="0" indent="0">
              <a:buFontTx/>
              <a:buNone/>
            </a:pPr>
            <a:r>
              <a:rPr lang="en-US" dirty="0"/>
              <a:t>	1) Promotes public safety</a:t>
            </a:r>
          </a:p>
          <a:p>
            <a:pPr marL="0" indent="0">
              <a:buFontTx/>
              <a:buNone/>
            </a:pPr>
            <a:r>
              <a:rPr lang="en-US" dirty="0"/>
              <a:t>	2) “Avoids unreasonable restrictions </a:t>
            </a:r>
            <a:r>
              <a:rPr lang="en-US" sz="1200" b="0" i="0" kern="1200" dirty="0">
                <a:solidFill>
                  <a:schemeClr val="tx1"/>
                </a:solidFill>
                <a:effectLst/>
                <a:latin typeface="+mn-lt"/>
                <a:ea typeface="+mn-ea"/>
                <a:cs typeface="+mn-cs"/>
              </a:rPr>
              <a:t>on the introduction of the technology…”</a:t>
            </a:r>
          </a:p>
          <a:p>
            <a:pPr marL="0" indent="0">
              <a:buFontTx/>
              <a:buNone/>
            </a:pPr>
            <a:r>
              <a:rPr lang="en-US" sz="1200" b="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bipartisan Senate BILL</a:t>
            </a:r>
            <a:r>
              <a:rPr lang="en-US" sz="1200" b="0" i="0" kern="1200" dirty="0">
                <a:solidFill>
                  <a:schemeClr val="tx1"/>
                </a:solidFill>
                <a:effectLst/>
                <a:latin typeface="+mn-lt"/>
                <a:ea typeface="+mn-ea"/>
                <a:cs typeface="+mn-cs"/>
              </a:rPr>
              <a:t> Future of AI – to establish advisory committee to study and advise on AI issues</a:t>
            </a:r>
          </a:p>
          <a:p>
            <a:pPr marL="0" indent="0">
              <a:buFontTx/>
              <a:buNone/>
            </a:pPr>
            <a:r>
              <a:rPr lang="en-US" sz="1200" b="0" i="0" kern="1200" dirty="0">
                <a:solidFill>
                  <a:schemeClr val="tx1"/>
                </a:solidFill>
                <a:effectLst/>
                <a:latin typeface="+mn-lt"/>
                <a:ea typeface="+mn-ea"/>
                <a:cs typeface="+mn-cs"/>
              </a:rPr>
              <a:t>- BILL National Sec – to establish a commissions to review advances in AI with focus on national security</a:t>
            </a:r>
          </a:p>
          <a:p>
            <a:pPr marL="0" indent="0">
              <a:buFontTx/>
              <a:buNone/>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Typically think of Asimov’s three laws, but are not real world and probably will never be done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735633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should be held responsible if AI breaks the law?</a:t>
            </a:r>
          </a:p>
          <a:p>
            <a:r>
              <a:rPr lang="en-US" dirty="0"/>
              <a:t>Traditionally operator only liable if there was negligence, 2007 NY case, defendant not liable for worker injury caused by robotic gantry loading arm, manufacturer complied with regulations</a:t>
            </a:r>
          </a:p>
          <a:p>
            <a:endParaRPr lang="en-US" dirty="0"/>
          </a:p>
          <a:p>
            <a:r>
              <a:rPr lang="en-US" dirty="0"/>
              <a:t>- Swiss artists create bot that randomly makes dark net purchases with BTC, buys ecstasy and fake passport</a:t>
            </a:r>
          </a:p>
          <a:p>
            <a:r>
              <a:rPr lang="en-US" dirty="0"/>
              <a:t>	- Seized by police and later returned because effective art, sparked debate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Car realizes everyone is going 65 on a 55 and goes 65 to be safe but it is illegal</a:t>
            </a:r>
          </a:p>
          <a:p>
            <a:pPr marL="171450" indent="-171450">
              <a:buFontTx/>
              <a:buChar char="-"/>
            </a:pPr>
            <a:r>
              <a:rPr lang="en-US" dirty="0"/>
              <a:t>Auto car with backup driver behind wheel kills pedestrian, no charges pressed</a:t>
            </a:r>
          </a:p>
          <a:p>
            <a:pPr marL="171450" indent="-171450">
              <a:buFontTx/>
              <a:buChar char="-"/>
            </a:pPr>
            <a:endParaRPr lang="en-US" dirty="0"/>
          </a:p>
          <a:p>
            <a:r>
              <a:rPr lang="en-US" dirty="0"/>
              <a:t>- Who should be help responsible if error in military drone causes it to kill civvies</a:t>
            </a:r>
          </a:p>
          <a:p>
            <a:r>
              <a:rPr lang="en-US" dirty="0"/>
              <a:t>	- Smarter the machine, less solid ties of responsibility back to human creators</a:t>
            </a:r>
          </a:p>
          <a:p>
            <a:endParaRPr lang="en-US" dirty="0"/>
          </a:p>
          <a:p>
            <a:r>
              <a:rPr lang="en-US" dirty="0"/>
              <a:t>If human creators cannot be held responsible the smarter machines get, should the AI be responsible?</a:t>
            </a:r>
          </a:p>
          <a:p>
            <a:r>
              <a:rPr lang="en-US" dirty="0"/>
              <a:t>	- Machines do not have intent so would not have malice in committing crime</a:t>
            </a:r>
          </a:p>
          <a:p>
            <a:r>
              <a:rPr lang="en-US" dirty="0"/>
              <a:t>	- Cannot be punished </a:t>
            </a:r>
          </a:p>
          <a:p>
            <a:endParaRPr lang="en-US" dirty="0"/>
          </a:p>
          <a:p>
            <a:r>
              <a:rPr lang="en-US" dirty="0"/>
              <a:t>We have laws applying to creation of AI but should AI themselves be subject to laws? How can this be enforced and how would they be punished?</a:t>
            </a:r>
          </a:p>
          <a:p>
            <a:r>
              <a:rPr lang="en-US" dirty="0"/>
              <a:t>	- Machines, if they ever have free will, will not care about following laws or dealing with social retaliations for unacceptable behavior like a human would</a:t>
            </a:r>
          </a:p>
          <a:p>
            <a:r>
              <a:rPr lang="en-US" dirty="0"/>
              <a:t>- Should a robot be punished or rehabilitated? Is either possible?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266936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a shared vocabulary of terms so everyone understand what is being talked about, and so that two separate vocabs evolve that could have words meaning very different things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Prohibit decisions – do not allow it to make decisions about life or death of any human</a:t>
            </a:r>
          </a:p>
          <a:p>
            <a:endParaRPr lang="en-US" dirty="0"/>
          </a:p>
          <a:p>
            <a:r>
              <a:rPr lang="en-US" dirty="0"/>
              <a:t>Transparency </a:t>
            </a:r>
          </a:p>
          <a:p>
            <a:r>
              <a:rPr lang="en-US" dirty="0"/>
              <a:t>- Cannot store or disclose classified info without direct confirmation </a:t>
            </a:r>
          </a:p>
          <a:p>
            <a:r>
              <a:rPr lang="en-US" dirty="0"/>
              <a:t>Announce it is not human – Google Duplex has unnerving similarity to human caller and can make phone calls autonomously - https://www.youtube.com/watch?v=D5VN56jQMWM</a:t>
            </a:r>
          </a:p>
          <a:p>
            <a:endParaRPr lang="en-US" dirty="0"/>
          </a:p>
          <a:p>
            <a:r>
              <a:rPr lang="en-US" dirty="0"/>
              <a:t>Beyond this, each individual AI industry should be regulated independently. AI is much too vast and vague to try to govern all types of AI under one umbrella</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771851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332719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is on how technology is impacting education</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17196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technology has had some negative effects on education. There have been multiple studies done that indicate that smartphones increase distraction and can lead to worse performance on certain tasks. One study found that people who received notifications while performing a task, even if they didn’t interact with them, performed similarly to people who were allowed to actively use their phones while performing the same task. Another study found that even when phones are silenced, people who had their phones in sight on the desk while performing tasks, did worse than those who placed them in their bags, or left them in another room.</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89604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information that’s freely available online also causes issues for learning. One study found that participants were less likely to remember a fact they expected to be saved. They were given a bunch of trivia facts, and instructed to type them into a computer. Half were told that the computer would save the information, and half were told it would be erased. They were then quizzed on those facts and found that those who thought the computer would save them remembered less. In a variation of that experiment, when participants typed a fact, the computer program would inform them it was saved to a certain location. When they were quizzed on the facts, more people remembered the location the fact was saved to than the actual fact itself. The quote there is by Larry Sanger, one of the founders of Wikipedia. He says, [quote]. He wrote that in an article arguing that the process of understanding something complex begins by committing the basic facts of it to memory.</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08376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escholarship.org/uc/item/6bw2h51d" TargetMode="External"/><Relationship Id="rId3" Type="http://schemas.openxmlformats.org/officeDocument/2006/relationships/hyperlink" Target="https://doi-org.ezproxy.wpi.edu/10.1007/s10015-007-0498-9" TargetMode="External"/><Relationship Id="rId7" Type="http://schemas.openxmlformats.org/officeDocument/2006/relationships/hyperlink" Target="http://www.dictionary.com/browse/life?s=t" TargetMode="External"/><Relationship Id="rId2" Type="http://schemas.openxmlformats.org/officeDocument/2006/relationships/hyperlink" Target="https://www-tandfonline-com.ezproxy.wpi.edu/doi/abs/10.1080/09515089808573260" TargetMode="External"/><Relationship Id="rId1" Type="http://schemas.openxmlformats.org/officeDocument/2006/relationships/slideLayout" Target="../slideLayouts/slideLayout2.xml"/><Relationship Id="rId6" Type="http://schemas.openxmlformats.org/officeDocument/2006/relationships/hyperlink" Target="http://www.mdpi.com/2078-2489/9/4/73/htm" TargetMode="External"/><Relationship Id="rId5" Type="http://schemas.openxmlformats.org/officeDocument/2006/relationships/hyperlink" Target="https://arxiv.org/abs/1609.04904" TargetMode="External"/><Relationship Id="rId4" Type="http://schemas.openxmlformats.org/officeDocument/2006/relationships/hyperlink" Target="https://link.springer.com/book/10.1007/978-3-642-11692-6" TargetMode="External"/><Relationship Id="rId9" Type="http://schemas.openxmlformats.org/officeDocument/2006/relationships/hyperlink" Target="http://www.animalcognition.org/2015/04/15/list-of-animals-that-have-passed-the-mirror-tes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youtu.be/D5VN56jQMWM?t=58"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can be an asset for learning</a:t>
            </a:r>
          </a:p>
        </p:txBody>
      </p:sp>
      <p:sp>
        <p:nvSpPr>
          <p:cNvPr id="3" name="Content Placeholder 2"/>
          <p:cNvSpPr>
            <a:spLocks noGrp="1"/>
          </p:cNvSpPr>
          <p:nvPr>
            <p:ph sz="half" idx="1"/>
          </p:nvPr>
        </p:nvSpPr>
        <p:spPr/>
        <p:txBody>
          <a:bodyPr/>
          <a:lstStyle/>
          <a:p>
            <a:r>
              <a:rPr lang="en-US" dirty="0"/>
              <a:t>Purposeful use of tech in the classroom has benefits [8]</a:t>
            </a:r>
          </a:p>
          <a:p>
            <a:pPr lvl="1"/>
            <a:r>
              <a:rPr lang="en-US" dirty="0"/>
              <a:t>In-class polling system</a:t>
            </a:r>
          </a:p>
          <a:p>
            <a:pPr lvl="1"/>
            <a:r>
              <a:rPr lang="en-US" dirty="0"/>
              <a:t>Online discussion board</a:t>
            </a:r>
          </a:p>
          <a:p>
            <a:r>
              <a:rPr lang="en-US" dirty="0"/>
              <a:t>Student perspective of this tech</a:t>
            </a:r>
          </a:p>
          <a:p>
            <a:pPr lvl="1"/>
            <a:r>
              <a:rPr lang="en-US" dirty="0"/>
              <a:t>Allowed for active participation: 63%</a:t>
            </a:r>
          </a:p>
          <a:p>
            <a:pPr lvl="1"/>
            <a:r>
              <a:rPr lang="en-US" dirty="0"/>
              <a:t>Encouraged engagement: 56%</a:t>
            </a:r>
          </a:p>
          <a:p>
            <a:pPr lvl="1"/>
            <a:r>
              <a:rPr lang="en-US" dirty="0"/>
              <a:t>Helped develop critical thinking: 65%</a:t>
            </a:r>
          </a:p>
          <a:p>
            <a:pPr lvl="1"/>
            <a:endParaRPr lang="en-US" dirty="0"/>
          </a:p>
        </p:txBody>
      </p:sp>
      <p:sp>
        <p:nvSpPr>
          <p:cNvPr id="4" name="Content Placeholder 3"/>
          <p:cNvSpPr>
            <a:spLocks noGrp="1"/>
          </p:cNvSpPr>
          <p:nvPr>
            <p:ph sz="half" idx="2"/>
          </p:nvPr>
        </p:nvSpPr>
        <p:spPr>
          <a:ln>
            <a:noFill/>
          </a:ln>
        </p:spPr>
        <p:txBody>
          <a:bodyPr anchor="ctr"/>
          <a:lstStyle/>
          <a:p>
            <a:pPr marL="0" indent="0" algn="ctr">
              <a:buNone/>
            </a:pPr>
            <a:r>
              <a:rPr lang="en-US" i="1" dirty="0"/>
              <a:t>“It made class less boring and I was more alert”</a:t>
            </a:r>
          </a:p>
          <a:p>
            <a:pPr marL="0" indent="0" algn="ctr">
              <a:buNone/>
            </a:pPr>
            <a:endParaRPr lang="en-US" i="1" dirty="0"/>
          </a:p>
          <a:p>
            <a:pPr marL="0" indent="0" algn="ctr">
              <a:buNone/>
            </a:pPr>
            <a:r>
              <a:rPr lang="en-US" i="1" dirty="0"/>
              <a:t>“I was forced to engage in the content more actively”</a:t>
            </a:r>
          </a:p>
          <a:p>
            <a:pPr marL="0" indent="0" algn="ctr">
              <a:buNone/>
            </a:pPr>
            <a:endParaRPr lang="en-US" i="1" dirty="0"/>
          </a:p>
          <a:p>
            <a:pPr marL="0" indent="0" algn="ctr">
              <a:buNone/>
            </a:pPr>
            <a:endParaRPr lang="en-US" i="1"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384799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 blended classroom</a:t>
            </a:r>
          </a:p>
        </p:txBody>
      </p:sp>
      <p:sp>
        <p:nvSpPr>
          <p:cNvPr id="3" name="Content Placeholder 2"/>
          <p:cNvSpPr>
            <a:spLocks noGrp="1"/>
          </p:cNvSpPr>
          <p:nvPr>
            <p:ph sz="half" idx="1"/>
          </p:nvPr>
        </p:nvSpPr>
        <p:spPr/>
        <p:txBody>
          <a:bodyPr>
            <a:normAutofit/>
          </a:bodyPr>
          <a:lstStyle/>
          <a:p>
            <a:r>
              <a:rPr lang="en-US" dirty="0"/>
              <a:t>Blended classroom [9]</a:t>
            </a:r>
          </a:p>
          <a:p>
            <a:pPr lvl="1"/>
            <a:r>
              <a:rPr lang="en-US" dirty="0"/>
              <a:t>Instructional material available online</a:t>
            </a:r>
          </a:p>
          <a:p>
            <a:pPr lvl="1"/>
            <a:r>
              <a:rPr lang="en-US" dirty="0"/>
              <a:t>Students learn on their own time</a:t>
            </a:r>
          </a:p>
          <a:p>
            <a:pPr lvl="1"/>
            <a:r>
              <a:rPr lang="en-US" dirty="0"/>
              <a:t>In class activities focus on problem solving, collaboration, communication, and critical thinking</a:t>
            </a:r>
          </a:p>
          <a:p>
            <a:r>
              <a:rPr lang="en-US" dirty="0"/>
              <a:t>At least as good exam scores [10]</a:t>
            </a:r>
          </a:p>
          <a:p>
            <a:r>
              <a:rPr lang="en-US" dirty="0"/>
              <a:t>Higher engagement, learning, and confidence [10]</a:t>
            </a:r>
          </a:p>
          <a:p>
            <a:r>
              <a:rPr lang="en-US" dirty="0"/>
              <a:t>Increased participation: 88% vs 76% [11]</a:t>
            </a:r>
          </a:p>
        </p:txBody>
      </p:sp>
      <p:pic>
        <p:nvPicPr>
          <p:cNvPr id="11" name="Content Placeholder 10">
            <a:extLst>
              <a:ext uri="{FF2B5EF4-FFF2-40B4-BE49-F238E27FC236}">
                <a16:creationId xmlns:a16="http://schemas.microsoft.com/office/drawing/2014/main" id="{6248C4E0-BD8D-D644-ABF1-3880602B82E0}"/>
              </a:ext>
            </a:extLst>
          </p:cNvPr>
          <p:cNvPicPr>
            <a:picLocks noGrp="1" noChangeAspect="1"/>
          </p:cNvPicPr>
          <p:nvPr>
            <p:ph sz="half" idx="2"/>
          </p:nvPr>
        </p:nvPicPr>
        <p:blipFill>
          <a:blip r:embed="rId3"/>
          <a:stretch>
            <a:fillRect/>
          </a:stretch>
        </p:blipFill>
        <p:spPr>
          <a:xfrm>
            <a:off x="5562600" y="1233770"/>
            <a:ext cx="2418214" cy="1810925"/>
          </a:xfrm>
          <a:ln>
            <a:noFill/>
          </a:ln>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pic>
        <p:nvPicPr>
          <p:cNvPr id="13" name="Picture 12">
            <a:extLst>
              <a:ext uri="{FF2B5EF4-FFF2-40B4-BE49-F238E27FC236}">
                <a16:creationId xmlns:a16="http://schemas.microsoft.com/office/drawing/2014/main" id="{35E26A38-6A01-8649-81C9-78BDB9DC2694}"/>
              </a:ext>
            </a:extLst>
          </p:cNvPr>
          <p:cNvPicPr>
            <a:picLocks noChangeAspect="1"/>
          </p:cNvPicPr>
          <p:nvPr/>
        </p:nvPicPr>
        <p:blipFill>
          <a:blip r:embed="rId4"/>
          <a:stretch>
            <a:fillRect/>
          </a:stretch>
        </p:blipFill>
        <p:spPr>
          <a:xfrm>
            <a:off x="5562599" y="3036002"/>
            <a:ext cx="2418215" cy="1810925"/>
          </a:xfrm>
          <a:prstGeom prst="rect">
            <a:avLst/>
          </a:prstGeom>
        </p:spPr>
      </p:pic>
    </p:spTree>
    <p:extLst>
      <p:ext uri="{BB962C8B-B14F-4D97-AF65-F5344CB8AC3E}">
        <p14:creationId xmlns:p14="http://schemas.microsoft.com/office/powerpoint/2010/main" val="371055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should be encouraged in Education</a:t>
            </a:r>
          </a:p>
        </p:txBody>
      </p:sp>
      <p:sp>
        <p:nvSpPr>
          <p:cNvPr id="3" name="Content Placeholder 2"/>
          <p:cNvSpPr>
            <a:spLocks noGrp="1"/>
          </p:cNvSpPr>
          <p:nvPr>
            <p:ph sz="half" idx="1"/>
          </p:nvPr>
        </p:nvSpPr>
        <p:spPr/>
        <p:txBody>
          <a:bodyPr/>
          <a:lstStyle/>
          <a:p>
            <a:r>
              <a:rPr lang="en-US" dirty="0"/>
              <a:t>Restricting it is impractical [2]</a:t>
            </a:r>
          </a:p>
          <a:p>
            <a:r>
              <a:rPr lang="en-US" dirty="0"/>
              <a:t>Digital literacy is important for jobs [12]</a:t>
            </a:r>
          </a:p>
          <a:p>
            <a:r>
              <a:rPr lang="en-US" dirty="0"/>
              <a:t>Tech can increase engagement and promote 21</a:t>
            </a:r>
            <a:r>
              <a:rPr lang="en-US" baseline="30000" dirty="0"/>
              <a:t>st</a:t>
            </a:r>
            <a:r>
              <a:rPr lang="en-US" dirty="0"/>
              <a:t> century skills [13]</a:t>
            </a:r>
          </a:p>
          <a:p>
            <a:pPr lvl="1"/>
            <a:r>
              <a:rPr lang="en-US" dirty="0"/>
              <a:t>Critical thinking</a:t>
            </a:r>
          </a:p>
          <a:p>
            <a:pPr lvl="1"/>
            <a:r>
              <a:rPr lang="en-US" dirty="0"/>
              <a:t>Communication</a:t>
            </a:r>
          </a:p>
          <a:p>
            <a:pPr lvl="1"/>
            <a:r>
              <a:rPr lang="en-US" dirty="0"/>
              <a:t>Collaboration</a:t>
            </a:r>
          </a:p>
          <a:p>
            <a:pPr lvl="1"/>
            <a:r>
              <a:rPr lang="en-US" dirty="0"/>
              <a:t>Creativity</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427504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a:bodyPr>
          <a:lstStyle/>
          <a:p>
            <a:r>
              <a:rPr lang="en-US" dirty="0"/>
              <a:t>Negative impacts of technology</a:t>
            </a:r>
          </a:p>
          <a:p>
            <a:pPr lvl="1"/>
            <a:r>
              <a:rPr lang="en-US" dirty="0"/>
              <a:t>Increases distraction</a:t>
            </a:r>
          </a:p>
          <a:p>
            <a:pPr lvl="1"/>
            <a:r>
              <a:rPr lang="en-US" dirty="0"/>
              <a:t>Lower performance on tasks</a:t>
            </a:r>
          </a:p>
          <a:p>
            <a:pPr lvl="1"/>
            <a:r>
              <a:rPr lang="en-US" dirty="0"/>
              <a:t>Less likely to remember facts</a:t>
            </a:r>
          </a:p>
          <a:p>
            <a:r>
              <a:rPr lang="en-US" dirty="0"/>
              <a:t>Positive impacts of technology</a:t>
            </a:r>
          </a:p>
          <a:p>
            <a:pPr lvl="1"/>
            <a:r>
              <a:rPr lang="en-US" dirty="0"/>
              <a:t>Increases engagement</a:t>
            </a:r>
          </a:p>
          <a:p>
            <a:pPr lvl="1"/>
            <a:r>
              <a:rPr lang="en-US" dirty="0"/>
              <a:t>Helps develop important skills</a:t>
            </a:r>
          </a:p>
          <a:p>
            <a:r>
              <a:rPr lang="en-US" dirty="0"/>
              <a:t>Tech should be encouraged</a:t>
            </a:r>
          </a:p>
          <a:p>
            <a:pPr lvl="1"/>
            <a:r>
              <a:rPr lang="en-US" dirty="0"/>
              <a:t>Increasingly important for jobs</a:t>
            </a:r>
          </a:p>
          <a:p>
            <a:endParaRPr lang="en-US" dirty="0"/>
          </a:p>
        </p:txBody>
      </p:sp>
      <p:sp>
        <p:nvSpPr>
          <p:cNvPr id="4" name="Content Placeholder 3"/>
          <p:cNvSpPr>
            <a:spLocks noGrp="1"/>
          </p:cNvSpPr>
          <p:nvPr>
            <p:ph sz="half" idx="2"/>
          </p:nvPr>
        </p:nvSpPr>
        <p:spPr>
          <a:ln>
            <a:noFill/>
          </a:ln>
        </p:spPr>
        <p:txBody>
          <a:bodyPr anchor="ctr">
            <a:normAutofit/>
          </a:bodyP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120352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0" indent="0">
              <a:buNone/>
            </a:pPr>
            <a:r>
              <a:rPr lang="en-US" sz="1100" dirty="0"/>
              <a:t>[1] </a:t>
            </a:r>
            <a:r>
              <a:rPr lang="en-US" sz="1100" dirty="0" err="1"/>
              <a:t>Stothart</a:t>
            </a:r>
            <a:r>
              <a:rPr lang="en-US" sz="1100" dirty="0"/>
              <a:t>, C., </a:t>
            </a:r>
            <a:r>
              <a:rPr lang="en-US" sz="1100" dirty="0" err="1"/>
              <a:t>Mitchum</a:t>
            </a:r>
            <a:r>
              <a:rPr lang="en-US" sz="1100" dirty="0"/>
              <a:t>, A., &amp; </a:t>
            </a:r>
            <a:r>
              <a:rPr lang="en-US" sz="1100" dirty="0" err="1"/>
              <a:t>Yehnert</a:t>
            </a:r>
            <a:r>
              <a:rPr lang="en-US" sz="1100" dirty="0"/>
              <a:t>, C. (2015). The attentional cost of receiving a cell phone notification. </a:t>
            </a:r>
            <a:r>
              <a:rPr lang="en-US" sz="1100" i="1" dirty="0"/>
              <a:t>Journal of Experimental Psychology: Human Perception and Performance, 41</a:t>
            </a:r>
            <a:r>
              <a:rPr lang="en-US" sz="1100" dirty="0"/>
              <a:t>(4), 893-897</a:t>
            </a:r>
          </a:p>
          <a:p>
            <a:pPr marL="0" indent="0">
              <a:buNone/>
            </a:pPr>
            <a:r>
              <a:rPr lang="en-US" sz="1100" dirty="0"/>
              <a:t>[2] Ward, A. F., Duke, K., </a:t>
            </a:r>
            <a:r>
              <a:rPr lang="en-US" sz="1100" dirty="0" err="1"/>
              <a:t>Gneezy</a:t>
            </a:r>
            <a:r>
              <a:rPr lang="en-US" sz="1100" dirty="0"/>
              <a:t>, A., &amp; </a:t>
            </a:r>
            <a:r>
              <a:rPr lang="en-US" sz="1100" dirty="0" err="1"/>
              <a:t>Bos</a:t>
            </a:r>
            <a:r>
              <a:rPr lang="en-US" sz="1100" dirty="0"/>
              <a:t>, M. W. (2017). Brain Drain: The Mere Presence of One’s Own Smartphone Reduces Available Cognitive Capacity. </a:t>
            </a:r>
            <a:r>
              <a:rPr lang="en-US" sz="1100" i="1" dirty="0"/>
              <a:t>Journal of the Association for Consumer Research,2</a:t>
            </a:r>
            <a:r>
              <a:rPr lang="en-US" sz="1100" dirty="0"/>
              <a:t>(2), 140-154. doi:10.1086/691462</a:t>
            </a:r>
          </a:p>
          <a:p>
            <a:pPr marL="0" indent="0">
              <a:buNone/>
            </a:pPr>
            <a:r>
              <a:rPr lang="en-US" sz="1100" dirty="0"/>
              <a:t>[3] Thornton, B., </a:t>
            </a:r>
            <a:r>
              <a:rPr lang="en-US" sz="1100" dirty="0" err="1"/>
              <a:t>Faires</a:t>
            </a:r>
            <a:r>
              <a:rPr lang="en-US" sz="1100" dirty="0"/>
              <a:t>, A., Robbins, M., &amp; Rollins, E. (2014). The Mere Presence of a Cell Phone May be Distracting. </a:t>
            </a:r>
            <a:r>
              <a:rPr lang="en-US" sz="1100" i="1" dirty="0"/>
              <a:t>Social Psychology,45</a:t>
            </a:r>
            <a:r>
              <a:rPr lang="en-US" sz="1100" dirty="0"/>
              <a:t>(6), 479-488. doi:10.1027/1864-9335/a000216</a:t>
            </a:r>
          </a:p>
          <a:p>
            <a:pPr marL="0" indent="0">
              <a:buNone/>
            </a:pPr>
            <a:r>
              <a:rPr lang="en-US" sz="1100" dirty="0"/>
              <a:t>[4] Lee, S., Kim, M. W., </a:t>
            </a:r>
            <a:r>
              <a:rPr lang="en-US" sz="1100" dirty="0" err="1"/>
              <a:t>Mcdonough</a:t>
            </a:r>
            <a:r>
              <a:rPr lang="en-US" sz="1100" dirty="0"/>
              <a:t>, I. M., Mendoza, J. S., &amp; Kim, M. S. (2017). The Effects of Cell Phone Use and Emotion-regulation Style on College Students Learning. </a:t>
            </a:r>
            <a:r>
              <a:rPr lang="en-US" sz="1100" i="1" dirty="0"/>
              <a:t>Applied Cognitive Psychology,31</a:t>
            </a:r>
            <a:r>
              <a:rPr lang="en-US" sz="1100" dirty="0"/>
              <a:t>(3), 360-366. doi:10.1002/acp.3323</a:t>
            </a:r>
          </a:p>
          <a:p>
            <a:pPr marL="0" indent="0">
              <a:buNone/>
            </a:pPr>
            <a:r>
              <a:rPr lang="en-US" sz="1100" dirty="0"/>
              <a:t>[5] Sparrow, B., Liu, J., &amp; Wegner, D. M. (2011). Google Effects on Memory: Cognitive Consequences of Having Information at Our Fingertips. </a:t>
            </a:r>
            <a:r>
              <a:rPr lang="en-US" sz="1100" i="1" dirty="0"/>
              <a:t>Science,333</a:t>
            </a:r>
            <a:r>
              <a:rPr lang="en-US" sz="1100" dirty="0"/>
              <a:t>(6043), 776-778. doi:10.1126/science.1207745</a:t>
            </a:r>
          </a:p>
          <a:p>
            <a:pPr marL="0" indent="0">
              <a:buNone/>
            </a:pPr>
            <a:r>
              <a:rPr lang="en-US" sz="1100" dirty="0"/>
              <a:t>[6] Wegner, D. M. (2013, December 01). The Internet Has Become the External Hard Drive for Our Memories. Retrieved September 26, 2018, from https://</a:t>
            </a:r>
            <a:r>
              <a:rPr lang="en-US" sz="1100" dirty="0" err="1"/>
              <a:t>www.scientificamerican.com</a:t>
            </a:r>
            <a:r>
              <a:rPr lang="en-US" sz="1100" dirty="0"/>
              <a:t>/article/the-internet-has-become-the-external-hard-drive-for-our-memories/?mod=</a:t>
            </a:r>
            <a:r>
              <a:rPr lang="en-US" sz="1100" dirty="0" err="1"/>
              <a:t>article_inline</a:t>
            </a:r>
            <a:endParaRPr lang="en-US" sz="1100" dirty="0"/>
          </a:p>
          <a:p>
            <a:pPr marL="0" indent="0">
              <a:buNone/>
            </a:pPr>
            <a:r>
              <a:rPr lang="en-US" sz="1100" dirty="0"/>
              <a:t>[7] Sanger, L. (2010). Individual Knowledge in the Internet Age. </a:t>
            </a:r>
            <a:r>
              <a:rPr lang="en-US" sz="1100" i="1" dirty="0" err="1"/>
              <a:t>Educause</a:t>
            </a:r>
            <a:r>
              <a:rPr lang="en-US" sz="1100" i="1" dirty="0"/>
              <a:t> Review,45</a:t>
            </a:r>
            <a:r>
              <a:rPr lang="en-US" sz="1100" dirty="0"/>
              <a:t>(2), 14-24. Retrieved September 26, 2018, from https://</a:t>
            </a:r>
            <a:r>
              <a:rPr lang="en-US" sz="1100" dirty="0" err="1"/>
              <a:t>er.educause.edu</a:t>
            </a:r>
            <a:r>
              <a:rPr lang="en-US" sz="1100" dirty="0"/>
              <a:t>/articles/2010/4/individual-knowledge-in-the-internet-age.</a:t>
            </a:r>
          </a:p>
          <a:p>
            <a:pPr marL="0" indent="0">
              <a:buNone/>
            </a:pPr>
            <a:endParaRPr lang="en-US" sz="1100"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78733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0" indent="0">
              <a:buNone/>
            </a:pPr>
            <a:r>
              <a:rPr lang="en-US" sz="1100" dirty="0"/>
              <a:t>[8] Swart, R. (2017). Purposeful Use of Technology to Support Critical Thinking. </a:t>
            </a:r>
            <a:r>
              <a:rPr lang="en-US" sz="1100" i="1" dirty="0"/>
              <a:t>JOJ Nursing &amp; Health Care,4</a:t>
            </a:r>
            <a:r>
              <a:rPr lang="en-US" sz="1100" dirty="0"/>
              <a:t>(1). doi:10.19080/jojnhc.2017.04.555626</a:t>
            </a:r>
          </a:p>
          <a:p>
            <a:pPr marL="0" indent="0">
              <a:buNone/>
            </a:pPr>
            <a:r>
              <a:rPr lang="en-US" sz="1100" dirty="0"/>
              <a:t>[9] Garrison, D., &amp; </a:t>
            </a:r>
            <a:r>
              <a:rPr lang="en-US" sz="1100" dirty="0" err="1"/>
              <a:t>Kanuka</a:t>
            </a:r>
            <a:r>
              <a:rPr lang="en-US" sz="1100" dirty="0"/>
              <a:t>, H. (2004). Blended learning: Uncovering its transformative potential in higher education. </a:t>
            </a:r>
            <a:r>
              <a:rPr lang="en-US" sz="1100" i="1" dirty="0"/>
              <a:t>The Internet and Higher Education,7</a:t>
            </a:r>
            <a:r>
              <a:rPr lang="en-US" sz="1100" dirty="0"/>
              <a:t>(2), 95-105. doi:10.1016/j.iheduc.2004.02.001</a:t>
            </a:r>
          </a:p>
          <a:p>
            <a:pPr marL="0" indent="0">
              <a:buNone/>
            </a:pPr>
            <a:r>
              <a:rPr lang="en-US" sz="1100" dirty="0"/>
              <a:t>[10] </a:t>
            </a:r>
            <a:r>
              <a:rPr lang="en-US" sz="1100" dirty="0" err="1"/>
              <a:t>Baepler</a:t>
            </a:r>
            <a:r>
              <a:rPr lang="en-US" sz="1100" dirty="0"/>
              <a:t>, P., Walker, J., &amp; </a:t>
            </a:r>
            <a:r>
              <a:rPr lang="en-US" sz="1100" dirty="0" err="1"/>
              <a:t>Driessen</a:t>
            </a:r>
            <a:r>
              <a:rPr lang="en-US" sz="1100" dirty="0"/>
              <a:t>, M. (2014). Its not about seat time: Blending, flipping, and efficiency in active learning classrooms. </a:t>
            </a:r>
            <a:r>
              <a:rPr lang="en-US" sz="1100" i="1" dirty="0"/>
              <a:t>Computers &amp; Education,78</a:t>
            </a:r>
            <a:r>
              <a:rPr lang="en-US" sz="1100" dirty="0"/>
              <a:t>, 227-236. doi:10.1016/j.compedu.2014.06.006</a:t>
            </a:r>
          </a:p>
          <a:p>
            <a:pPr marL="0" indent="0">
              <a:buNone/>
            </a:pPr>
            <a:r>
              <a:rPr lang="en-US" sz="1100" dirty="0"/>
              <a:t>[11] Clark, K. (2015). The Effects of the Flipped Model of Instruction on Student Engagement and Performance in the Secondary Mathematics Classroom. </a:t>
            </a:r>
            <a:r>
              <a:rPr lang="en-US" sz="1100" i="1" dirty="0"/>
              <a:t>The Journal of Educators Online,12</a:t>
            </a:r>
            <a:r>
              <a:rPr lang="en-US" sz="1100" dirty="0"/>
              <a:t>(1). doi:10.9743/jeo.2015.1.5</a:t>
            </a:r>
          </a:p>
          <a:p>
            <a:pPr marL="0" indent="0">
              <a:buNone/>
            </a:pPr>
            <a:r>
              <a:rPr lang="en-US" sz="1100" dirty="0"/>
              <a:t>[12] </a:t>
            </a:r>
            <a:r>
              <a:rPr lang="en-US" sz="1100" dirty="0" err="1"/>
              <a:t>Kivunja</a:t>
            </a:r>
            <a:r>
              <a:rPr lang="en-US" sz="1100" dirty="0"/>
              <a:t>, C. (2014). Do You Want Your Students to Be Job-Ready with 21st Century Skills? Change Pedagogies: A Pedagogical Paradigm Shift from </a:t>
            </a:r>
            <a:r>
              <a:rPr lang="en-US" sz="1100" dirty="0" err="1"/>
              <a:t>Vygotskyian</a:t>
            </a:r>
            <a:r>
              <a:rPr lang="en-US" sz="1100" dirty="0"/>
              <a:t> Social Constructivism to Critical Thinking, Problem Solving and Siemens’ Digital </a:t>
            </a:r>
            <a:r>
              <a:rPr lang="en-US" sz="1100" dirty="0" err="1"/>
              <a:t>Connectivism</a:t>
            </a:r>
            <a:r>
              <a:rPr lang="en-US" sz="1100" dirty="0"/>
              <a:t>. </a:t>
            </a:r>
            <a:r>
              <a:rPr lang="en-US" sz="1100" i="1" dirty="0"/>
              <a:t>International Journal of Higher Education,3</a:t>
            </a:r>
            <a:r>
              <a:rPr lang="en-US" sz="1100" dirty="0"/>
              <a:t>(3). doi:10.5430/ijhe.v3n3p81</a:t>
            </a:r>
          </a:p>
          <a:p>
            <a:pPr marL="0" indent="0">
              <a:buNone/>
            </a:pPr>
            <a:r>
              <a:rPr lang="en-US" sz="1100" dirty="0"/>
              <a:t>[13] </a:t>
            </a:r>
            <a:r>
              <a:rPr lang="en-US" sz="1100" dirty="0" err="1"/>
              <a:t>Soulé</a:t>
            </a:r>
            <a:r>
              <a:rPr lang="en-US" sz="1100" dirty="0"/>
              <a:t>, H., &amp; Warrick, T. (2015). Defining 21st century readiness for all students: What we know and how to get there. </a:t>
            </a:r>
            <a:r>
              <a:rPr lang="en-US" sz="1100" i="1" dirty="0"/>
              <a:t>Psychology of Aesthetics, Creativity, and the Arts,9</a:t>
            </a:r>
            <a:r>
              <a:rPr lang="en-US" sz="1100" dirty="0"/>
              <a:t>(2), 178-186. doi:10.1037/aca0000017</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118510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A2372B-0C98-4891-8F6E-65C15D891226}"/>
              </a:ext>
            </a:extLst>
          </p:cNvPr>
          <p:cNvSpPr>
            <a:spLocks noGrp="1"/>
          </p:cNvSpPr>
          <p:nvPr>
            <p:ph type="title"/>
          </p:nvPr>
        </p:nvSpPr>
        <p:spPr/>
        <p:txBody>
          <a:bodyPr/>
          <a:lstStyle/>
          <a:p>
            <a:r>
              <a:rPr lang="en-US" dirty="0"/>
              <a:t>It’s Alive! Or is it?</a:t>
            </a:r>
          </a:p>
        </p:txBody>
      </p:sp>
      <p:sp>
        <p:nvSpPr>
          <p:cNvPr id="2" name="Text Placeholder 1">
            <a:extLst>
              <a:ext uri="{FF2B5EF4-FFF2-40B4-BE49-F238E27FC236}">
                <a16:creationId xmlns:a16="http://schemas.microsoft.com/office/drawing/2014/main" id="{E35769AB-C0C6-2241-A408-08B8877B14E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27A17D91-7CF3-4FC6-91F1-29F6EC5B3701}"/>
              </a:ext>
            </a:extLst>
          </p:cNvPr>
          <p:cNvSpPr>
            <a:spLocks noGrp="1"/>
          </p:cNvSpPr>
          <p:nvPr>
            <p:ph type="ftr" sz="quarter" idx="11"/>
          </p:nvPr>
        </p:nvSpPr>
        <p:spPr/>
        <p:txBody>
          <a:bodyPr/>
          <a:lstStyle/>
          <a:p>
            <a:r>
              <a:rPr lang="sk-SK"/>
              <a:t>© 2018 Keith A. Pray</a:t>
            </a:r>
            <a:endParaRPr lang="en-US" dirty="0"/>
          </a:p>
        </p:txBody>
      </p:sp>
      <p:sp>
        <p:nvSpPr>
          <p:cNvPr id="5" name="TextBox 4">
            <a:extLst>
              <a:ext uri="{FF2B5EF4-FFF2-40B4-BE49-F238E27FC236}">
                <a16:creationId xmlns:a16="http://schemas.microsoft.com/office/drawing/2014/main" id="{49819EFB-9789-4A07-906C-84769500E6E1}"/>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Tree>
    <p:extLst>
      <p:ext uri="{BB962C8B-B14F-4D97-AF65-F5344CB8AC3E}">
        <p14:creationId xmlns:p14="http://schemas.microsoft.com/office/powerpoint/2010/main" val="263998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Alife being Considered alive</a:t>
            </a:r>
          </a:p>
        </p:txBody>
      </p:sp>
      <p:sp>
        <p:nvSpPr>
          <p:cNvPr id="3" name="Content Placeholder 2"/>
          <p:cNvSpPr>
            <a:spLocks noGrp="1"/>
          </p:cNvSpPr>
          <p:nvPr>
            <p:ph sz="half" idx="1"/>
          </p:nvPr>
        </p:nvSpPr>
        <p:spPr/>
        <p:txBody>
          <a:bodyPr/>
          <a:lstStyle/>
          <a:p>
            <a:r>
              <a:rPr lang="en-US" dirty="0"/>
              <a:t>Life definition</a:t>
            </a:r>
          </a:p>
          <a:p>
            <a:pPr lvl="1"/>
            <a:r>
              <a:rPr lang="en-US" dirty="0"/>
              <a:t>Sum of organic  phenomenon</a:t>
            </a:r>
          </a:p>
          <a:p>
            <a:pPr lvl="1"/>
            <a:r>
              <a:rPr lang="en-US" dirty="0"/>
              <a:t>Tenacity in the face of opposition</a:t>
            </a:r>
          </a:p>
          <a:p>
            <a:r>
              <a:rPr lang="en-US" dirty="0"/>
              <a:t>Alife</a:t>
            </a:r>
          </a:p>
          <a:p>
            <a:pPr lvl="1"/>
            <a:r>
              <a:rPr lang="en-US" dirty="0"/>
              <a:t>Study of biology through the attempt to create it</a:t>
            </a:r>
          </a:p>
          <a:p>
            <a:pPr lvl="1"/>
            <a:r>
              <a:rPr lang="en-US" dirty="0"/>
              <a:t>Alife is to biology as AI is to psychology</a:t>
            </a:r>
          </a:p>
          <a:p>
            <a:pPr lvl="1"/>
            <a:r>
              <a:rPr lang="en-US" dirty="0"/>
              <a:t>Allows better understanding of biological  phenomenon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[6],[1]</a:t>
            </a:r>
            <a:endParaRPr lang="en-US" sz="1200" dirty="0">
              <a:solidFill>
                <a:schemeClr val="tx1"/>
              </a:solidFill>
            </a:endParaRPr>
          </a:p>
        </p:txBody>
      </p:sp>
    </p:spTree>
    <p:extLst>
      <p:ext uri="{BB962C8B-B14F-4D97-AF65-F5344CB8AC3E}">
        <p14:creationId xmlns:p14="http://schemas.microsoft.com/office/powerpoint/2010/main" val="350697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6405-63B0-4343-8CE0-DFF762D55416}"/>
              </a:ext>
            </a:extLst>
          </p:cNvPr>
          <p:cNvSpPr>
            <a:spLocks noGrp="1"/>
          </p:cNvSpPr>
          <p:nvPr>
            <p:ph type="title"/>
          </p:nvPr>
        </p:nvSpPr>
        <p:spPr/>
        <p:txBody>
          <a:bodyPr/>
          <a:lstStyle/>
          <a:p>
            <a:r>
              <a:rPr lang="en-US" dirty="0"/>
              <a:t>Defending Artificial life</a:t>
            </a:r>
          </a:p>
        </p:txBody>
      </p:sp>
      <p:sp>
        <p:nvSpPr>
          <p:cNvPr id="3" name="Content Placeholder 2">
            <a:extLst>
              <a:ext uri="{FF2B5EF4-FFF2-40B4-BE49-F238E27FC236}">
                <a16:creationId xmlns:a16="http://schemas.microsoft.com/office/drawing/2014/main" id="{7BA84AE7-3EB3-4BFE-B7B7-FF008E21D283}"/>
              </a:ext>
            </a:extLst>
          </p:cNvPr>
          <p:cNvSpPr>
            <a:spLocks noGrp="1"/>
          </p:cNvSpPr>
          <p:nvPr>
            <p:ph sz="half" idx="1"/>
          </p:nvPr>
        </p:nvSpPr>
        <p:spPr/>
        <p:txBody>
          <a:bodyPr/>
          <a:lstStyle/>
          <a:p>
            <a:r>
              <a:rPr lang="en-US" dirty="0"/>
              <a:t>Misconceptions about non-self aware Alife</a:t>
            </a:r>
          </a:p>
          <a:p>
            <a:pPr lvl="1"/>
            <a:r>
              <a:rPr lang="en-US" dirty="0"/>
              <a:t>Representational requirements of a cockroach vs human</a:t>
            </a:r>
          </a:p>
          <a:p>
            <a:pPr lvl="1"/>
            <a:r>
              <a:rPr lang="en-US" dirty="0"/>
              <a:t>Hypocrisy of non-self aware organic life</a:t>
            </a:r>
          </a:p>
          <a:p>
            <a:r>
              <a:rPr lang="en-US" dirty="0" err="1"/>
              <a:t>ALife</a:t>
            </a:r>
            <a:r>
              <a:rPr lang="en-US" dirty="0"/>
              <a:t> is not organic and therefore can not evolve</a:t>
            </a:r>
          </a:p>
          <a:p>
            <a:pPr lvl="1"/>
            <a:r>
              <a:rPr lang="en-US" dirty="0"/>
              <a:t> Adaptability in </a:t>
            </a:r>
            <a:r>
              <a:rPr lang="en-US" dirty="0" err="1"/>
              <a:t>ALife</a:t>
            </a:r>
            <a:r>
              <a:rPr lang="en-US" dirty="0"/>
              <a:t> copied from nature</a:t>
            </a:r>
          </a:p>
          <a:p>
            <a:pPr lvl="1"/>
            <a:r>
              <a:rPr lang="en-US" dirty="0"/>
              <a:t>Artificial Structural Self-Organization</a:t>
            </a:r>
          </a:p>
        </p:txBody>
      </p:sp>
      <p:sp>
        <p:nvSpPr>
          <p:cNvPr id="5" name="Footer Placeholder 4">
            <a:extLst>
              <a:ext uri="{FF2B5EF4-FFF2-40B4-BE49-F238E27FC236}">
                <a16:creationId xmlns:a16="http://schemas.microsoft.com/office/drawing/2014/main" id="{77420D80-B3C4-469C-9B40-EC49263302F8}"/>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E085D2A1-331C-4252-8587-5DEECF19DFFF}"/>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2E258088-B107-4762-A0A6-334A531650FD}"/>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952CB043-50AA-40AC-B029-226FDA05A27F}"/>
              </a:ext>
            </a:extLst>
          </p:cNvPr>
          <p:cNvSpPr txBox="1"/>
          <p:nvPr/>
        </p:nvSpPr>
        <p:spPr>
          <a:xfrm>
            <a:off x="0" y="4736816"/>
            <a:ext cx="9144000" cy="276999"/>
          </a:xfrm>
          <a:prstGeom prst="rect">
            <a:avLst/>
          </a:prstGeom>
          <a:noFill/>
        </p:spPr>
        <p:txBody>
          <a:bodyPr wrap="square" rtlCol="0">
            <a:spAutoFit/>
          </a:bodyPr>
          <a:lstStyle/>
          <a:p>
            <a:pPr algn="r"/>
            <a:r>
              <a:rPr lang="en-US" sz="1200" dirty="0"/>
              <a:t>[1],[3]</a:t>
            </a:r>
            <a:endParaRPr lang="en-US" sz="1200" dirty="0">
              <a:solidFill>
                <a:schemeClr val="tx1"/>
              </a:solidFill>
            </a:endParaRPr>
          </a:p>
        </p:txBody>
      </p:sp>
    </p:spTree>
    <p:extLst>
      <p:ext uri="{BB962C8B-B14F-4D97-AF65-F5344CB8AC3E}">
        <p14:creationId xmlns:p14="http://schemas.microsoft.com/office/powerpoint/2010/main" val="196188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BCE8D7F-570D-4578-BF2B-15050BBBAECE}"/>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307B192B-7910-4FCE-B99B-6D0218DAC6E8}"/>
              </a:ext>
            </a:extLst>
          </p:cNvPr>
          <p:cNvSpPr>
            <a:spLocks noGrp="1"/>
          </p:cNvSpPr>
          <p:nvPr>
            <p:ph type="sldNum" sz="quarter" idx="12"/>
          </p:nvPr>
        </p:nvSpPr>
        <p:spPr/>
        <p:txBody>
          <a:bodyPr/>
          <a:lstStyle/>
          <a:p>
            <a:fld id="{A2A17EAB-8B51-5C40-8776-6683E51FA7A0}" type="slidenum">
              <a:rPr lang="en-US" smtClean="0"/>
              <a:t>19</a:t>
            </a:fld>
            <a:endParaRPr lang="en-US"/>
          </a:p>
        </p:txBody>
      </p:sp>
      <p:pic>
        <p:nvPicPr>
          <p:cNvPr id="7" name="Content Placeholder 8">
            <a:extLst>
              <a:ext uri="{FF2B5EF4-FFF2-40B4-BE49-F238E27FC236}">
                <a16:creationId xmlns:a16="http://schemas.microsoft.com/office/drawing/2014/main" id="{5E966180-5A01-4D31-B11A-53768C5FBFFF}"/>
              </a:ext>
            </a:extLst>
          </p:cNvPr>
          <p:cNvPicPr>
            <a:picLocks noGrp="1" noChangeAspect="1"/>
          </p:cNvPicPr>
          <p:nvPr>
            <p:ph sz="half" idx="1"/>
          </p:nvPr>
        </p:nvPicPr>
        <p:blipFill>
          <a:blip r:embed="rId2"/>
          <a:stretch>
            <a:fillRect/>
          </a:stretch>
        </p:blipFill>
        <p:spPr>
          <a:xfrm>
            <a:off x="685799" y="888340"/>
            <a:ext cx="7833362" cy="3366819"/>
          </a:xfrm>
        </p:spPr>
      </p:pic>
      <p:sp>
        <p:nvSpPr>
          <p:cNvPr id="8" name="TextBox 7">
            <a:extLst>
              <a:ext uri="{FF2B5EF4-FFF2-40B4-BE49-F238E27FC236}">
                <a16:creationId xmlns:a16="http://schemas.microsoft.com/office/drawing/2014/main" id="{A297FC27-6462-478A-8DC5-9131FA92E635}"/>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BFF9E55E-51D7-4579-A5D7-24ECDCA3044A}"/>
              </a:ext>
            </a:extLst>
          </p:cNvPr>
          <p:cNvSpPr txBox="1"/>
          <p:nvPr/>
        </p:nvSpPr>
        <p:spPr>
          <a:xfrm>
            <a:off x="0" y="4736816"/>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spTree>
    <p:extLst>
      <p:ext uri="{BB962C8B-B14F-4D97-AF65-F5344CB8AC3E}">
        <p14:creationId xmlns:p14="http://schemas.microsoft.com/office/powerpoint/2010/main" val="64434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90C4-4427-4052-99AA-490911398FB5}"/>
              </a:ext>
            </a:extLst>
          </p:cNvPr>
          <p:cNvSpPr>
            <a:spLocks noGrp="1"/>
          </p:cNvSpPr>
          <p:nvPr>
            <p:ph type="title"/>
          </p:nvPr>
        </p:nvSpPr>
        <p:spPr/>
        <p:txBody>
          <a:bodyPr/>
          <a:lstStyle/>
          <a:p>
            <a:r>
              <a:rPr lang="en-US" dirty="0"/>
              <a:t>Public perception</a:t>
            </a:r>
          </a:p>
        </p:txBody>
      </p:sp>
      <p:sp>
        <p:nvSpPr>
          <p:cNvPr id="3" name="Content Placeholder 2">
            <a:extLst>
              <a:ext uri="{FF2B5EF4-FFF2-40B4-BE49-F238E27FC236}">
                <a16:creationId xmlns:a16="http://schemas.microsoft.com/office/drawing/2014/main" id="{666AF0D3-1325-4300-BC59-F5475A61D6C0}"/>
              </a:ext>
            </a:extLst>
          </p:cNvPr>
          <p:cNvSpPr>
            <a:spLocks noGrp="1"/>
          </p:cNvSpPr>
          <p:nvPr>
            <p:ph sz="half" idx="1"/>
          </p:nvPr>
        </p:nvSpPr>
        <p:spPr>
          <a:xfrm>
            <a:off x="685800" y="1101325"/>
            <a:ext cx="3733800" cy="3352800"/>
          </a:xfrm>
        </p:spPr>
        <p:txBody>
          <a:bodyPr/>
          <a:lstStyle/>
          <a:p>
            <a:r>
              <a:rPr lang="en-US" dirty="0"/>
              <a:t>Interest  towards AI</a:t>
            </a:r>
          </a:p>
          <a:p>
            <a:pPr lvl="1"/>
            <a:r>
              <a:rPr lang="en-US" dirty="0"/>
              <a:t>Increase from 1985 to 2015</a:t>
            </a:r>
          </a:p>
          <a:p>
            <a:pPr lvl="1"/>
            <a:r>
              <a:rPr lang="en-US" dirty="0"/>
              <a:t>Generally more positive views than pessimistic</a:t>
            </a:r>
          </a:p>
          <a:p>
            <a:r>
              <a:rPr lang="en-US" dirty="0"/>
              <a:t>Associated key words about AI evolving through time</a:t>
            </a:r>
          </a:p>
          <a:p>
            <a:pPr lvl="1"/>
            <a:r>
              <a:rPr lang="en-US" dirty="0"/>
              <a:t>Strong correlation of words associated with robotic like capabilities nearing 2010 to 2015</a:t>
            </a:r>
          </a:p>
          <a:p>
            <a:pPr lvl="1"/>
            <a:endParaRPr lang="en-US" dirty="0"/>
          </a:p>
        </p:txBody>
      </p:sp>
      <p:pic>
        <p:nvPicPr>
          <p:cNvPr id="9" name="Content Placeholder 8">
            <a:extLst>
              <a:ext uri="{FF2B5EF4-FFF2-40B4-BE49-F238E27FC236}">
                <a16:creationId xmlns:a16="http://schemas.microsoft.com/office/drawing/2014/main" id="{23FBDB5B-3646-4E29-94FA-F386E7858453}"/>
              </a:ext>
            </a:extLst>
          </p:cNvPr>
          <p:cNvPicPr>
            <a:picLocks noGrp="1" noChangeAspect="1"/>
          </p:cNvPicPr>
          <p:nvPr>
            <p:ph sz="half" idx="2"/>
          </p:nvPr>
        </p:nvPicPr>
        <p:blipFill>
          <a:blip r:embed="rId3"/>
          <a:stretch>
            <a:fillRect/>
          </a:stretch>
        </p:blipFill>
        <p:spPr>
          <a:xfrm>
            <a:off x="4572000" y="1203979"/>
            <a:ext cx="3947160" cy="2638971"/>
          </a:xfrm>
        </p:spPr>
      </p:pic>
      <p:sp>
        <p:nvSpPr>
          <p:cNvPr id="5" name="Footer Placeholder 4">
            <a:extLst>
              <a:ext uri="{FF2B5EF4-FFF2-40B4-BE49-F238E27FC236}">
                <a16:creationId xmlns:a16="http://schemas.microsoft.com/office/drawing/2014/main" id="{E2E00A61-DAD9-48F7-A0DB-BAEBA062C599}"/>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A29DE061-6892-4B9B-8A2B-E7A53BDEF3F9}"/>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a:extLst>
              <a:ext uri="{FF2B5EF4-FFF2-40B4-BE49-F238E27FC236}">
                <a16:creationId xmlns:a16="http://schemas.microsoft.com/office/drawing/2014/main" id="{4E065EE8-1221-4BBF-BFFA-C92A8A60D4B7}"/>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C387724E-51B2-4AD1-81BC-4B1E322AA3BE}"/>
              </a:ext>
            </a:extLst>
          </p:cNvPr>
          <p:cNvSpPr txBox="1"/>
          <p:nvPr/>
        </p:nvSpPr>
        <p:spPr>
          <a:xfrm>
            <a:off x="-110277" y="474868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spTree>
    <p:extLst>
      <p:ext uri="{BB962C8B-B14F-4D97-AF65-F5344CB8AC3E}">
        <p14:creationId xmlns:p14="http://schemas.microsoft.com/office/powerpoint/2010/main" val="91450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411E6E-FC56-42FC-A7ED-77C1699AB710}"/>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81B2C37A-A521-49CE-900D-4CDCD3264A29}"/>
              </a:ext>
            </a:extLst>
          </p:cNvPr>
          <p:cNvSpPr>
            <a:spLocks noGrp="1"/>
          </p:cNvSpPr>
          <p:nvPr>
            <p:ph type="sldNum" sz="quarter" idx="12"/>
          </p:nvPr>
        </p:nvSpPr>
        <p:spPr/>
        <p:txBody>
          <a:bodyPr/>
          <a:lstStyle/>
          <a:p>
            <a:fld id="{A2A17EAB-8B51-5C40-8776-6683E51FA7A0}" type="slidenum">
              <a:rPr lang="en-US" smtClean="0"/>
              <a:t>21</a:t>
            </a:fld>
            <a:endParaRPr lang="en-US"/>
          </a:p>
        </p:txBody>
      </p:sp>
      <p:pic>
        <p:nvPicPr>
          <p:cNvPr id="7" name="Content Placeholder 6">
            <a:extLst>
              <a:ext uri="{FF2B5EF4-FFF2-40B4-BE49-F238E27FC236}">
                <a16:creationId xmlns:a16="http://schemas.microsoft.com/office/drawing/2014/main" id="{AD098DBD-335E-41CC-A470-B98E41057857}"/>
              </a:ext>
            </a:extLst>
          </p:cNvPr>
          <p:cNvPicPr>
            <a:picLocks noGrp="1" noChangeAspect="1"/>
          </p:cNvPicPr>
          <p:nvPr>
            <p:ph sz="half" idx="2"/>
          </p:nvPr>
        </p:nvPicPr>
        <p:blipFill>
          <a:blip r:embed="rId2"/>
          <a:stretch>
            <a:fillRect/>
          </a:stretch>
        </p:blipFill>
        <p:spPr>
          <a:xfrm>
            <a:off x="660426" y="1276350"/>
            <a:ext cx="7772400" cy="2605537"/>
          </a:xfrm>
          <a:prstGeom prst="rect">
            <a:avLst/>
          </a:prstGeom>
        </p:spPr>
      </p:pic>
      <p:sp>
        <p:nvSpPr>
          <p:cNvPr id="8" name="TextBox 7">
            <a:extLst>
              <a:ext uri="{FF2B5EF4-FFF2-40B4-BE49-F238E27FC236}">
                <a16:creationId xmlns:a16="http://schemas.microsoft.com/office/drawing/2014/main" id="{B86A30E7-BE0D-4867-8E06-73F72E161F13}"/>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D77CE0C8-3A90-4834-9A34-F6EB6D7D6D1B}"/>
              </a:ext>
            </a:extLst>
          </p:cNvPr>
          <p:cNvSpPr txBox="1"/>
          <p:nvPr/>
        </p:nvSpPr>
        <p:spPr>
          <a:xfrm>
            <a:off x="-110277" y="474868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spTree>
    <p:extLst>
      <p:ext uri="{BB962C8B-B14F-4D97-AF65-F5344CB8AC3E}">
        <p14:creationId xmlns:p14="http://schemas.microsoft.com/office/powerpoint/2010/main" val="21182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D649-6A55-4DAC-B621-820A8F77FDE1}"/>
              </a:ext>
            </a:extLst>
          </p:cNvPr>
          <p:cNvSpPr>
            <a:spLocks noGrp="1"/>
          </p:cNvSpPr>
          <p:nvPr>
            <p:ph type="title"/>
          </p:nvPr>
        </p:nvSpPr>
        <p:spPr/>
        <p:txBody>
          <a:bodyPr/>
          <a:lstStyle/>
          <a:p>
            <a:r>
              <a:rPr lang="en-US" dirty="0"/>
              <a:t>Standard of intelligence</a:t>
            </a:r>
          </a:p>
        </p:txBody>
      </p:sp>
      <p:sp>
        <p:nvSpPr>
          <p:cNvPr id="3" name="Content Placeholder 2">
            <a:extLst>
              <a:ext uri="{FF2B5EF4-FFF2-40B4-BE49-F238E27FC236}">
                <a16:creationId xmlns:a16="http://schemas.microsoft.com/office/drawing/2014/main" id="{E386B36D-F92C-4611-98D6-D05389897EF0}"/>
              </a:ext>
            </a:extLst>
          </p:cNvPr>
          <p:cNvSpPr>
            <a:spLocks noGrp="1"/>
          </p:cNvSpPr>
          <p:nvPr>
            <p:ph sz="half" idx="1"/>
          </p:nvPr>
        </p:nvSpPr>
        <p:spPr>
          <a:xfrm>
            <a:off x="685800" y="1276350"/>
            <a:ext cx="3733800" cy="3352800"/>
          </a:xfrm>
        </p:spPr>
        <p:txBody>
          <a:bodyPr>
            <a:normAutofit/>
          </a:bodyPr>
          <a:lstStyle/>
          <a:p>
            <a:r>
              <a:rPr lang="en-US" dirty="0"/>
              <a:t>Howard Gardner</a:t>
            </a:r>
          </a:p>
          <a:p>
            <a:pPr lvl="1"/>
            <a:r>
              <a:rPr lang="en-US" dirty="0"/>
              <a:t>Describes how intelligence is a spectrum </a:t>
            </a:r>
          </a:p>
          <a:p>
            <a:r>
              <a:rPr lang="en-US" dirty="0"/>
              <a:t>Children’s Judgement</a:t>
            </a:r>
          </a:p>
          <a:p>
            <a:pPr lvl="1"/>
            <a:r>
              <a:rPr lang="en-US" dirty="0"/>
              <a:t>Experiment where different artifacts were shown to kids</a:t>
            </a:r>
          </a:p>
          <a:p>
            <a:pPr lvl="1"/>
            <a:r>
              <a:rPr lang="en-US" dirty="0"/>
              <a:t>Determine if alive or not given a specific quality with the artifact</a:t>
            </a:r>
          </a:p>
          <a:p>
            <a:pPr lvl="1"/>
            <a:r>
              <a:rPr lang="en-US" dirty="0"/>
              <a:t>Robots had the most variation</a:t>
            </a:r>
          </a:p>
        </p:txBody>
      </p:sp>
      <p:pic>
        <p:nvPicPr>
          <p:cNvPr id="9" name="Content Placeholder 8">
            <a:extLst>
              <a:ext uri="{FF2B5EF4-FFF2-40B4-BE49-F238E27FC236}">
                <a16:creationId xmlns:a16="http://schemas.microsoft.com/office/drawing/2014/main" id="{52FB4002-7955-4C59-8992-0FB3E8CDEF34}"/>
              </a:ext>
            </a:extLst>
          </p:cNvPr>
          <p:cNvPicPr>
            <a:picLocks noGrp="1" noChangeAspect="1"/>
          </p:cNvPicPr>
          <p:nvPr>
            <p:ph sz="half" idx="2"/>
          </p:nvPr>
        </p:nvPicPr>
        <p:blipFill>
          <a:blip r:embed="rId3"/>
          <a:stretch>
            <a:fillRect/>
          </a:stretch>
        </p:blipFill>
        <p:spPr>
          <a:xfrm>
            <a:off x="4419600" y="1460260"/>
            <a:ext cx="3733800" cy="3310903"/>
          </a:xfrm>
        </p:spPr>
      </p:pic>
      <p:sp>
        <p:nvSpPr>
          <p:cNvPr id="5" name="Footer Placeholder 4">
            <a:extLst>
              <a:ext uri="{FF2B5EF4-FFF2-40B4-BE49-F238E27FC236}">
                <a16:creationId xmlns:a16="http://schemas.microsoft.com/office/drawing/2014/main" id="{D69EE351-CBAB-46DA-BC4E-3F45665B7F74}"/>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7BD98E03-2762-4D47-827A-7B8B1DF1CFDC}"/>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a:extLst>
              <a:ext uri="{FF2B5EF4-FFF2-40B4-BE49-F238E27FC236}">
                <a16:creationId xmlns:a16="http://schemas.microsoft.com/office/drawing/2014/main" id="{E30CC613-198C-4F07-BEF7-953789DA9815}"/>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1BFC6EDB-7441-4590-969A-A1DE8A911607}"/>
              </a:ext>
            </a:extLst>
          </p:cNvPr>
          <p:cNvSpPr txBox="1"/>
          <p:nvPr/>
        </p:nvSpPr>
        <p:spPr>
          <a:xfrm>
            <a:off x="0" y="4726877"/>
            <a:ext cx="9144000" cy="276999"/>
          </a:xfrm>
          <a:prstGeom prst="rect">
            <a:avLst/>
          </a:prstGeom>
          <a:noFill/>
        </p:spPr>
        <p:txBody>
          <a:bodyPr wrap="square" rtlCol="0">
            <a:spAutoFit/>
          </a:bodyPr>
          <a:lstStyle/>
          <a:p>
            <a:pPr algn="r"/>
            <a:r>
              <a:rPr lang="en-US" sz="1200" dirty="0"/>
              <a:t>[2],[7]</a:t>
            </a:r>
            <a:endParaRPr lang="en-US" sz="1200" dirty="0">
              <a:solidFill>
                <a:schemeClr val="tx1"/>
              </a:solidFill>
            </a:endParaRPr>
          </a:p>
        </p:txBody>
      </p:sp>
      <p:sp>
        <p:nvSpPr>
          <p:cNvPr id="4" name="TextBox 3">
            <a:extLst>
              <a:ext uri="{FF2B5EF4-FFF2-40B4-BE49-F238E27FC236}">
                <a16:creationId xmlns:a16="http://schemas.microsoft.com/office/drawing/2014/main" id="{737AAD6F-7ECF-4A5B-825B-0A4AF84E49FA}"/>
              </a:ext>
            </a:extLst>
          </p:cNvPr>
          <p:cNvSpPr txBox="1"/>
          <p:nvPr/>
        </p:nvSpPr>
        <p:spPr>
          <a:xfrm>
            <a:off x="4687771" y="1115921"/>
            <a:ext cx="3465629" cy="341632"/>
          </a:xfrm>
          <a:prstGeom prst="rect">
            <a:avLst/>
          </a:prstGeom>
          <a:noFill/>
        </p:spPr>
        <p:txBody>
          <a:bodyPr wrap="square" rtlCol="0">
            <a:spAutoFit/>
          </a:bodyPr>
          <a:lstStyle/>
          <a:p>
            <a:pPr>
              <a:lnSpc>
                <a:spcPct val="90000"/>
              </a:lnSpc>
            </a:pPr>
            <a:r>
              <a:rPr lang="en-US" dirty="0"/>
              <a:t>Gardner’s Intelligence List</a:t>
            </a:r>
          </a:p>
        </p:txBody>
      </p:sp>
    </p:spTree>
    <p:extLst>
      <p:ext uri="{BB962C8B-B14F-4D97-AF65-F5344CB8AC3E}">
        <p14:creationId xmlns:p14="http://schemas.microsoft.com/office/powerpoint/2010/main" val="182007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82C2-9B22-49BB-8346-EE7985FE77A5}"/>
              </a:ext>
            </a:extLst>
          </p:cNvPr>
          <p:cNvSpPr>
            <a:spLocks noGrp="1"/>
          </p:cNvSpPr>
          <p:nvPr>
            <p:ph type="title"/>
          </p:nvPr>
        </p:nvSpPr>
        <p:spPr/>
        <p:txBody>
          <a:bodyPr/>
          <a:lstStyle/>
          <a:p>
            <a:r>
              <a:rPr lang="en-US" dirty="0"/>
              <a:t>Deserving of rights?</a:t>
            </a:r>
          </a:p>
        </p:txBody>
      </p:sp>
      <p:sp>
        <p:nvSpPr>
          <p:cNvPr id="3" name="Content Placeholder 2">
            <a:extLst>
              <a:ext uri="{FF2B5EF4-FFF2-40B4-BE49-F238E27FC236}">
                <a16:creationId xmlns:a16="http://schemas.microsoft.com/office/drawing/2014/main" id="{52F39358-DDDD-4ABF-B2F9-2945CF51A46E}"/>
              </a:ext>
            </a:extLst>
          </p:cNvPr>
          <p:cNvSpPr>
            <a:spLocks noGrp="1"/>
          </p:cNvSpPr>
          <p:nvPr>
            <p:ph sz="half" idx="1"/>
          </p:nvPr>
        </p:nvSpPr>
        <p:spPr/>
        <p:txBody>
          <a:bodyPr/>
          <a:lstStyle/>
          <a:p>
            <a:r>
              <a:rPr lang="en-US" dirty="0"/>
              <a:t>Can Artificial life qualify for moral consideration?</a:t>
            </a:r>
          </a:p>
          <a:p>
            <a:pPr lvl="1"/>
            <a:r>
              <a:rPr lang="en-US" dirty="0"/>
              <a:t>Non self aware animals (pigs and goats)</a:t>
            </a:r>
          </a:p>
          <a:p>
            <a:pPr lvl="1"/>
            <a:r>
              <a:rPr lang="en-US" dirty="0"/>
              <a:t>Opposite spectrum with Artificial Life</a:t>
            </a:r>
          </a:p>
          <a:p>
            <a:pPr lvl="1"/>
            <a:endParaRPr lang="en-US" dirty="0"/>
          </a:p>
          <a:p>
            <a:r>
              <a:rPr lang="en-US" dirty="0"/>
              <a:t>How would  Alife qualify for moral consideration?</a:t>
            </a:r>
          </a:p>
          <a:p>
            <a:pPr lvl="1"/>
            <a:r>
              <a:rPr lang="en-US" dirty="0"/>
              <a:t>Property account</a:t>
            </a:r>
          </a:p>
          <a:p>
            <a:pPr lvl="1"/>
            <a:r>
              <a:rPr lang="en-US" dirty="0"/>
              <a:t>Relational account	</a:t>
            </a:r>
          </a:p>
        </p:txBody>
      </p:sp>
      <p:sp>
        <p:nvSpPr>
          <p:cNvPr id="5" name="Footer Placeholder 4">
            <a:extLst>
              <a:ext uri="{FF2B5EF4-FFF2-40B4-BE49-F238E27FC236}">
                <a16:creationId xmlns:a16="http://schemas.microsoft.com/office/drawing/2014/main" id="{2F00D2D5-2CAC-4B7A-96F3-E1AE11870617}"/>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BA4A96CD-F458-4C0B-A6DD-6D33F81991ED}"/>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7DC5EF38-B636-4F00-B214-F0ADF1AC7D63}"/>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
        <p:nvSpPr>
          <p:cNvPr id="8" name="TextBox 7">
            <a:extLst>
              <a:ext uri="{FF2B5EF4-FFF2-40B4-BE49-F238E27FC236}">
                <a16:creationId xmlns:a16="http://schemas.microsoft.com/office/drawing/2014/main" id="{565DD746-7464-4DD9-935B-D44C791B7506}"/>
              </a:ext>
            </a:extLst>
          </p:cNvPr>
          <p:cNvSpPr txBox="1"/>
          <p:nvPr/>
        </p:nvSpPr>
        <p:spPr>
          <a:xfrm>
            <a:off x="0" y="4726877"/>
            <a:ext cx="9144000" cy="276999"/>
          </a:xfrm>
          <a:prstGeom prst="rect">
            <a:avLst/>
          </a:prstGeom>
          <a:noFill/>
        </p:spPr>
        <p:txBody>
          <a:bodyPr wrap="square" rtlCol="0">
            <a:spAutoFit/>
          </a:bodyPr>
          <a:lstStyle/>
          <a:p>
            <a:pPr algn="r"/>
            <a:r>
              <a:rPr lang="en-US" sz="1200" dirty="0"/>
              <a:t>[8],[5]</a:t>
            </a:r>
            <a:endParaRPr lang="en-US" sz="1200" dirty="0">
              <a:solidFill>
                <a:schemeClr val="tx1"/>
              </a:solidFill>
            </a:endParaRPr>
          </a:p>
        </p:txBody>
      </p:sp>
    </p:spTree>
    <p:extLst>
      <p:ext uri="{BB962C8B-B14F-4D97-AF65-F5344CB8AC3E}">
        <p14:creationId xmlns:p14="http://schemas.microsoft.com/office/powerpoint/2010/main" val="382631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91F9-B7DB-47E8-9E23-D3883F712A4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F8F3CF8-2205-4CC9-8D5F-2EAD3DBE68C3}"/>
              </a:ext>
            </a:extLst>
          </p:cNvPr>
          <p:cNvSpPr>
            <a:spLocks noGrp="1"/>
          </p:cNvSpPr>
          <p:nvPr>
            <p:ph sz="half" idx="1"/>
          </p:nvPr>
        </p:nvSpPr>
        <p:spPr/>
        <p:txBody>
          <a:bodyPr/>
          <a:lstStyle/>
          <a:p>
            <a:r>
              <a:rPr lang="en-US" dirty="0"/>
              <a:t>Artificial Life has the capability to be considered alive</a:t>
            </a:r>
          </a:p>
          <a:p>
            <a:r>
              <a:rPr lang="en-US" dirty="0"/>
              <a:t> These lives require their own sets of rights. </a:t>
            </a:r>
          </a:p>
        </p:txBody>
      </p:sp>
      <p:sp>
        <p:nvSpPr>
          <p:cNvPr id="5" name="Footer Placeholder 4">
            <a:extLst>
              <a:ext uri="{FF2B5EF4-FFF2-40B4-BE49-F238E27FC236}">
                <a16:creationId xmlns:a16="http://schemas.microsoft.com/office/drawing/2014/main" id="{FA71F9A8-0471-4239-A3FF-B85FD1EBBF4D}"/>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50814F9A-F042-45BA-8D44-556C743EEFAC}"/>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11FAC13D-4AA6-4F3A-BD8E-9440EDB88AD0}"/>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Tree>
    <p:extLst>
      <p:ext uri="{BB962C8B-B14F-4D97-AF65-F5344CB8AC3E}">
        <p14:creationId xmlns:p14="http://schemas.microsoft.com/office/powerpoint/2010/main" val="359020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r>
              <a:rPr lang="en-US" dirty="0"/>
              <a:t>[1] Keeley, </a:t>
            </a:r>
            <a:r>
              <a:rPr lang="en-US" dirty="0" err="1"/>
              <a:t>Brianl</a:t>
            </a:r>
            <a:r>
              <a:rPr lang="en-US" dirty="0"/>
              <a:t>. “Artificial Life for Philosophers.” Philosophical Psychology 11.2 251–260.  Web. 9/8/2018. </a:t>
            </a:r>
            <a:r>
              <a:rPr lang="en-US" u="sng" dirty="0">
                <a:hlinkClick r:id="rId2"/>
              </a:rPr>
              <a:t>https://www-tandfonline-com.ezproxy.wpi.edu/doi/abs/10.1080/09515089808573260</a:t>
            </a:r>
            <a:r>
              <a:rPr lang="en-US" dirty="0"/>
              <a:t> </a:t>
            </a:r>
          </a:p>
          <a:p>
            <a:br>
              <a:rPr lang="en-US" dirty="0"/>
            </a:br>
            <a:r>
              <a:rPr lang="en-US" dirty="0"/>
              <a:t>[2] </a:t>
            </a:r>
            <a:r>
              <a:rPr lang="en-US" dirty="0" err="1"/>
              <a:t>Pagliarini</a:t>
            </a:r>
            <a:r>
              <a:rPr lang="en-US" dirty="0"/>
              <a:t>, L. “</a:t>
            </a:r>
            <a:r>
              <a:rPr lang="en-US" dirty="0" err="1"/>
              <a:t>Artif</a:t>
            </a:r>
            <a:r>
              <a:rPr lang="en-US" dirty="0"/>
              <a:t> Life Robotics” (2008) 12: 24. Web. 9/8/2018.   </a:t>
            </a:r>
            <a:r>
              <a:rPr lang="en-US" u="sng" dirty="0">
                <a:hlinkClick r:id="rId3"/>
              </a:rPr>
              <a:t>https://doi-org.ezproxy.wpi.edu/10.1007/s10015-007-0498-9</a:t>
            </a:r>
            <a:endParaRPr lang="en-US" u="sng" dirty="0"/>
          </a:p>
          <a:p>
            <a:r>
              <a:rPr lang="en-US" dirty="0"/>
              <a:t> [3] Levi, Paul., and </a:t>
            </a:r>
            <a:r>
              <a:rPr lang="en-US" dirty="0" err="1"/>
              <a:t>Kernbach</a:t>
            </a:r>
            <a:r>
              <a:rPr lang="en-US" dirty="0"/>
              <a:t>, Serge. Symbiotic Multi-Robot Organisms Reliability, Adaptability, Evolution . Berlin, Heidelberg: Springer Berlin Heidelberg, 2010. Web. 9/8/2018. </a:t>
            </a:r>
            <a:r>
              <a:rPr lang="en-US" dirty="0">
                <a:hlinkClick r:id="rId4"/>
              </a:rPr>
              <a:t>https://link.springer.com/book/10.1007%2F978-3-642-11692-6</a:t>
            </a:r>
            <a:r>
              <a:rPr lang="en-US" dirty="0"/>
              <a:t> </a:t>
            </a:r>
          </a:p>
          <a:p>
            <a:br>
              <a:rPr lang="en-US" dirty="0"/>
            </a:br>
            <a:r>
              <a:rPr lang="en-US" dirty="0"/>
              <a:t>[4] Fast, Ethan, and Horvitz, Eric. “Long-Term Trends in the Public Perception of Artificial Intelligence.” n. </a:t>
            </a:r>
            <a:r>
              <a:rPr lang="en-US" dirty="0" err="1"/>
              <a:t>pag</a:t>
            </a:r>
            <a:r>
              <a:rPr lang="en-US" dirty="0"/>
              <a:t>. Print. 9/11/2018. </a:t>
            </a:r>
            <a:r>
              <a:rPr lang="en-US" u="sng" dirty="0">
                <a:hlinkClick r:id="rId5"/>
              </a:rPr>
              <a:t>https://arxiv.org/abs/1609.04904</a:t>
            </a:r>
            <a:r>
              <a:rPr lang="en-US" dirty="0"/>
              <a:t> </a:t>
            </a:r>
          </a:p>
          <a:p>
            <a:br>
              <a:rPr lang="en-US" dirty="0"/>
            </a:br>
            <a:r>
              <a:rPr lang="en-US" dirty="0"/>
              <a:t>[5] Tavani, Herman T. “Can Social Robots Qualify for Moral </a:t>
            </a:r>
            <a:r>
              <a:rPr lang="en-US" dirty="0" err="1"/>
              <a:t>Consideration?Reframing</a:t>
            </a:r>
            <a:r>
              <a:rPr lang="en-US" dirty="0"/>
              <a:t> the Question about Robot Rights.” </a:t>
            </a:r>
            <a:r>
              <a:rPr lang="en-US" dirty="0" err="1"/>
              <a:t>Rivier</a:t>
            </a:r>
            <a:r>
              <a:rPr lang="en-US" dirty="0"/>
              <a:t> University, 29 Mar. 2018. Web. 9/9/2018. </a:t>
            </a:r>
            <a:r>
              <a:rPr lang="en-US" u="sng" dirty="0">
                <a:hlinkClick r:id="rId6"/>
              </a:rPr>
              <a:t>http://www.mdpi.com/2078-2489/9/4/73/htm</a:t>
            </a:r>
            <a:r>
              <a:rPr lang="en-US" dirty="0"/>
              <a:t> …</a:t>
            </a:r>
          </a:p>
          <a:p>
            <a:r>
              <a:rPr lang="en-US" dirty="0"/>
              <a:t>[6] “Life.” </a:t>
            </a:r>
            <a:r>
              <a:rPr lang="en-US" i="1" dirty="0"/>
              <a:t>Dictionary.com</a:t>
            </a:r>
            <a:r>
              <a:rPr lang="en-US" dirty="0"/>
              <a:t>, Dictionary.com. Web. 9/8/2018. </a:t>
            </a:r>
            <a:r>
              <a:rPr lang="en-US" u="sng" dirty="0">
                <a:hlinkClick r:id="rId7"/>
              </a:rPr>
              <a:t>www.dictionary.com/browse/life?s=t</a:t>
            </a:r>
            <a:r>
              <a:rPr lang="en-US" dirty="0"/>
              <a:t>. </a:t>
            </a:r>
          </a:p>
          <a:p>
            <a:r>
              <a:rPr lang="en-US" dirty="0"/>
              <a:t>[7] K., Milena, et al. “If Robots Make Choices, Are They Alive?: Children's Judgments of the Animacy of Intelligent Artifacts.” </a:t>
            </a:r>
            <a:r>
              <a:rPr lang="en-US" i="1" dirty="0" err="1"/>
              <a:t>EScholarship</a:t>
            </a:r>
            <a:r>
              <a:rPr lang="en-US" i="1" dirty="0"/>
              <a:t>, University of California</a:t>
            </a:r>
            <a:r>
              <a:rPr lang="en-US" dirty="0"/>
              <a:t>, 14 Sept. 2016. Web. 9/9/2018. </a:t>
            </a:r>
            <a:r>
              <a:rPr lang="en-US" u="sng" dirty="0">
                <a:hlinkClick r:id="rId8"/>
              </a:rPr>
              <a:t>https://escholarship.org/uc/item/6bw2h51d</a:t>
            </a:r>
            <a:endParaRPr lang="en-US" u="sng" dirty="0"/>
          </a:p>
          <a:p>
            <a:r>
              <a:rPr lang="en-US" dirty="0"/>
              <a:t>[8] “List of Animals That Have Passed the Mirror Test.” </a:t>
            </a:r>
            <a:r>
              <a:rPr lang="en-US" i="1" dirty="0"/>
              <a:t>Animal Cognition</a:t>
            </a:r>
            <a:r>
              <a:rPr lang="en-US" dirty="0"/>
              <a:t>, Animal Cognition, 29 Oct. 2016, Web. 9/26/2018. </a:t>
            </a:r>
            <a:r>
              <a:rPr lang="en-US" dirty="0">
                <a:hlinkClick r:id="rId9"/>
              </a:rPr>
              <a:t>www.animalcognition.org/2015/04/15/list-of-animals-that-have-passed-the-mirror-test/</a:t>
            </a:r>
            <a:r>
              <a:rPr lang="en-US" dirty="0"/>
              <a:t>.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3950F445-FB6E-4BD4-9540-3EB91D34E067}"/>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Tidd</a:t>
            </a:r>
            <a:endParaRPr lang="en-US" sz="1400" dirty="0">
              <a:solidFill>
                <a:schemeClr val="tx1"/>
              </a:solidFill>
              <a:latin typeface="+mj-lt"/>
            </a:endParaRPr>
          </a:p>
        </p:txBody>
      </p:sp>
    </p:spTree>
    <p:extLst>
      <p:ext uri="{BB962C8B-B14F-4D97-AF65-F5344CB8AC3E}">
        <p14:creationId xmlns:p14="http://schemas.microsoft.com/office/powerpoint/2010/main" val="428069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8885-2366-47B6-8E69-4C4D3F842DD9}"/>
              </a:ext>
            </a:extLst>
          </p:cNvPr>
          <p:cNvSpPr>
            <a:spLocks noGrp="1"/>
          </p:cNvSpPr>
          <p:nvPr>
            <p:ph type="title"/>
          </p:nvPr>
        </p:nvSpPr>
        <p:spPr/>
        <p:txBody>
          <a:bodyPr/>
          <a:lstStyle/>
          <a:p>
            <a:r>
              <a:rPr lang="en-US" dirty="0"/>
              <a:t>How should we govern ai?</a:t>
            </a:r>
          </a:p>
        </p:txBody>
      </p:sp>
      <p:sp>
        <p:nvSpPr>
          <p:cNvPr id="3" name="Text Placeholder 2">
            <a:extLst>
              <a:ext uri="{FF2B5EF4-FFF2-40B4-BE49-F238E27FC236}">
                <a16:creationId xmlns:a16="http://schemas.microsoft.com/office/drawing/2014/main" id="{73A89B7E-B7C8-4C18-B981-4542F364ED67}"/>
              </a:ext>
            </a:extLst>
          </p:cNvPr>
          <p:cNvSpPr>
            <a:spLocks noGrp="1"/>
          </p:cNvSpPr>
          <p:nvPr>
            <p:ph type="body" idx="1"/>
          </p:nvPr>
        </p:nvSpPr>
        <p:spPr/>
        <p:txBody>
          <a:bodyPr/>
          <a:lstStyle/>
          <a:p>
            <a:r>
              <a:rPr lang="en-US" dirty="0"/>
              <a:t>Joseph Caltabiano</a:t>
            </a:r>
          </a:p>
        </p:txBody>
      </p:sp>
      <p:sp>
        <p:nvSpPr>
          <p:cNvPr id="4" name="Footer Placeholder 3">
            <a:extLst>
              <a:ext uri="{FF2B5EF4-FFF2-40B4-BE49-F238E27FC236}">
                <a16:creationId xmlns:a16="http://schemas.microsoft.com/office/drawing/2014/main" id="{1E0A040B-F24F-495C-8312-F1E01CB6DED2}"/>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7A941E6B-3751-474E-B6C5-9759A4AACAFD}"/>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421212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ai &amp; should we govern it?</a:t>
            </a:r>
          </a:p>
        </p:txBody>
      </p:sp>
      <p:sp>
        <p:nvSpPr>
          <p:cNvPr id="3" name="Content Placeholder 2"/>
          <p:cNvSpPr>
            <a:spLocks noGrp="1"/>
          </p:cNvSpPr>
          <p:nvPr>
            <p:ph sz="half" idx="1"/>
          </p:nvPr>
        </p:nvSpPr>
        <p:spPr/>
        <p:txBody>
          <a:bodyPr/>
          <a:lstStyle/>
          <a:p>
            <a:r>
              <a:rPr lang="en-US" dirty="0"/>
              <a:t>A machine attempting to simulate intelligent behavior</a:t>
            </a:r>
          </a:p>
          <a:p>
            <a:r>
              <a:rPr lang="en-US" dirty="0"/>
              <a:t>Extreme recent market growth</a:t>
            </a:r>
          </a:p>
          <a:p>
            <a:r>
              <a:rPr lang="en-US" dirty="0"/>
              <a:t>Serious yet unpredictable implications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Caltabiano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1030" name="Picture 6" descr="https://i.redd.it/or1qkjhge2311.jpg">
            <a:extLst>
              <a:ext uri="{FF2B5EF4-FFF2-40B4-BE49-F238E27FC236}">
                <a16:creationId xmlns:a16="http://schemas.microsoft.com/office/drawing/2014/main" id="{ABF7094A-3CF7-492E-A7E4-6CD1AE3251E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21060" y="3027161"/>
            <a:ext cx="2030964" cy="19700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9D840B5-9671-45F6-BAEA-B39DBE895D1C}"/>
              </a:ext>
            </a:extLst>
          </p:cNvPr>
          <p:cNvPicPr>
            <a:picLocks noChangeAspect="1"/>
          </p:cNvPicPr>
          <p:nvPr/>
        </p:nvPicPr>
        <p:blipFill>
          <a:blip r:embed="rId4"/>
          <a:stretch>
            <a:fillRect/>
          </a:stretch>
        </p:blipFill>
        <p:spPr>
          <a:xfrm>
            <a:off x="4572000" y="1430157"/>
            <a:ext cx="3975580" cy="2546676"/>
          </a:xfrm>
          <a:prstGeom prst="rect">
            <a:avLst/>
          </a:prstGeom>
        </p:spPr>
      </p:pic>
      <p:sp>
        <p:nvSpPr>
          <p:cNvPr id="12" name="TextBox 11">
            <a:extLst>
              <a:ext uri="{FF2B5EF4-FFF2-40B4-BE49-F238E27FC236}">
                <a16:creationId xmlns:a16="http://schemas.microsoft.com/office/drawing/2014/main" id="{8D48163C-EC01-4074-8D30-8E5E2AEB8B29}"/>
              </a:ext>
            </a:extLst>
          </p:cNvPr>
          <p:cNvSpPr txBox="1"/>
          <p:nvPr/>
        </p:nvSpPr>
        <p:spPr>
          <a:xfrm>
            <a:off x="4817157" y="4035513"/>
            <a:ext cx="3641043" cy="313932"/>
          </a:xfrm>
          <a:prstGeom prst="rect">
            <a:avLst/>
          </a:prstGeom>
          <a:noFill/>
        </p:spPr>
        <p:txBody>
          <a:bodyPr wrap="square" rtlCol="0">
            <a:spAutoFit/>
          </a:bodyPr>
          <a:lstStyle/>
          <a:p>
            <a:pPr>
              <a:lnSpc>
                <a:spcPct val="90000"/>
              </a:lnSpc>
            </a:pPr>
            <a:r>
              <a:rPr lang="en-US" sz="1600" dirty="0"/>
              <a:t>Projected Revenue of Global AI Market</a:t>
            </a:r>
          </a:p>
        </p:txBody>
      </p:sp>
    </p:spTree>
    <p:extLst>
      <p:ext uri="{BB962C8B-B14F-4D97-AF65-F5344CB8AC3E}">
        <p14:creationId xmlns:p14="http://schemas.microsoft.com/office/powerpoint/2010/main" val="2477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already done</a:t>
            </a:r>
          </a:p>
        </p:txBody>
      </p:sp>
      <p:sp>
        <p:nvSpPr>
          <p:cNvPr id="3" name="Content Placeholder 2"/>
          <p:cNvSpPr>
            <a:spLocks noGrp="1"/>
          </p:cNvSpPr>
          <p:nvPr>
            <p:ph sz="half" idx="1"/>
          </p:nvPr>
        </p:nvSpPr>
        <p:spPr/>
        <p:txBody>
          <a:bodyPr>
            <a:noAutofit/>
          </a:bodyPr>
          <a:lstStyle/>
          <a:p>
            <a:r>
              <a:rPr lang="en-US" dirty="0"/>
              <a:t>Self Drive Act (H.R.3388)</a:t>
            </a:r>
          </a:p>
          <a:p>
            <a:r>
              <a:rPr lang="en-US" dirty="0"/>
              <a:t>AV Start Act (S.1885)</a:t>
            </a:r>
          </a:p>
          <a:p>
            <a:r>
              <a:rPr lang="en-US" dirty="0"/>
              <a:t>Future of AI Act (H.R.4625)</a:t>
            </a:r>
          </a:p>
          <a:p>
            <a:r>
              <a:rPr lang="en-US" dirty="0"/>
              <a:t>National Security Commission AI Act (H.R.5356)</a:t>
            </a:r>
          </a:p>
          <a:p>
            <a:pPr marL="0" indent="0">
              <a:buNone/>
            </a:pPr>
            <a:endParaRPr lang="en-US" dirty="0"/>
          </a:p>
          <a:p>
            <a:endParaRPr lang="en-US" dirty="0"/>
          </a:p>
          <a:p>
            <a:pPr marL="0" indent="0">
              <a:buNone/>
            </a:pPr>
            <a:endParaRPr lang="en-US" dirty="0"/>
          </a:p>
          <a:p>
            <a:pPr marL="0" indent="0">
              <a:buNone/>
            </a:pPr>
            <a:r>
              <a:rPr lang="en-US" dirty="0"/>
              <a:t>→ So what do we need to be doing?</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a:t>
            </a:r>
          </a:p>
        </p:txBody>
      </p:sp>
      <p:sp>
        <p:nvSpPr>
          <p:cNvPr id="10" name="TextBox 9">
            <a:extLst>
              <a:ext uri="{FF2B5EF4-FFF2-40B4-BE49-F238E27FC236}">
                <a16:creationId xmlns:a16="http://schemas.microsoft.com/office/drawing/2014/main" id="{128B69FA-AF89-47F5-A970-3C5E585B64DC}"/>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Caltabiano</a:t>
            </a:r>
            <a:endParaRPr lang="en-US" sz="1400" dirty="0">
              <a:solidFill>
                <a:schemeClr val="tx1"/>
              </a:solidFill>
              <a:latin typeface="+mj-lt"/>
            </a:endParaRPr>
          </a:p>
        </p:txBody>
      </p:sp>
      <p:pic>
        <p:nvPicPr>
          <p:cNvPr id="3076" name="Picture 4" descr="Image result for i robot asimov">
            <a:extLst>
              <a:ext uri="{FF2B5EF4-FFF2-40B4-BE49-F238E27FC236}">
                <a16:creationId xmlns:a16="http://schemas.microsoft.com/office/drawing/2014/main" id="{5579B803-8C4B-4A88-806B-CBAFA6D20A4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52515" y="695811"/>
            <a:ext cx="2458551" cy="403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4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making laws</a:t>
            </a:r>
          </a:p>
        </p:txBody>
      </p:sp>
      <p:sp>
        <p:nvSpPr>
          <p:cNvPr id="3" name="Content Placeholder 2"/>
          <p:cNvSpPr>
            <a:spLocks noGrp="1"/>
          </p:cNvSpPr>
          <p:nvPr>
            <p:ph sz="half" idx="1"/>
          </p:nvPr>
        </p:nvSpPr>
        <p:spPr/>
        <p:txBody>
          <a:bodyPr/>
          <a:lstStyle/>
          <a:p>
            <a:r>
              <a:rPr lang="en-US" dirty="0"/>
              <a:t>Who is held responsible?</a:t>
            </a:r>
          </a:p>
          <a:p>
            <a:pPr lvl="1"/>
            <a:r>
              <a:rPr lang="en-US" dirty="0"/>
              <a:t>Swiss bot’s illegal purchases</a:t>
            </a:r>
          </a:p>
          <a:p>
            <a:pPr lvl="1"/>
            <a:r>
              <a:rPr lang="en-US" dirty="0"/>
              <a:t>Autonomous car crimes</a:t>
            </a:r>
          </a:p>
          <a:p>
            <a:pPr lvl="1"/>
            <a:r>
              <a:rPr lang="en-US" dirty="0"/>
              <a:t>Erroneous military drone</a:t>
            </a:r>
          </a:p>
          <a:p>
            <a:r>
              <a:rPr lang="en-US" i="1" dirty="0"/>
              <a:t>Mens Rea</a:t>
            </a:r>
          </a:p>
          <a:p>
            <a:pPr lvl="1"/>
            <a:r>
              <a:rPr lang="en-US" dirty="0"/>
              <a:t>Legal concept of intent</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[4][5][6][7][8][9][10]</a:t>
            </a:r>
          </a:p>
        </p:txBody>
      </p:sp>
      <p:pic>
        <p:nvPicPr>
          <p:cNvPr id="18" name="Content Placeholder 17">
            <a:extLst>
              <a:ext uri="{FF2B5EF4-FFF2-40B4-BE49-F238E27FC236}">
                <a16:creationId xmlns:a16="http://schemas.microsoft.com/office/drawing/2014/main" id="{DCE5A445-2AE5-4D8C-95F8-07FC3F2BDA0A}"/>
              </a:ext>
            </a:extLst>
          </p:cNvPr>
          <p:cNvPicPr>
            <a:picLocks noGrp="1" noChangeAspect="1"/>
          </p:cNvPicPr>
          <p:nvPr>
            <p:ph sz="half" idx="2"/>
          </p:nvPr>
        </p:nvPicPr>
        <p:blipFill>
          <a:blip r:embed="rId3"/>
          <a:stretch>
            <a:fillRect/>
          </a:stretch>
        </p:blipFill>
        <p:spPr>
          <a:xfrm>
            <a:off x="4572000" y="1546669"/>
            <a:ext cx="4087545" cy="2728436"/>
          </a:xfrm>
          <a:prstGeom prst="rect">
            <a:avLst/>
          </a:prstGeom>
        </p:spPr>
      </p:pic>
      <p:sp>
        <p:nvSpPr>
          <p:cNvPr id="19" name="TextBox 18">
            <a:extLst>
              <a:ext uri="{FF2B5EF4-FFF2-40B4-BE49-F238E27FC236}">
                <a16:creationId xmlns:a16="http://schemas.microsoft.com/office/drawing/2014/main" id="{2092303C-E098-4AE6-8A5C-4DC868917635}"/>
              </a:ext>
            </a:extLst>
          </p:cNvPr>
          <p:cNvSpPr txBox="1"/>
          <p:nvPr/>
        </p:nvSpPr>
        <p:spPr>
          <a:xfrm>
            <a:off x="5441092" y="4266443"/>
            <a:ext cx="2349360" cy="313932"/>
          </a:xfrm>
          <a:prstGeom prst="rect">
            <a:avLst/>
          </a:prstGeom>
          <a:noFill/>
        </p:spPr>
        <p:txBody>
          <a:bodyPr wrap="square" rtlCol="0">
            <a:spAutoFit/>
          </a:bodyPr>
          <a:lstStyle/>
          <a:p>
            <a:pPr>
              <a:lnSpc>
                <a:spcPct val="90000"/>
              </a:lnSpc>
            </a:pPr>
            <a:r>
              <a:rPr lang="en-US" sz="1600" dirty="0"/>
              <a:t>Semi-autonomous X-47B</a:t>
            </a:r>
          </a:p>
        </p:txBody>
      </p:sp>
      <p:sp>
        <p:nvSpPr>
          <p:cNvPr id="20" name="TextBox 19">
            <a:extLst>
              <a:ext uri="{FF2B5EF4-FFF2-40B4-BE49-F238E27FC236}">
                <a16:creationId xmlns:a16="http://schemas.microsoft.com/office/drawing/2014/main" id="{5DA1A7CE-69B9-4BEB-8625-18D53D7D9EF7}"/>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Caltabiano</a:t>
            </a:r>
            <a:endParaRPr lang="en-US" sz="1400" dirty="0">
              <a:solidFill>
                <a:schemeClr val="tx1"/>
              </a:solidFill>
              <a:latin typeface="+mj-lt"/>
            </a:endParaRPr>
          </a:p>
        </p:txBody>
      </p:sp>
    </p:spTree>
    <p:extLst>
      <p:ext uri="{BB962C8B-B14F-4D97-AF65-F5344CB8AC3E}">
        <p14:creationId xmlns:p14="http://schemas.microsoft.com/office/powerpoint/2010/main" val="179556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needs to be done</a:t>
            </a:r>
          </a:p>
        </p:txBody>
      </p:sp>
      <p:sp>
        <p:nvSpPr>
          <p:cNvPr id="3" name="Content Placeholder 2"/>
          <p:cNvSpPr>
            <a:spLocks noGrp="1"/>
          </p:cNvSpPr>
          <p:nvPr>
            <p:ph sz="half" idx="1"/>
          </p:nvPr>
        </p:nvSpPr>
        <p:spPr/>
        <p:txBody>
          <a:bodyPr>
            <a:normAutofit/>
          </a:bodyPr>
          <a:lstStyle/>
          <a:p>
            <a:r>
              <a:rPr lang="en-US" dirty="0"/>
              <a:t>Regulate industries, not AI</a:t>
            </a:r>
          </a:p>
          <a:p>
            <a:r>
              <a:rPr lang="en-US" dirty="0"/>
              <a:t>Shared lexicon for tech, industry, and legislators</a:t>
            </a:r>
          </a:p>
          <a:p>
            <a:r>
              <a:rPr lang="en-US" dirty="0"/>
              <a:t>Shared ethical code</a:t>
            </a:r>
          </a:p>
          <a:p>
            <a:pPr lvl="1"/>
            <a:r>
              <a:rPr lang="en-US" dirty="0"/>
              <a:t>Limit some decisions</a:t>
            </a:r>
          </a:p>
          <a:p>
            <a:r>
              <a:rPr lang="en-US" dirty="0"/>
              <a:t>Transparency</a:t>
            </a:r>
          </a:p>
          <a:p>
            <a:pPr lvl="1"/>
            <a:r>
              <a:rPr lang="en-US" dirty="0">
                <a:hlinkClick r:id="rId3"/>
              </a:rPr>
              <a:t>Google Duplex</a:t>
            </a: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sp>
        <p:nvSpPr>
          <p:cNvPr id="10" name="TextBox 9">
            <a:extLst>
              <a:ext uri="{FF2B5EF4-FFF2-40B4-BE49-F238E27FC236}">
                <a16:creationId xmlns:a16="http://schemas.microsoft.com/office/drawing/2014/main" id="{6FC9C6F3-B00C-4ED2-854D-DED4C8CE8AC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Caltabiano</a:t>
            </a:r>
            <a:endParaRPr lang="en-US" sz="1400" dirty="0">
              <a:solidFill>
                <a:schemeClr val="tx1"/>
              </a:solidFill>
              <a:latin typeface="+mj-lt"/>
            </a:endParaRPr>
          </a:p>
        </p:txBody>
      </p:sp>
      <p:pic>
        <p:nvPicPr>
          <p:cNvPr id="14" name="Picture 4" descr="The Three Laws of Robotics">
            <a:extLst>
              <a:ext uri="{FF2B5EF4-FFF2-40B4-BE49-F238E27FC236}">
                <a16:creationId xmlns:a16="http://schemas.microsoft.com/office/drawing/2014/main" id="{2C6FEE9E-CC8C-43DF-90D1-CA5AE122F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400" y="1200151"/>
            <a:ext cx="382542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17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7A35-F2A2-40C1-9A5D-95645A476476}"/>
              </a:ext>
            </a:extLst>
          </p:cNvPr>
          <p:cNvSpPr>
            <a:spLocks noGrp="1"/>
          </p:cNvSpPr>
          <p:nvPr>
            <p:ph type="title"/>
          </p:nvPr>
        </p:nvSpPr>
        <p:spPr>
          <a:xfrm>
            <a:off x="685800" y="361950"/>
            <a:ext cx="7772400" cy="433504"/>
          </a:xfrm>
        </p:spPr>
        <p:txBody>
          <a:bodyPr/>
          <a:lstStyle/>
          <a:p>
            <a:r>
              <a:rPr lang="en-US" dirty="0"/>
              <a:t>References</a:t>
            </a:r>
          </a:p>
        </p:txBody>
      </p:sp>
      <p:sp>
        <p:nvSpPr>
          <p:cNvPr id="3" name="Content Placeholder 2">
            <a:extLst>
              <a:ext uri="{FF2B5EF4-FFF2-40B4-BE49-F238E27FC236}">
                <a16:creationId xmlns:a16="http://schemas.microsoft.com/office/drawing/2014/main" id="{7C2553FB-BC5E-4B05-B382-1F37AF7B4187}"/>
              </a:ext>
            </a:extLst>
          </p:cNvPr>
          <p:cNvSpPr>
            <a:spLocks noGrp="1"/>
          </p:cNvSpPr>
          <p:nvPr>
            <p:ph idx="1"/>
          </p:nvPr>
        </p:nvSpPr>
        <p:spPr>
          <a:xfrm>
            <a:off x="685800" y="795454"/>
            <a:ext cx="7772400" cy="3909897"/>
          </a:xfrm>
        </p:spPr>
        <p:txBody>
          <a:bodyPr>
            <a:normAutofit fontScale="85000" lnSpcReduction="10000"/>
          </a:bodyPr>
          <a:lstStyle/>
          <a:p>
            <a:pPr marL="0" indent="0">
              <a:buNone/>
            </a:pPr>
            <a:r>
              <a:rPr lang="en-US" sz="1200" dirty="0"/>
              <a:t>[1] </a:t>
            </a:r>
            <a:r>
              <a:rPr lang="en-US" sz="1200" dirty="0" err="1"/>
              <a:t>Fonzone</a:t>
            </a:r>
            <a:r>
              <a:rPr lang="en-US" sz="1200" dirty="0"/>
              <a:t>, Christopher, and Kate </a:t>
            </a:r>
            <a:r>
              <a:rPr lang="en-US" sz="1200" dirty="0" err="1"/>
              <a:t>Heinzelman</a:t>
            </a:r>
            <a:r>
              <a:rPr lang="en-US" sz="1200" dirty="0"/>
              <a:t>. “Should the Government Regulate Artificial Intelligence? It Already Is.” </a:t>
            </a:r>
            <a:r>
              <a:rPr lang="en-US" sz="1200" dirty="0" err="1"/>
              <a:t>TheHill</a:t>
            </a:r>
            <a:r>
              <a:rPr lang="en-US" sz="1200" dirty="0"/>
              <a:t>, The Hill, 26 Feb. 2018, thehill.com/opinion/technology/375606-should-the-government-regulate-artificial-intelligence-it-already-is.</a:t>
            </a:r>
          </a:p>
          <a:p>
            <a:pPr marL="0" indent="0">
              <a:buNone/>
            </a:pPr>
            <a:r>
              <a:rPr lang="en-US" sz="1200" dirty="0"/>
              <a:t>[2] </a:t>
            </a:r>
            <a:r>
              <a:rPr lang="en-US" sz="1200" dirty="0" err="1"/>
              <a:t>Fonzone</a:t>
            </a:r>
            <a:r>
              <a:rPr lang="en-US" sz="1200" dirty="0"/>
              <a:t>, Christopher, and Kate </a:t>
            </a:r>
            <a:r>
              <a:rPr lang="en-US" sz="1200" dirty="0" err="1"/>
              <a:t>Heinzelman</a:t>
            </a:r>
            <a:r>
              <a:rPr lang="en-US" sz="1200" dirty="0"/>
              <a:t>. “What Congress's First Steps Into AI Legislation Portend.” Big Law Business, 15 May 2018, biglawbusiness.com/what-</a:t>
            </a:r>
            <a:r>
              <a:rPr lang="en-US" sz="1200" dirty="0" err="1"/>
              <a:t>congresss</a:t>
            </a:r>
            <a:r>
              <a:rPr lang="en-US" sz="1200" dirty="0"/>
              <a:t>-first-steps-into-ai-legislation-portend/.</a:t>
            </a:r>
          </a:p>
          <a:p>
            <a:pPr marL="0" indent="0">
              <a:buNone/>
            </a:pPr>
            <a:r>
              <a:rPr lang="en-US" sz="1200" dirty="0"/>
              <a:t>[3] Transparency Market Research. "Revenues from The Artificial Intelligence (Ai) Market Worldwide from 2015 to 2024 (in Billion U.S. Dollars)." Statista - The Statistics Portal, Statista, www.statista.com/statistics/621035/worldwide-artificial-intelligence-market-revenue/, Accessed 28 Sep 2018</a:t>
            </a:r>
          </a:p>
          <a:p>
            <a:pPr marL="0" indent="0">
              <a:spcBef>
                <a:spcPts val="0"/>
              </a:spcBef>
              <a:buNone/>
            </a:pPr>
            <a:endParaRPr lang="en-US" sz="1200" dirty="0"/>
          </a:p>
          <a:p>
            <a:pPr marL="0" indent="0">
              <a:spcBef>
                <a:spcPts val="0"/>
              </a:spcBef>
              <a:buNone/>
            </a:pPr>
            <a:r>
              <a:rPr lang="en-US" sz="1200" dirty="0"/>
              <a:t>[4] </a:t>
            </a:r>
            <a:r>
              <a:rPr lang="en-US" sz="1200" dirty="0" err="1"/>
              <a:t>Schneier</a:t>
            </a:r>
            <a:r>
              <a:rPr lang="en-US" sz="1200" dirty="0"/>
              <a:t>, Bruce. “When Thinking Machines Break the Law.” What to Think About Machines That Think, edited by John Brockman, HarperCollins, 2015, pp. 311–313.</a:t>
            </a:r>
          </a:p>
          <a:p>
            <a:pPr marL="0" indent="0">
              <a:buNone/>
            </a:pPr>
            <a:r>
              <a:rPr lang="en-US" sz="1200" dirty="0"/>
              <a:t>[5] </a:t>
            </a:r>
            <a:r>
              <a:rPr lang="en-US" sz="1200" dirty="0" err="1"/>
              <a:t>Farivar</a:t>
            </a:r>
            <a:r>
              <a:rPr lang="en-US" sz="1200" dirty="0"/>
              <a:t>, Cyrus. “Dark Web Drug-Buying Bot Returned to Swiss Artists after Police Seizure.” Ars </a:t>
            </a:r>
            <a:r>
              <a:rPr lang="en-US" sz="1200" dirty="0" err="1"/>
              <a:t>Technica</a:t>
            </a:r>
            <a:r>
              <a:rPr lang="en-US" sz="1200" dirty="0"/>
              <a:t>, Ars </a:t>
            </a:r>
            <a:r>
              <a:rPr lang="en-US" sz="1200" dirty="0" err="1"/>
              <a:t>Technica</a:t>
            </a:r>
            <a:r>
              <a:rPr lang="en-US" sz="1200" dirty="0"/>
              <a:t>, 15 Apr. 2015, arstechnica.com/tech-policy/2015/04/dark-web-drug-buying-bot-returned-to-swiss-artists-after-police-seizure/.</a:t>
            </a:r>
          </a:p>
          <a:p>
            <a:pPr marL="0" indent="0">
              <a:buNone/>
            </a:pPr>
            <a:r>
              <a:rPr lang="en-US" sz="1200" dirty="0"/>
              <a:t>[6] Etzioni, </a:t>
            </a:r>
            <a:r>
              <a:rPr lang="en-US" sz="1200" dirty="0" err="1"/>
              <a:t>Amitai</a:t>
            </a:r>
            <a:r>
              <a:rPr lang="en-US" sz="1200" dirty="0"/>
              <a:t> and Etzioni, Oren, Keeping AI Legal (February 2, 2016). Vanderbilt Journal of Entertainment &amp; Technology Law Vol. XIX: 1. . Available at SSRN: https://ssrn.com/abstract=2726612 or http://dx.doi.org/10.2139/ssrn.2726612</a:t>
            </a:r>
          </a:p>
          <a:p>
            <a:pPr marL="0" indent="0">
              <a:buNone/>
            </a:pPr>
            <a:r>
              <a:rPr lang="en-US" sz="1200" dirty="0"/>
              <a:t>[7] Wakabayashi, Daisuke. “Self-Driving Uber Car Kills Pedestrian in Arizona, Where Robots Roam.” The New York Times, The New York Times, 19 Mar. 2018, www.nytimes.com/2018/03/19/technology/uber-driverless-fatality.html.</a:t>
            </a:r>
          </a:p>
          <a:p>
            <a:pPr marL="0" indent="0">
              <a:buNone/>
            </a:pPr>
            <a:r>
              <a:rPr lang="en-US" sz="1200" dirty="0"/>
              <a:t>[8] IMG URL: https://foxtrotalpha.jalopnik.com/bask-in-the-awesome-of-the-bat-winged-x-47b-sipping-gas-1699562585</a:t>
            </a:r>
          </a:p>
          <a:p>
            <a:pPr marL="0" indent="0">
              <a:buNone/>
            </a:pPr>
            <a:r>
              <a:rPr lang="en-US" sz="1200" dirty="0"/>
              <a:t>[9] Elman, Jeremy, and Abel Castilla. “Artificial Intelligence and the Law.” TechCrunch, TechCrunch, 2016, techcrunch.com/2017/01/28/artificial-intelligence-and-the-law/.</a:t>
            </a:r>
          </a:p>
          <a:p>
            <a:pPr marL="0" indent="0">
              <a:buNone/>
            </a:pPr>
            <a:r>
              <a:rPr lang="en-US" sz="1200" dirty="0"/>
              <a:t>[10] Gibbs, Samuel. “Google's Self-Driving Car Gets Pulled over for Driving Too Slowly.” The Guardian, Guardian News and Media, 13 Nov. 2015, www.theguardian.com/technology/2015/nov/13/google-self-driving-car-pulled-over-driving-too-slowly.</a:t>
            </a:r>
          </a:p>
        </p:txBody>
      </p:sp>
      <p:sp>
        <p:nvSpPr>
          <p:cNvPr id="4" name="Footer Placeholder 3">
            <a:extLst>
              <a:ext uri="{FF2B5EF4-FFF2-40B4-BE49-F238E27FC236}">
                <a16:creationId xmlns:a16="http://schemas.microsoft.com/office/drawing/2014/main" id="{5344EC77-D126-4DD8-8E53-F169D0073AF2}"/>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E532836D-1832-4954-B836-884F4C1E581F}"/>
              </a:ext>
            </a:extLst>
          </p:cNvPr>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400203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93499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2539245"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spcAft>
                <a:spcPts val="600"/>
              </a:spcAft>
            </a:pPr>
            <a:r>
              <a:rPr lang="en-US" dirty="0"/>
              <a:t>I'm </a:t>
            </a:r>
            <a:r>
              <a:rPr lang="en-US" dirty="0" err="1"/>
              <a:t>Gonna</a:t>
            </a:r>
            <a:r>
              <a:rPr lang="en-US" dirty="0"/>
              <a:t> School </a:t>
            </a:r>
            <a:r>
              <a:rPr lang="en-US" dirty="0" err="1"/>
              <a:t>Ya</a:t>
            </a:r>
            <a:br>
              <a:rPr lang="en-US" dirty="0"/>
            </a:br>
            <a:r>
              <a:rPr lang="en-US" sz="1800" cap="none" dirty="0">
                <a:latin typeface="+mn-lt"/>
              </a:rPr>
              <a:t>The Impact of Technology on Education</a:t>
            </a:r>
            <a:endParaRPr lang="en-US" sz="1800" dirty="0">
              <a:latin typeface="+mn-lt"/>
            </a:endParaRPr>
          </a:p>
        </p:txBody>
      </p:sp>
      <p:sp>
        <p:nvSpPr>
          <p:cNvPr id="3" name="Text Placeholder 2">
            <a:extLst>
              <a:ext uri="{FF2B5EF4-FFF2-40B4-BE49-F238E27FC236}">
                <a16:creationId xmlns:a16="http://schemas.microsoft.com/office/drawing/2014/main" id="{2A9FE847-DB3A-E644-A2EB-0042463740DD}"/>
              </a:ext>
            </a:extLst>
          </p:cNvPr>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203445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phones increase distraction</a:t>
            </a:r>
          </a:p>
        </p:txBody>
      </p:sp>
      <p:sp>
        <p:nvSpPr>
          <p:cNvPr id="3" name="Content Placeholder 2"/>
          <p:cNvSpPr>
            <a:spLocks noGrp="1"/>
          </p:cNvSpPr>
          <p:nvPr>
            <p:ph sz="half" idx="1"/>
          </p:nvPr>
        </p:nvSpPr>
        <p:spPr/>
        <p:txBody>
          <a:bodyPr/>
          <a:lstStyle/>
          <a:p>
            <a:r>
              <a:rPr lang="en-US" dirty="0"/>
              <a:t>Cell phone notifications “disrupt performance” on tasks [1]</a:t>
            </a:r>
          </a:p>
          <a:p>
            <a:r>
              <a:rPr lang="en-US" dirty="0"/>
              <a:t>Disruptive even when silenced [2]</a:t>
            </a:r>
          </a:p>
          <a:p>
            <a:r>
              <a:rPr lang="en-US" dirty="0"/>
              <a:t>Several similar studies [3] [4]</a:t>
            </a:r>
          </a:p>
        </p:txBody>
      </p:sp>
      <p:pic>
        <p:nvPicPr>
          <p:cNvPr id="12" name="Content Placeholder 11">
            <a:extLst>
              <a:ext uri="{FF2B5EF4-FFF2-40B4-BE49-F238E27FC236}">
                <a16:creationId xmlns:a16="http://schemas.microsoft.com/office/drawing/2014/main" id="{1EB9DCAB-2738-A040-A32D-F8019FD85D4C}"/>
              </a:ext>
            </a:extLst>
          </p:cNvPr>
          <p:cNvPicPr>
            <a:picLocks noGrp="1" noChangeAspect="1"/>
          </p:cNvPicPr>
          <p:nvPr>
            <p:ph sz="half" idx="2"/>
          </p:nvPr>
        </p:nvPicPr>
        <p:blipFill>
          <a:blip r:embed="rId3"/>
          <a:stretch>
            <a:fillRect/>
          </a:stretch>
        </p:blipFill>
        <p:spPr>
          <a:xfrm>
            <a:off x="4724400" y="1352551"/>
            <a:ext cx="3733800" cy="2233203"/>
          </a:xfrm>
          <a:ln>
            <a:solidFill>
              <a:schemeClr val="bg1"/>
            </a:solidFill>
          </a:ln>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348673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of Info Online Creates Problems</a:t>
            </a:r>
          </a:p>
        </p:txBody>
      </p:sp>
      <p:sp>
        <p:nvSpPr>
          <p:cNvPr id="3" name="Content Placeholder 2"/>
          <p:cNvSpPr>
            <a:spLocks noGrp="1"/>
          </p:cNvSpPr>
          <p:nvPr>
            <p:ph sz="half" idx="1"/>
          </p:nvPr>
        </p:nvSpPr>
        <p:spPr/>
        <p:txBody>
          <a:bodyPr>
            <a:normAutofit lnSpcReduction="10000"/>
          </a:bodyPr>
          <a:lstStyle/>
          <a:p>
            <a:r>
              <a:rPr lang="en-US" dirty="0"/>
              <a:t>Less likely to remember a fact we expect to be saved [5] [6]</a:t>
            </a:r>
          </a:p>
          <a:p>
            <a:r>
              <a:rPr lang="en-US" dirty="0"/>
              <a:t>More likely to remember where the fact is saved than the fact itself [5]</a:t>
            </a:r>
          </a:p>
          <a:p>
            <a:r>
              <a:rPr lang="en-US" i="1" dirty="0"/>
              <a:t>“Being able to read (or view) anything quickly on a topic can provide one with information, but actually having a knowledge of or understanding about the topic will always require critical study. The Internet will never change that” </a:t>
            </a:r>
            <a:r>
              <a:rPr lang="en-US" dirty="0"/>
              <a:t>- Larry Sanger [7]</a:t>
            </a:r>
          </a:p>
        </p:txBody>
      </p:sp>
      <p:pic>
        <p:nvPicPr>
          <p:cNvPr id="10" name="Content Placeholder 9">
            <a:extLst>
              <a:ext uri="{FF2B5EF4-FFF2-40B4-BE49-F238E27FC236}">
                <a16:creationId xmlns:a16="http://schemas.microsoft.com/office/drawing/2014/main" id="{A8903FC1-7C33-4646-8142-7A9C8CABF777}"/>
              </a:ext>
            </a:extLst>
          </p:cNvPr>
          <p:cNvPicPr>
            <a:picLocks noGrp="1" noChangeAspect="1"/>
          </p:cNvPicPr>
          <p:nvPr>
            <p:ph sz="half" idx="2"/>
          </p:nvPr>
        </p:nvPicPr>
        <p:blipFill>
          <a:blip r:embed="rId3"/>
          <a:stretch>
            <a:fillRect/>
          </a:stretch>
        </p:blipFill>
        <p:spPr>
          <a:xfrm>
            <a:off x="4724400" y="1752800"/>
            <a:ext cx="3733800" cy="2377841"/>
          </a:xfrm>
          <a:ln>
            <a:solidFill>
              <a:schemeClr val="bg1"/>
            </a:solidFill>
          </a:ln>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Dyer</a:t>
            </a:r>
          </a:p>
        </p:txBody>
      </p:sp>
    </p:spTree>
    <p:extLst>
      <p:ext uri="{BB962C8B-B14F-4D97-AF65-F5344CB8AC3E}">
        <p14:creationId xmlns:p14="http://schemas.microsoft.com/office/powerpoint/2010/main" val="354979484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37014</TotalTime>
  <Words>3854</Words>
  <Application>Microsoft Macintosh PowerPoint</Application>
  <PresentationFormat>On-screen Show (16:9)</PresentationFormat>
  <Paragraphs>421</Paragraphs>
  <Slides>32</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Cambria</vt:lpstr>
      <vt:lpstr>Red Radial 16x9</vt:lpstr>
      <vt:lpstr>Class 11 Work</vt:lpstr>
      <vt:lpstr>Overview</vt:lpstr>
      <vt:lpstr>PowerPoint Presentation</vt:lpstr>
      <vt:lpstr>Group Quiz</vt:lpstr>
      <vt:lpstr>Overview</vt:lpstr>
      <vt:lpstr>Overview</vt:lpstr>
      <vt:lpstr>I'm Gonna School Ya The Impact of Technology on Education</vt:lpstr>
      <vt:lpstr>Cell phones increase distraction</vt:lpstr>
      <vt:lpstr>Wealth of Info Online Creates Problems</vt:lpstr>
      <vt:lpstr>Technology can be an asset for learning</vt:lpstr>
      <vt:lpstr>Benefits of a blended classroom</vt:lpstr>
      <vt:lpstr>Tech should be encouraged in Education</vt:lpstr>
      <vt:lpstr>Conclusion</vt:lpstr>
      <vt:lpstr>References</vt:lpstr>
      <vt:lpstr>References</vt:lpstr>
      <vt:lpstr>It’s Alive! Or is it?</vt:lpstr>
      <vt:lpstr>Alife being Considered alive</vt:lpstr>
      <vt:lpstr>Defending Artificial life</vt:lpstr>
      <vt:lpstr>PowerPoint Presentation</vt:lpstr>
      <vt:lpstr>Public perception</vt:lpstr>
      <vt:lpstr>PowerPoint Presentation</vt:lpstr>
      <vt:lpstr>Standard of intelligence</vt:lpstr>
      <vt:lpstr>Deserving of rights?</vt:lpstr>
      <vt:lpstr>Conclusion</vt:lpstr>
      <vt:lpstr>References</vt:lpstr>
      <vt:lpstr>How should we govern ai?</vt:lpstr>
      <vt:lpstr>What is ai &amp; should we govern it?</vt:lpstr>
      <vt:lpstr>What we’ve already done</vt:lpstr>
      <vt:lpstr>Issues with making laws</vt:lpstr>
      <vt:lpstr>What needs to be done</vt:lpstr>
      <vt:lpstr>References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359</cp:revision>
  <dcterms:created xsi:type="dcterms:W3CDTF">2014-08-25T02:19:16Z</dcterms:created>
  <dcterms:modified xsi:type="dcterms:W3CDTF">2018-09-29T02:50:43Z</dcterms:modified>
</cp:coreProperties>
</file>