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58" r:id="rId3"/>
    <p:sldId id="273" r:id="rId4"/>
    <p:sldId id="260" r:id="rId5"/>
    <p:sldId id="259" r:id="rId6"/>
    <p:sldId id="261" r:id="rId7"/>
    <p:sldId id="263" r:id="rId8"/>
    <p:sldId id="262" r:id="rId9"/>
    <p:sldId id="264" r:id="rId10"/>
    <p:sldId id="272" r:id="rId11"/>
    <p:sldId id="265"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17" autoAdjust="0"/>
    <p:restoredTop sz="83379" autoAdjust="0"/>
  </p:normalViewPr>
  <p:slideViewPr>
    <p:cSldViewPr snapToGrid="0" snapToObjects="1">
      <p:cViewPr varScale="1">
        <p:scale>
          <a:sx n="140" d="100"/>
          <a:sy n="140" d="100"/>
        </p:scale>
        <p:origin x="416" y="18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8/22/19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8/22/19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Practice critical thinking: Is there anything wrong with this slide?</a:t>
            </a:r>
          </a:p>
          <a:p>
            <a:pPr eaLnBrk="1" hangingPunct="1"/>
            <a:r>
              <a:rPr lang="en-US" dirty="0">
                <a:latin typeface="Arial" charset="0"/>
                <a:ea typeface="ＭＳ Ｐゴシック" charset="-128"/>
                <a:cs typeface="ＭＳ Ｐゴシック" charset="-128"/>
              </a:rPr>
              <a:t>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Segue: What technologies have been invented during your lifetime?</a:t>
            </a:r>
            <a:endParaRPr lang="en-US" dirty="0"/>
          </a:p>
          <a:p>
            <a:endParaRPr lang="en-US" dirty="0"/>
          </a:p>
          <a:p>
            <a:r>
              <a:rPr lang="en-US" dirty="0"/>
              <a:t>[1] http://</a:t>
            </a:r>
            <a:r>
              <a:rPr lang="en-US" dirty="0" err="1"/>
              <a:t>www.merriam-webster.com</a:t>
            </a:r>
            <a:r>
              <a:rPr lang="en-US" dirty="0"/>
              <a:t>/dictionary/technology (Accessed 2016-08-26)</a:t>
            </a:r>
          </a:p>
          <a:p>
            <a:endParaRPr lang="en-US" dirty="0"/>
          </a:p>
          <a:p>
            <a:r>
              <a:rPr lang="en-US" dirty="0"/>
              <a:t>Allan Kay: Pioneer in object oriented</a:t>
            </a:r>
            <a:r>
              <a:rPr lang="en-US" baseline="0" dirty="0"/>
              <a:t> programming</a:t>
            </a:r>
          </a:p>
          <a:p>
            <a:r>
              <a:rPr lang="en-US" baseline="0" dirty="0"/>
              <a:t>Photo from https://</a:t>
            </a:r>
            <a:r>
              <a:rPr lang="en-US" baseline="0" dirty="0" err="1"/>
              <a:t>amturing.acm.org</a:t>
            </a:r>
            <a:r>
              <a:rPr lang="en-US" baseline="0" dirty="0"/>
              <a:t>/</a:t>
            </a:r>
            <a:r>
              <a:rPr lang="en-US" baseline="0" dirty="0" err="1"/>
              <a:t>award_winners</a:t>
            </a:r>
            <a:r>
              <a:rPr lang="en-US" baseline="0" dirty="0"/>
              <a:t>/kay_3972189.cfm </a:t>
            </a:r>
          </a:p>
          <a:p>
            <a:endParaRPr lang="en-US" baseline="0" dirty="0"/>
          </a:p>
          <a:p>
            <a:r>
              <a:rPr lang="en-US" baseline="0" dirty="0"/>
              <a:t>Hillis Danny: Of Thinking Machines Corporation</a:t>
            </a:r>
          </a:p>
          <a:p>
            <a:r>
              <a:rPr lang="en-US" baseline="0" dirty="0"/>
              <a:t>Phot0 from https://</a:t>
            </a:r>
            <a:r>
              <a:rPr lang="en-US" baseline="0" dirty="0" err="1"/>
              <a:t>en.wikipedia.org</a:t>
            </a:r>
            <a:r>
              <a:rPr lang="en-US" baseline="0" dirty="0"/>
              <a:t>/wiki/</a:t>
            </a:r>
            <a:r>
              <a:rPr lang="en-US" baseline="0" dirty="0" err="1"/>
              <a:t>Danny_Hillis</a:t>
            </a:r>
            <a:endParaRPr lang="en-US" baseline="0"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ＭＳ Ｐゴシック" charset="-128"/>
                <a:cs typeface="ＭＳ Ｐゴシック" charset="-128"/>
              </a:rPr>
              <a:t>Color</a:t>
            </a:r>
            <a:r>
              <a:rPr lang="en-US" baseline="0" dirty="0">
                <a:latin typeface="Arial" charset="0"/>
                <a:ea typeface="ＭＳ Ｐゴシック" charset="-128"/>
                <a:cs typeface="ＭＳ Ｐゴシック" charset="-128"/>
              </a:rPr>
              <a:t> Graphics Adapter (CGA)</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Show old portable computer. </a:t>
            </a:r>
          </a:p>
          <a:p>
            <a:r>
              <a:rPr lang="en-US" dirty="0">
                <a:latin typeface="Arial" charset="0"/>
                <a:ea typeface="ＭＳ Ｐゴシック" charset="-128"/>
                <a:cs typeface="ＭＳ Ｐゴシック" charset="-128"/>
              </a:rPr>
              <a:t>Info in slide from http://en.wikipedia.org/wiki/Compaq_portable</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Links on web site.</a:t>
            </a:r>
          </a:p>
          <a:p>
            <a:r>
              <a:rPr lang="en-US" dirty="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a:p>
            <a:r>
              <a:rPr lang="en-US" dirty="0" err="1"/>
              <a:t>nano’s</a:t>
            </a:r>
            <a:r>
              <a:rPr lang="en-US" dirty="0"/>
              <a:t> defining traits? – </a:t>
            </a:r>
            <a:r>
              <a:rPr lang="en-US" dirty="0" err="1"/>
              <a:t>pico</a:t>
            </a:r>
            <a:r>
              <a:rPr lang="en-US" dirty="0"/>
              <a:t> like editor from pine email system</a:t>
            </a:r>
          </a:p>
          <a:p>
            <a:r>
              <a:rPr lang="en-US" dirty="0"/>
              <a:t>emacs? - extensibility</a:t>
            </a:r>
          </a:p>
          <a:p>
            <a:r>
              <a:rPr lang="en-US" dirty="0"/>
              <a:t>vim? – Amiga programmers, modal</a:t>
            </a:r>
          </a:p>
          <a:p>
            <a:r>
              <a:rPr lang="en-US" dirty="0" err="1"/>
              <a:t>ed</a:t>
            </a:r>
            <a:r>
              <a:rPr lang="en-US" dirty="0"/>
              <a:t>? – first parts of UNIX from 1969, very basic</a:t>
            </a:r>
          </a:p>
          <a:p>
            <a:r>
              <a:rPr lang="en-US" dirty="0"/>
              <a:t>cat? – displays and concatenates files</a:t>
            </a:r>
          </a:p>
          <a:p>
            <a:r>
              <a:rPr lang="en-US" dirty="0"/>
              <a:t>What about Solid State Drives?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TODO: Map with push pins of where class is from, data can be found on Banner</a:t>
            </a:r>
          </a:p>
          <a:p>
            <a:pPr eaLnBrk="1" hangingPunct="1"/>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endParaRPr lang="en-US" dirty="0"/>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clay or wax tablet (5500 BC or older), slate tablet (1300s BC), paper tablet, abacus (2700 BC), mathematical tables (190 BC) (logarithms is an important one 1500s) Antikythera Mechanism</a:t>
            </a:r>
            <a:r>
              <a:rPr lang="en-US" baseline="0" dirty="0"/>
              <a:t> </a:t>
            </a:r>
            <a:r>
              <a:rPr lang="en-US" dirty="0"/>
              <a:t>analog computer (0 BC)</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is the difference between liberties (negative rights) and claim rights (positive rights)?</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421531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dirty="0"/>
              <a:t>© 2019 </a:t>
            </a:r>
            <a:r>
              <a:rPr lang="sk-SK" dirty="0" err="1"/>
              <a:t>Keith</a:t>
            </a:r>
            <a:r>
              <a:rPr lang="sk-SK" dirty="0"/>
              <a:t> A. </a:t>
            </a:r>
            <a:r>
              <a:rPr lang="sk-SK" dirty="0" err="1"/>
              <a:t>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2019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2019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2019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dirty="0"/>
              <a:t>© 2019 </a:t>
            </a:r>
            <a:r>
              <a:rPr lang="sk-SK" dirty="0" err="1"/>
              <a:t>Keith</a:t>
            </a:r>
            <a:r>
              <a:rPr lang="sk-SK" dirty="0"/>
              <a:t> A. </a:t>
            </a:r>
            <a:r>
              <a:rPr lang="sk-SK" dirty="0" err="1"/>
              <a:t>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d.ted.com/lessons/what-orwellian-really-means-noah-tavl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stgoldman@wpi.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2019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a:xfrm>
            <a:off x="685800" y="1352551"/>
            <a:ext cx="7772400" cy="3352800"/>
          </a:xfrm>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2019 Keith A. Pray</a:t>
            </a:r>
            <a:endParaRPr lang="en-US" dirty="0"/>
          </a:p>
        </p:txBody>
      </p:sp>
      <p:pic>
        <p:nvPicPr>
          <p:cNvPr id="1026" name="Picture 2" descr="Alan Kay">
            <a:extLst>
              <a:ext uri="{FF2B5EF4-FFF2-40B4-BE49-F238E27FC236}">
                <a16:creationId xmlns:a16="http://schemas.microsoft.com/office/drawing/2014/main" id="{2687AF4F-F0C0-1448-B8C5-E80CE3091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40687"/>
            <a:ext cx="914400" cy="868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nny Hillis, 2014 (crop).jpg">
            <a:extLst>
              <a:ext uri="{FF2B5EF4-FFF2-40B4-BE49-F238E27FC236}">
                <a16:creationId xmlns:a16="http://schemas.microsoft.com/office/drawing/2014/main" id="{D09BC4F5-893C-4247-993B-45B4B1F13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31732"/>
            <a:ext cx="914400" cy="121781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rriam webster">
            <a:extLst>
              <a:ext uri="{FF2B5EF4-FFF2-40B4-BE49-F238E27FC236}">
                <a16:creationId xmlns:a16="http://schemas.microsoft.com/office/drawing/2014/main" id="{08CE1D65-F1B5-704D-9F42-8690110ADF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08355"/>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72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extLst>
                    <a:ext uri="{9D8B030D-6E8A-4147-A177-3AD203B41FA5}">
                      <a16:colId xmlns:a16="http://schemas.microsoft.com/office/drawing/2014/main" val="20000"/>
                    </a:ext>
                  </a:extLst>
                </a:gridCol>
                <a:gridCol w="5673783">
                  <a:extLst>
                    <a:ext uri="{9D8B030D-6E8A-4147-A177-3AD203B41FA5}">
                      <a16:colId xmlns:a16="http://schemas.microsoft.com/office/drawing/2014/main" val="20001"/>
                    </a:ext>
                  </a:extLst>
                </a:gridCol>
              </a:tblGrid>
              <a:tr h="370840">
                <a:tc>
                  <a:txBody>
                    <a:bodyPr/>
                    <a:lstStyle/>
                    <a:p>
                      <a:r>
                        <a:rPr lang="en-US" b="0" dirty="0"/>
                        <a:t>Manufacturer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Compaq Computer Corporation, United States</a:t>
                      </a:r>
                    </a:p>
                  </a:txBody>
                  <a:tcPr/>
                </a:tc>
                <a:extLst>
                  <a:ext uri="{0D108BD9-81ED-4DB2-BD59-A6C34878D82A}">
                    <a16:rowId xmlns:a16="http://schemas.microsoft.com/office/drawing/2014/main" val="10000"/>
                  </a:ext>
                </a:extLst>
              </a:tr>
              <a:tr h="370840">
                <a:tc>
                  <a:txBody>
                    <a:bodyPr/>
                    <a:lstStyle/>
                    <a:p>
                      <a:r>
                        <a:rPr lang="en-US" dirty="0"/>
                        <a:t>Type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Portable computer</a:t>
                      </a:r>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January 1983</a:t>
                      </a:r>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US $3,590</a:t>
                      </a:r>
                    </a:p>
                  </a:txBody>
                  <a:tcPr/>
                </a:tc>
                <a:extLst>
                  <a:ext uri="{0D108BD9-81ED-4DB2-BD59-A6C34878D82A}">
                    <a16:rowId xmlns:a16="http://schemas.microsoft.com/office/drawing/2014/main" val="10003"/>
                  </a:ext>
                </a:extLst>
              </a:tr>
              <a:tr h="370840">
                <a:tc>
                  <a:txBody>
                    <a:bodyPr/>
                    <a:lstStyle/>
                    <a:p>
                      <a:r>
                        <a:rPr lang="en-US" dirty="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MS-DOS</a:t>
                      </a:r>
                    </a:p>
                  </a:txBody>
                  <a:tcPr/>
                </a:tc>
                <a:extLst>
                  <a:ext uri="{0D108BD9-81ED-4DB2-BD59-A6C34878D82A}">
                    <a16:rowId xmlns:a16="http://schemas.microsoft.com/office/drawing/2014/main" val="10004"/>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Two 5.25" floppy drives or, 1 floppy drive + 10 MB HD</a:t>
                      </a:r>
                    </a:p>
                  </a:txBody>
                  <a:tcPr/>
                </a:tc>
                <a:extLst>
                  <a:ext uri="{0D108BD9-81ED-4DB2-BD59-A6C34878D82A}">
                    <a16:rowId xmlns:a16="http://schemas.microsoft.com/office/drawing/2014/main" val="10005"/>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128 kilobytes (expandable to 640)</a:t>
                      </a:r>
                    </a:p>
                  </a:txBody>
                  <a:tcPr/>
                </a:tc>
                <a:extLst>
                  <a:ext uri="{0D108BD9-81ED-4DB2-BD59-A6C34878D82A}">
                    <a16:rowId xmlns:a16="http://schemas.microsoft.com/office/drawing/2014/main" val="10006"/>
                  </a:ext>
                </a:extLst>
              </a:tr>
              <a:tr h="370840">
                <a:tc>
                  <a:txBody>
                    <a:bodyPr/>
                    <a:lstStyle/>
                    <a:p>
                      <a:r>
                        <a:rPr lang="en-US" sz="1800" dirty="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Built-in 9" green screen monitor + CGA-compatible video card</a:t>
                      </a:r>
                    </a:p>
                  </a:txBody>
                  <a:tcPr/>
                </a:tc>
                <a:extLst>
                  <a:ext uri="{0D108BD9-81ED-4DB2-BD59-A6C34878D82A}">
                    <a16:rowId xmlns:a16="http://schemas.microsoft.com/office/drawing/2014/main" val="10007"/>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a:solidFill>
                            <a:schemeClr val="tx1"/>
                          </a:solidFill>
                        </a:rPr>
                        <a:t>28 lbs (12.5 kg)</a:t>
                      </a:r>
                    </a:p>
                  </a:txBody>
                  <a:tcPr/>
                </a:tc>
                <a:extLst>
                  <a:ext uri="{0D108BD9-81ED-4DB2-BD59-A6C34878D82A}">
                    <a16:rowId xmlns:a16="http://schemas.microsoft.com/office/drawing/2014/main" val="10008"/>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a:t>Intel 8088</a:t>
                      </a:r>
                    </a:p>
                  </a:txBody>
                  <a:tcPr/>
                </a:tc>
                <a:extLst>
                  <a:ext uri="{0D108BD9-81ED-4DB2-BD59-A6C34878D82A}">
                    <a16:rowId xmlns:a16="http://schemas.microsoft.com/office/drawing/2014/main" val="10009"/>
                  </a:ext>
                </a:extLst>
              </a:tr>
              <a:tr h="370840">
                <a:tc>
                  <a:txBody>
                    <a:bodyPr/>
                    <a:lstStyle/>
                    <a:p>
                      <a:r>
                        <a:rPr lang="en-US" sz="1800" dirty="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4.77 MHz</a:t>
                      </a:r>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9043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2019 Keith A. Pray</a:t>
            </a:r>
            <a:endParaRPr lang="en-US"/>
          </a:p>
        </p:txBody>
      </p:sp>
      <p:sp>
        <p:nvSpPr>
          <p:cNvPr id="6" name="Action Button: Movie 5">
            <a:hlinkClick r:id="rId3" highlightClick="1"/>
            <a:extLst>
              <a:ext uri="{FF2B5EF4-FFF2-40B4-BE49-F238E27FC236}">
                <a16:creationId xmlns:a16="http://schemas.microsoft.com/office/drawing/2014/main" id="{D02679AA-D99B-BE49-8D4B-151723B6803B}"/>
              </a:ext>
            </a:extLst>
          </p:cNvPr>
          <p:cNvSpPr/>
          <p:nvPr/>
        </p:nvSpPr>
        <p:spPr>
          <a:xfrm>
            <a:off x="1449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a:bodyPr>
          <a:lstStyle/>
          <a:p>
            <a:r>
              <a:rPr lang="en-US" dirty="0"/>
              <a:t>Read chapter summaries in beginning of text</a:t>
            </a:r>
          </a:p>
          <a:p>
            <a:r>
              <a:rPr lang="en-US" dirty="0"/>
              <a:t>Movie Discussion Board on Canvas</a:t>
            </a:r>
          </a:p>
          <a:p>
            <a:pPr lvl="1"/>
            <a:r>
              <a:rPr lang="en-US" dirty="0"/>
              <a:t>List 2 movies you believe relevant to computing </a:t>
            </a:r>
            <a:r>
              <a:rPr lang="en-US" b="1" dirty="0"/>
              <a:t>AND</a:t>
            </a:r>
            <a:r>
              <a:rPr lang="en-US" dirty="0"/>
              <a:t> society</a:t>
            </a:r>
          </a:p>
          <a:p>
            <a:pPr lvl="1"/>
            <a:r>
              <a:rPr lang="en-US" dirty="0"/>
              <a:t>State why in a paragraph</a:t>
            </a:r>
          </a:p>
          <a:p>
            <a:pPr lvl="1"/>
            <a:r>
              <a:rPr lang="en-US" dirty="0"/>
              <a:t>Please create a new thread for each movie</a:t>
            </a:r>
          </a:p>
          <a:p>
            <a:pPr lvl="1"/>
            <a:r>
              <a:rPr lang="en-US" dirty="0"/>
              <a:t>Do not repeat any existing entries, they will not earn credit</a:t>
            </a:r>
          </a:p>
          <a:p>
            <a:pPr lvl="1"/>
            <a:r>
              <a:rPr lang="en-US" dirty="0"/>
              <a:t>Comment on a minimum of 2 movies you did not add</a:t>
            </a:r>
          </a:p>
          <a:p>
            <a:pPr lvl="2"/>
            <a:r>
              <a:rPr lang="en-US" dirty="0"/>
              <a:t>No “me too” comments, add your own rationale</a:t>
            </a:r>
          </a:p>
          <a:p>
            <a:pPr lvl="1"/>
            <a:r>
              <a:rPr lang="en-US" dirty="0"/>
              <a:t>Cite reference materials – must use at least 1 per movie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a:p>
            <a:endParaRPr lang="en-US" dirty="0"/>
          </a:p>
          <a:p>
            <a:r>
              <a:rPr lang="en-US" dirty="0"/>
              <a:t>10 Minutes, reserve 2 for Q/A</a:t>
            </a:r>
          </a:p>
          <a:p>
            <a:r>
              <a:rPr lang="en-US" dirty="0"/>
              <a:t>6 points material quality</a:t>
            </a:r>
          </a:p>
          <a:p>
            <a:r>
              <a:rPr lang="en-US" dirty="0"/>
              <a:t>2 points presenting in class</a:t>
            </a:r>
          </a:p>
          <a:p>
            <a:r>
              <a:rPr lang="en-US" dirty="0"/>
              <a:t>2 points showing depth during Q/A</a:t>
            </a:r>
          </a:p>
        </p:txBody>
      </p:sp>
      <p:sp>
        <p:nvSpPr>
          <p:cNvPr id="6" name="Content Placeholder 5"/>
          <p:cNvSpPr>
            <a:spLocks noGrp="1"/>
          </p:cNvSpPr>
          <p:nvPr>
            <p:ph sz="half" idx="2"/>
          </p:nvPr>
        </p:nvSpPr>
        <p:spPr/>
        <p:txBody>
          <a:bodyPr/>
          <a:lstStyle/>
          <a:p>
            <a:r>
              <a:rPr lang="en-US" dirty="0"/>
              <a:t>Send course staff email</a:t>
            </a:r>
          </a:p>
          <a:p>
            <a:r>
              <a:rPr lang="en-US" dirty="0"/>
              <a:t>Specify your topic</a:t>
            </a:r>
          </a:p>
          <a:p>
            <a:pPr lvl="1"/>
            <a:r>
              <a:rPr lang="en-US" dirty="0"/>
              <a:t>By that I mean be specific</a:t>
            </a:r>
          </a:p>
          <a:p>
            <a:pPr lvl="1"/>
            <a:r>
              <a:rPr lang="en-US" dirty="0"/>
              <a:t>It may take time to refine your topic</a:t>
            </a:r>
          </a:p>
          <a:p>
            <a:pPr lvl="1"/>
            <a:r>
              <a:rPr lang="en-US" dirty="0"/>
              <a:t>I’ll be happy to discuss your ideas</a:t>
            </a:r>
          </a:p>
        </p:txBody>
      </p:sp>
      <p:sp>
        <p:nvSpPr>
          <p:cNvPr id="4" name="Footer Placeholder 3"/>
          <p:cNvSpPr>
            <a:spLocks noGrp="1"/>
          </p:cNvSpPr>
          <p:nvPr>
            <p:ph type="ftr" sz="quarter" idx="11"/>
          </p:nvPr>
        </p:nvSpPr>
        <p:spPr/>
        <p:txBody>
          <a:bodyPr/>
          <a:lstStyle/>
          <a:p>
            <a:r>
              <a:rPr lang="sk-SK"/>
              <a:t>© 2019 Keith A. Pray</a:t>
            </a:r>
            <a:endParaRPr lang="en-US"/>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2019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a:t>http://xkcd.com/378/</a:t>
            </a:r>
          </a:p>
        </p:txBody>
      </p:sp>
    </p:spTree>
    <p:extLst>
      <p:ext uri="{BB962C8B-B14F-4D97-AF65-F5344CB8AC3E}">
        <p14:creationId xmlns:p14="http://schemas.microsoft.com/office/powerpoint/2010/main" val="203392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89893619"/>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2019 Keith A. Pray</a:t>
            </a:r>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P spid="15"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2018 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a:p>
            <a:pPr marL="0" indent="0">
              <a:buNone/>
            </a:pPr>
            <a:r>
              <a:rPr lang="en-US" sz="1400" dirty="0">
                <a:latin typeface="Consolas" panose="020B0609020204030204" pitchFamily="49" charset="0"/>
                <a:cs typeface="Consolas" panose="020B0609020204030204" pitchFamily="49" charset="0"/>
              </a:rPr>
              <a:t>2017 SW Dev: 896,137 regex: 34528</a:t>
            </a:r>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normAutofit/>
          </a:bodyPr>
          <a:lstStyle/>
          <a:p>
            <a:r>
              <a:rPr lang="en-US" dirty="0"/>
              <a:t>Keith A. Pray</a:t>
            </a:r>
          </a:p>
          <a:p>
            <a:r>
              <a:rPr lang="en-US" dirty="0">
                <a:hlinkClick r:id="rId3"/>
              </a:rPr>
              <a:t>kap@wpi.edu</a:t>
            </a:r>
            <a:endParaRPr lang="en-US" dirty="0"/>
          </a:p>
          <a:p>
            <a:r>
              <a:rPr lang="en-US" dirty="0"/>
              <a:t>FL 140</a:t>
            </a:r>
          </a:p>
          <a:p>
            <a:r>
              <a:rPr lang="en-US" dirty="0"/>
              <a:t>Office Hours</a:t>
            </a:r>
          </a:p>
          <a:p>
            <a:pPr lvl="1"/>
            <a:r>
              <a:rPr lang="en-US" dirty="0"/>
              <a:t>First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Sam Goldman</a:t>
            </a:r>
          </a:p>
          <a:p>
            <a:pPr lvl="1"/>
            <a:r>
              <a:rPr lang="en-US" dirty="0">
                <a:hlinkClick r:id="rId4"/>
              </a:rPr>
              <a:t>stgoldman@wpi.edu</a:t>
            </a:r>
            <a:r>
              <a:rPr lang="en-US" dirty="0"/>
              <a:t> </a:t>
            </a:r>
          </a:p>
          <a:p>
            <a:endParaRPr lang="en-US" dirty="0"/>
          </a:p>
          <a:p>
            <a:r>
              <a:rPr lang="en-US" dirty="0"/>
              <a:t>Who are you?</a:t>
            </a:r>
          </a:p>
          <a:p>
            <a:pPr lvl="1"/>
            <a:r>
              <a:rPr lang="en-US" dirty="0"/>
              <a:t>Youngest? Oldest?</a:t>
            </a:r>
          </a:p>
          <a:p>
            <a:pPr lvl="1"/>
            <a:r>
              <a:rPr lang="en-US" dirty="0"/>
              <a:t>Majors? Years?</a:t>
            </a:r>
          </a:p>
          <a:p>
            <a:pPr lvl="1"/>
            <a:r>
              <a:rPr lang="en-US" dirty="0"/>
              <a:t>Why take this course?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10816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lIns="91440">
            <a:normAutofit fontScale="92500" lnSpcReduction="20000"/>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a:p>
            <a:r>
              <a:rPr lang="en-US" sz="1600" dirty="0"/>
              <a:t>Be responsible for your own learning</a:t>
            </a:r>
          </a:p>
          <a:p>
            <a:r>
              <a:rPr lang="en-US" sz="1600" dirty="0"/>
              <a:t>Practice dealing with ambiguity</a:t>
            </a:r>
          </a:p>
        </p:txBody>
      </p:sp>
      <p:sp>
        <p:nvSpPr>
          <p:cNvPr id="7" name="Footer Placeholder 6"/>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417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Assignments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Paper Turn In</a:t>
            </a:r>
          </a:p>
          <a:p>
            <a:pPr lvl="1"/>
            <a:r>
              <a:rPr lang="en-US" b="1" dirty="0"/>
              <a:t>Announcements made on Canvas </a:t>
            </a:r>
          </a:p>
          <a:p>
            <a:pPr lvl="1"/>
            <a:r>
              <a:rPr lang="en-US" b="1" dirty="0"/>
              <a:t>Canvas </a:t>
            </a:r>
            <a:r>
              <a:rPr lang="en-US" b="1" dirty="0">
                <a:sym typeface="Wingdings" pitchFamily="2" charset="2"/>
              </a:rPr>
              <a:t> </a:t>
            </a:r>
            <a:r>
              <a:rPr lang="en-US" b="1" dirty="0"/>
              <a:t>Account </a:t>
            </a:r>
            <a:r>
              <a:rPr lang="en-US" b="1" dirty="0">
                <a:sym typeface="Wingdings" pitchFamily="2" charset="2"/>
              </a:rPr>
              <a:t> Notifications</a:t>
            </a:r>
            <a:endParaRPr lang="en-US" b="1"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61707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3262248224"/>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29703</TotalTime>
  <Words>1626</Words>
  <Application>Microsoft Macintosh PowerPoint</Application>
  <PresentationFormat>On-screen Show (16:9)</PresentationFormat>
  <Paragraphs>276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160</cp:revision>
  <dcterms:created xsi:type="dcterms:W3CDTF">2014-08-25T02:19:16Z</dcterms:created>
  <dcterms:modified xsi:type="dcterms:W3CDTF">2019-08-23T19:53:59Z</dcterms:modified>
</cp:coreProperties>
</file>