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54"/>
  </p:notesMasterIdLst>
  <p:handoutMasterIdLst>
    <p:handoutMasterId r:id="rId55"/>
  </p:handoutMasterIdLst>
  <p:sldIdLst>
    <p:sldId id="256" r:id="rId2"/>
    <p:sldId id="315" r:id="rId3"/>
    <p:sldId id="259" r:id="rId4"/>
    <p:sldId id="277" r:id="rId5"/>
    <p:sldId id="261" r:id="rId6"/>
    <p:sldId id="410" r:id="rId7"/>
    <p:sldId id="308" r:id="rId8"/>
    <p:sldId id="396" r:id="rId9"/>
    <p:sldId id="397" r:id="rId10"/>
    <p:sldId id="309" r:id="rId11"/>
    <p:sldId id="413" r:id="rId12"/>
    <p:sldId id="414" r:id="rId13"/>
    <p:sldId id="415" r:id="rId14"/>
    <p:sldId id="416" r:id="rId15"/>
    <p:sldId id="417" r:id="rId16"/>
    <p:sldId id="270" r:id="rId17"/>
    <p:sldId id="418" r:id="rId18"/>
    <p:sldId id="419" r:id="rId19"/>
    <p:sldId id="440" r:id="rId20"/>
    <p:sldId id="272" r:id="rId21"/>
    <p:sldId id="268" r:id="rId22"/>
    <p:sldId id="271" r:id="rId23"/>
    <p:sldId id="274" r:id="rId24"/>
    <p:sldId id="273" r:id="rId25"/>
    <p:sldId id="275" r:id="rId26"/>
    <p:sldId id="279" r:id="rId27"/>
    <p:sldId id="276" r:id="rId28"/>
    <p:sldId id="441" r:id="rId29"/>
    <p:sldId id="278" r:id="rId30"/>
    <p:sldId id="280" r:id="rId31"/>
    <p:sldId id="267" r:id="rId32"/>
    <p:sldId id="442" r:id="rId33"/>
    <p:sldId id="443" r:id="rId34"/>
    <p:sldId id="444" r:id="rId35"/>
    <p:sldId id="445" r:id="rId36"/>
    <p:sldId id="446" r:id="rId37"/>
    <p:sldId id="448" r:id="rId38"/>
    <p:sldId id="449" r:id="rId39"/>
    <p:sldId id="450" r:id="rId40"/>
    <p:sldId id="451" r:id="rId41"/>
    <p:sldId id="452" r:id="rId42"/>
    <p:sldId id="453" r:id="rId43"/>
    <p:sldId id="454" r:id="rId44"/>
    <p:sldId id="455" r:id="rId45"/>
    <p:sldId id="456" r:id="rId46"/>
    <p:sldId id="457" r:id="rId47"/>
    <p:sldId id="458" r:id="rId48"/>
    <p:sldId id="281" r:id="rId49"/>
    <p:sldId id="459" r:id="rId50"/>
    <p:sldId id="460" r:id="rId51"/>
    <p:sldId id="461" r:id="rId52"/>
    <p:sldId id="269" r:id="rId5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B4077F1D-CF25-9849-AE1A-9231EA85A6EE}">
          <p14:sldIdLst>
            <p14:sldId id="256"/>
            <p14:sldId id="315"/>
            <p14:sldId id="259"/>
            <p14:sldId id="277"/>
            <p14:sldId id="261"/>
            <p14:sldId id="410"/>
            <p14:sldId id="308"/>
            <p14:sldId id="396"/>
            <p14:sldId id="397"/>
            <p14:sldId id="309"/>
          </p14:sldIdLst>
        </p14:section>
        <p14:section name="Students" id="{2928BE7F-6E18-994B-9238-FD2E5A306EE9}">
          <p14:sldIdLst>
            <p14:sldId id="413"/>
            <p14:sldId id="414"/>
            <p14:sldId id="415"/>
            <p14:sldId id="416"/>
            <p14:sldId id="417"/>
            <p14:sldId id="270"/>
            <p14:sldId id="418"/>
            <p14:sldId id="419"/>
            <p14:sldId id="440"/>
            <p14:sldId id="272"/>
            <p14:sldId id="268"/>
            <p14:sldId id="271"/>
            <p14:sldId id="274"/>
            <p14:sldId id="273"/>
            <p14:sldId id="275"/>
            <p14:sldId id="279"/>
            <p14:sldId id="276"/>
            <p14:sldId id="441"/>
            <p14:sldId id="278"/>
            <p14:sldId id="280"/>
            <p14:sldId id="267"/>
            <p14:sldId id="442"/>
            <p14:sldId id="443"/>
            <p14:sldId id="444"/>
            <p14:sldId id="445"/>
            <p14:sldId id="446"/>
            <p14:sldId id="448"/>
            <p14:sldId id="449"/>
            <p14:sldId id="450"/>
            <p14:sldId id="451"/>
            <p14:sldId id="452"/>
            <p14:sldId id="453"/>
            <p14:sldId id="454"/>
            <p14:sldId id="455"/>
            <p14:sldId id="456"/>
            <p14:sldId id="457"/>
            <p14:sldId id="458"/>
            <p14:sldId id="281"/>
            <p14:sldId id="459"/>
            <p14:sldId id="460"/>
            <p14:sldId id="461"/>
          </p14:sldIdLst>
        </p14:section>
        <p14:section name="common" id="{9B5216CB-EB00-374E-829F-303EE85B7FCE}">
          <p14:sldIdLst>
            <p14:sldId id="26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61" autoAdjust="0"/>
    <p:restoredTop sz="81456" autoAdjust="0"/>
  </p:normalViewPr>
  <p:slideViewPr>
    <p:cSldViewPr snapToGrid="0" snapToObjects="1">
      <p:cViewPr varScale="1">
        <p:scale>
          <a:sx n="136" d="100"/>
          <a:sy n="136" d="100"/>
        </p:scale>
        <p:origin x="792" y="184"/>
      </p:cViewPr>
      <p:guideLst>
        <p:guide orient="horz" pos="1620"/>
        <p:guide pos="2880"/>
      </p:guideLst>
    </p:cSldViewPr>
  </p:slideViewPr>
  <p:notesTextViewPr>
    <p:cViewPr>
      <p:scale>
        <a:sx n="100" d="100"/>
        <a:sy n="100" d="100"/>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4/16/20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4/16/20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After this class we will be half done with the course… very sad I know.</a:t>
            </a:r>
          </a:p>
          <a:p>
            <a:pPr eaLnBrk="1" hangingPunct="1"/>
            <a:endParaRPr lang="en-US" dirty="0">
              <a:latin typeface="Arial" pitchFamily="-109" charset="0"/>
              <a:ea typeface="ＭＳ Ｐゴシック" pitchFamily="-109" charset="-128"/>
              <a:cs typeface="ＭＳ Ｐゴシック" pitchFamily="-109" charset="-128"/>
            </a:endParaRPr>
          </a:p>
          <a:p>
            <a:pPr eaLnBrk="1" hangingPunct="1"/>
            <a:r>
              <a:rPr lang="en-US" b="1" dirty="0">
                <a:latin typeface="Arial" pitchFamily="-109" charset="0"/>
                <a:ea typeface="ＭＳ Ｐゴシック" pitchFamily="-109" charset="-128"/>
                <a:cs typeface="ＭＳ Ｐゴシック" pitchFamily="-109" charset="-128"/>
              </a:rPr>
              <a:t>Play Somebody’s Watching Me (1984) – Rockwell (3:36)</a:t>
            </a:r>
          </a:p>
          <a:p>
            <a:pPr eaLnBrk="1" hangingPunct="1"/>
            <a:r>
              <a:rPr lang="en-US" dirty="0">
                <a:latin typeface="Arial" pitchFamily="-109" charset="0"/>
                <a:ea typeface="ＭＳ Ｐゴシック" pitchFamily="-109" charset="-128"/>
                <a:cs typeface="ＭＳ Ｐゴシック" pitchFamily="-109" charset="-128"/>
              </a:rPr>
              <a:t>https://</a:t>
            </a:r>
            <a:r>
              <a:rPr lang="en-US" dirty="0" err="1">
                <a:latin typeface="Arial" pitchFamily="-109" charset="0"/>
                <a:ea typeface="ＭＳ Ｐゴシック" pitchFamily="-109" charset="-128"/>
                <a:cs typeface="ＭＳ Ｐゴシック" pitchFamily="-109" charset="-128"/>
              </a:rPr>
              <a:t>www.youtube.com</a:t>
            </a:r>
            <a:r>
              <a:rPr lang="en-US" dirty="0">
                <a:latin typeface="Arial" pitchFamily="-109" charset="0"/>
                <a:ea typeface="ＭＳ Ｐゴシック" pitchFamily="-109" charset="-128"/>
                <a:cs typeface="ＭＳ Ｐゴシック" pitchFamily="-109" charset="-128"/>
              </a:rPr>
              <a:t>/</a:t>
            </a:r>
            <a:r>
              <a:rPr lang="en-US" dirty="0" err="1">
                <a:latin typeface="Arial" pitchFamily="-109" charset="0"/>
                <a:ea typeface="ＭＳ Ｐゴシック" pitchFamily="-109" charset="-128"/>
                <a:cs typeface="ＭＳ Ｐゴシック" pitchFamily="-109" charset="-128"/>
              </a:rPr>
              <a:t>watch?v</a:t>
            </a:r>
            <a:r>
              <a:rPr lang="en-US" dirty="0">
                <a:latin typeface="Arial" pitchFamily="-109" charset="0"/>
                <a:ea typeface="ＭＳ Ｐゴシック" pitchFamily="-109" charset="-128"/>
                <a:cs typeface="ＭＳ Ｐゴシック" pitchFamily="-109" charset="-128"/>
              </a:rPr>
              <a:t>=7YvAYIJSSZY </a:t>
            </a:r>
          </a:p>
          <a:p>
            <a:pPr eaLnBrk="1" hangingPunct="1"/>
            <a:r>
              <a:rPr lang="en-US" dirty="0">
                <a:latin typeface="Arial" pitchFamily="-109" charset="0"/>
                <a:ea typeface="ＭＳ Ｐゴシック" pitchFamily="-109" charset="-128"/>
                <a:cs typeface="ＭＳ Ｐゴシック" pitchFamily="-109" charset="-128"/>
              </a:rPr>
              <a:t>Be the</a:t>
            </a:r>
            <a:r>
              <a:rPr lang="en-US" baseline="0" dirty="0">
                <a:latin typeface="Arial" pitchFamily="-109" charset="0"/>
                <a:ea typeface="ＭＳ Ｐゴシック" pitchFamily="-109" charset="-128"/>
                <a:cs typeface="ＭＳ Ｐゴシック" pitchFamily="-109" charset="-128"/>
              </a:rPr>
              <a:t> envy of all your classmates if you know the band and/or year:</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latin typeface="Arial" pitchFamily="-109" charset="0"/>
                <a:ea typeface="ＭＳ Ｐゴシック" pitchFamily="-109" charset="-128"/>
                <a:cs typeface="ＭＳ Ｐゴシック" pitchFamily="-109" charset="-128"/>
              </a:rPr>
              <a:t>Rockwell (1984) Michael Jackson sings chorus and Jermaine Jackson on backing vocals.</a:t>
            </a: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There are currently 770 million surveillance cameras installed worldwide and 70 million in United States, which means 4.6 people in US share 1 camera. And acts like the PATRIOT and FISA enabled US government unwarranted check of private data for security screening. While the definition of public safety is welfare and protection for the general public and privacy is the control over personal information access, the question I would like to address is whether the collection and disclosure of private data for surveillance is acceptable and under what conditions.</a:t>
            </a: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5"/>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2751051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I was surprised enough to find out that most of the Americans were supportive about prosecuting Edward Snowden for imposing a threat towards national security when the leak of PRISM surfaced. And according to a study in 2016, throughout the years from 2004 -2016, compared to those who were concerned that intelligence surveillance programs may pose restrictions on civil liberty, more people in United states thought that the intensity of anti-terrorism programs were still not enough. On the other hand, while most of American thought the investigation of personal data for the purpose of assessing terrorist threats to be acceptable, they were worried that their personal data could be used by the government for other purposes.</a:t>
            </a:r>
            <a:endParaRPr lang="zh-CN" altLang="zh-CN"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429101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Although people seem to be demanding more protection from the government, it starts to get more contradictory under closer examination. As shown by a study done in 2019, more than half of people in US reported that they feel a lack of control over their personal information and thought it is impossible for them to go through everyday life without leaving traces of their private information that could be tracked by either the government or businesses. And the private information which they believe to be losing control of ranges from their physical location, search terms used online, to their private text messages. It is also shown that the greater people’s awareness of government monitoring, in other words, the more people heard of the intelligence surveillance programs, the less confidence they feel about the security of their personal data with more suspicion that the data would be used improperly rather than for the sole purpose of security after being obtained by the government. In the end of the study, the percentage of people disapproving data collection for anti-terrorism and security outweighed that of people approving.</a:t>
            </a:r>
            <a:endParaRPr lang="zh-CN" altLang="zh-CN"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3059549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Despite the widespread uneasiness it has imposed upon people, the intelligence surveillance programs do have their merits. According to the interview of an NSA officer, 54 terrorist attacks were thwarted from year 2006 to 2016 and thousands of lives were saved as a result of information collected by surveillance programs operating under the PATRIOT and the FISA act. Also, accurate intelligence about criminal and terrorist activities combined with advanced surveillance equipment like military drones facilitate precise target-eliminating operations like targeted attack on Qaeda which effectively destruct syndicates with minimal impact on the public. In addition, recent camera surveillance systems with embedded sensors can detect unattended packages and radiation sources and raise alerts during passive surveillance. They are also capable of search for suspect with given features during active surveillance which help police locate and eliminate crimes faster. Further, syndromic surveillance systems collecting data from the health system can forecast and forestall the outbreak of epidemics (why doesn’t it work this time?). And as shown in the slide, most people consider the government’s cellphone location tracking of people tested positive of COVID-19 acceptable for public health measures.</a:t>
            </a:r>
            <a:endParaRPr lang="zh-CN" altLang="zh-CN"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2674862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However, public surveillance can also infringe upon people’s privacy and rights due to imperfections in technology and human nature. Brandon Mayfield, if you remember, was falsely convicted for the Spain railway bombing as a result of fingerprint misidentification. And innocent people can be wronged by flaws in surveillance systems. Also, sensitive data obtained by the government for investigation might be leaked for profit due to corruption. What’s worse, if the system is compromised by abusive hackers, countless people will be subjected to information leak and blackmailing. Further, with the awareness of government monitoring, people with experimental or anti-mainstream opinions might become less willing to express freely in order to avoid potential attention from the agencies.</a:t>
            </a:r>
            <a:endParaRPr lang="zh-CN" altLang="zh-CN"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25831624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As we can see today, many new technologies rise in response to the ever-increasing surveillance power. Chatting software like telegram, LINE with end-to-end message encryption keeps the text secret by preventing intercepted messages to be decrypted. In 2019, Facebook’s attempt to implement end-to-end encryption for Messenger was held off by law enforcement agencies in Australia, UK and US. “ Law enforcement has realized that encryption is potentially a threat to their ability to do wiretapping and accessing data using the tools they’ve become accustomed to” said Matthew Green from Johns Hopkins University. While encrypted chat, the Onion router and bit coins provides full anonymity and privacy, they could also become out-law zones for criminal activities to develop unchecked. “It is extremely hard that information is encrypted and private and still accessible to law enforcement when needed.” said Green.</a:t>
            </a:r>
            <a:endParaRPr lang="zh-CN" altLang="zh-CN"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29075290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CN" altLang="zh-CN"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As we’ve discussed about the power and flaws of public surveillance systems, I would like to end my presentation with the conclusion that surveillance is acceptable as long as it serves solely for the protection of the public. While infringement upon privacy and personal right cannot be totally prevented, it is important that the government’s power remains checked. And new laws and regulations preventing potential abuse of the systems are necessary to facilitate a more effective and impartial public safety.</a:t>
            </a:r>
            <a:endParaRPr lang="zh-CN" altLang="zh-CN"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4550311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Presentation should last 8 minutes</a:t>
            </a:r>
          </a:p>
          <a:p>
            <a:r>
              <a:rPr lang="en-US" dirty="0"/>
              <a:t>Hello everyone! I’ve been interested in drones for a while know, and how they can impact the world around us. In this presentation, for simplicities sake, I’m going to refer to the term “Drone” to mean unmanned flying vehicle with a camera on it. I will specify manned different types of drones as I need to, such as m</a:t>
            </a:r>
          </a:p>
        </p:txBody>
      </p:sp>
      <p:sp>
        <p:nvSpPr>
          <p:cNvPr id="4" name="Slide Number Placeholder 3"/>
          <p:cNvSpPr>
            <a:spLocks noGrp="1"/>
          </p:cNvSpPr>
          <p:nvPr>
            <p:ph type="sldNum" sz="quarter" idx="5"/>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32631059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started out with this first question, How will advancements in drone delivery technologies transform our lives?</a:t>
            </a:r>
          </a:p>
          <a:p>
            <a:r>
              <a:rPr lang="en-US" dirty="0"/>
              <a:t>After researching the topic, I found many convincing arguments about if widespread drones were a good idea, needed, but also some convincing arguments that we should be staying away from drones. So I switched my focus into contrasting the needs for these technologies vs the costs, moral or monetary. And I asked is society ready for drones? The purpose of answering this question is to examine how far down the line the technologies are from being implemented mainstream, and what will need to change for the technology to be adopted?</a:t>
            </a:r>
          </a:p>
          <a:p>
            <a:r>
              <a:rPr lang="en-US" dirty="0"/>
              <a:t>Spoiler alert- Society is not ready for widespread drones yet, but there are some applications being developed that make a very compelling case for it. </a:t>
            </a:r>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37049434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 work to give a background to some possible cases for drones use</a:t>
            </a:r>
          </a:p>
          <a:p>
            <a:r>
              <a:rPr lang="en-US" dirty="0"/>
              <a:t>Then I’ll go into something blocking or slowing much of the progress</a:t>
            </a:r>
          </a:p>
          <a:p>
            <a:r>
              <a:rPr lang="en-US" dirty="0"/>
              <a:t>Finally I’ll finish with some opinions of my own and Public opinion on the matter</a:t>
            </a:r>
          </a:p>
        </p:txBody>
      </p:sp>
      <p:sp>
        <p:nvSpPr>
          <p:cNvPr id="4" name="Slide Number Placeholder 3"/>
          <p:cNvSpPr>
            <a:spLocks noGrp="1"/>
          </p:cNvSpPr>
          <p:nvPr>
            <p:ph type="sldNum" sz="quarter" idx="10"/>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644679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Review before debate in case anyone unsure of something in reading</a:t>
            </a: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government has been using drones in the military for quite some time as a surveillance tool. This is a widely known fact. Some more novel uses that are springing up are disaster assessment for insurance companies. It is a fast and automated way to see exactly what damage has been done. Another creative surveillance use is being used by farmers. A company called American Robotics sells a complete package for farmers looking to automate collecting information about their crops. Drones are also just a fun consumer product (for now) that take some unique pictures and videos. </a:t>
            </a:r>
          </a:p>
        </p:txBody>
      </p:sp>
      <p:sp>
        <p:nvSpPr>
          <p:cNvPr id="4" name="Slide Number Placeholder 3"/>
          <p:cNvSpPr>
            <a:spLocks noGrp="1"/>
          </p:cNvSpPr>
          <p:nvPr>
            <p:ph type="sldNum" sz="quarter" idx="10"/>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27612270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going to skip over this one for the most part, as its societal impacts seem to be fairly minimal as of now. Drones can complete dangerous operations such as window washing, entertain humans in a light show, or help spread a network load in remote areas or high load times. </a:t>
            </a:r>
          </a:p>
        </p:txBody>
      </p:sp>
      <p:sp>
        <p:nvSpPr>
          <p:cNvPr id="4" name="Slide Number Placeholder 3"/>
          <p:cNvSpPr>
            <a:spLocks noGrp="1"/>
          </p:cNvSpPr>
          <p:nvPr>
            <p:ph type="sldNum" sz="quarter" idx="10"/>
          </p:nvPr>
        </p:nvSpPr>
        <p:spPr/>
        <p:txBody>
          <a:bodyPr/>
          <a:lstStyle/>
          <a:p>
            <a:fld id="{270700B2-88B9-1642-B8EB-F86842378D04}" type="slidenum">
              <a:rPr lang="en-US" smtClean="0"/>
              <a:t>23</a:t>
            </a:fld>
            <a:endParaRPr lang="en-US"/>
          </a:p>
        </p:txBody>
      </p:sp>
    </p:spTree>
    <p:extLst>
      <p:ext uri="{BB962C8B-B14F-4D97-AF65-F5344CB8AC3E}">
        <p14:creationId xmlns:p14="http://schemas.microsoft.com/office/powerpoint/2010/main" val="9725330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other important section- movement. Transportation is its own interesting subject, but it is so far off that it is hard to speculate the future for this area. One of the first positive examples in the public eye was given during a ted talk by Andreas </a:t>
            </a:r>
            <a:r>
              <a:rPr lang="en-US" dirty="0" err="1"/>
              <a:t>Raptopoulos</a:t>
            </a:r>
            <a:r>
              <a:rPr lang="en-US" dirty="0"/>
              <a:t> in 2013 that spoke about on medicine delivery in Lesotho there is an extreme lack of transportation infrastructure, making it difficult for medical supplies to be delivered. They fixed the problem with drones. The talk cited that 1 billion people around the world did not have access to all season roads, which would knock our normal delivery methods. Cases like these are ones that are marketable for the industry and are a positive for most public opinion. Starting to creep into the controversy, Amazon and UPS have tested drone delivery systems that could either replace traditional trucks or likely work with them. A swiss company named </a:t>
            </a:r>
            <a:r>
              <a:rPr lang="en-US" dirty="0" err="1"/>
              <a:t>Matternet</a:t>
            </a:r>
            <a:r>
              <a:rPr lang="en-US" dirty="0"/>
              <a:t> also flew some test medical samples just weeks ago in north Carolina. They cut down a 30 minute drive to a 3 minute flight. There are many roadblocks for both of these systems creeping into the mainstream. </a:t>
            </a:r>
          </a:p>
        </p:txBody>
      </p:sp>
      <p:sp>
        <p:nvSpPr>
          <p:cNvPr id="4" name="Slide Number Placeholder 3"/>
          <p:cNvSpPr>
            <a:spLocks noGrp="1"/>
          </p:cNvSpPr>
          <p:nvPr>
            <p:ph type="sldNum" sz="quarter" idx="10"/>
          </p:nvPr>
        </p:nvSpPr>
        <p:spPr/>
        <p:txBody>
          <a:bodyPr/>
          <a:lstStyle/>
          <a:p>
            <a:fld id="{270700B2-88B9-1642-B8EB-F86842378D04}" type="slidenum">
              <a:rPr lang="en-US" smtClean="0"/>
              <a:t>24</a:t>
            </a:fld>
            <a:endParaRPr lang="en-US"/>
          </a:p>
        </p:txBody>
      </p:sp>
    </p:spTree>
    <p:extLst>
      <p:ext uri="{BB962C8B-B14F-4D97-AF65-F5344CB8AC3E}">
        <p14:creationId xmlns:p14="http://schemas.microsoft.com/office/powerpoint/2010/main" val="24858849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better or worse, there is a lot of governmental regulation on drones and their use. One of the main challenges slowing down research and experiments in drone technology is the layers of governmental regulation. For example, the FAA has regulations, rules, and waivers that companies need to complete to test certain drone technologies. However, this is not the only factor that these companies have to take into account. State government also has its own layer of rules surrounding drones, and even local governments have their own rules for it as well. </a:t>
            </a:r>
          </a:p>
          <a:p>
            <a:r>
              <a:rPr lang="en-US" dirty="0"/>
              <a:t>The article I read about this was by a drone Lawyer (a job which I didn’t even know existed…) and he spoke about a place he used to live in Florida where he would be under four different pieces of legislation when it came to drone flight. [read 4]. The point here is there are many expensive roadblocks to overcome just to test drone technologies other than just developing the technology. All of these layers of regulation have waivers and forms to get around them but it takes time to fill out.</a:t>
            </a:r>
          </a:p>
        </p:txBody>
      </p:sp>
      <p:sp>
        <p:nvSpPr>
          <p:cNvPr id="4" name="Slide Number Placeholder 3"/>
          <p:cNvSpPr>
            <a:spLocks noGrp="1"/>
          </p:cNvSpPr>
          <p:nvPr>
            <p:ph type="sldNum" sz="quarter" idx="10"/>
          </p:nvPr>
        </p:nvSpPr>
        <p:spPr/>
        <p:txBody>
          <a:bodyPr/>
          <a:lstStyle/>
          <a:p>
            <a:fld id="{270700B2-88B9-1642-B8EB-F86842378D04}" type="slidenum">
              <a:rPr lang="en-US" smtClean="0"/>
              <a:t>25</a:t>
            </a:fld>
            <a:endParaRPr lang="en-US"/>
          </a:p>
        </p:txBody>
      </p:sp>
    </p:spTree>
    <p:extLst>
      <p:ext uri="{BB962C8B-B14F-4D97-AF65-F5344CB8AC3E}">
        <p14:creationId xmlns:p14="http://schemas.microsoft.com/office/powerpoint/2010/main" val="23483658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second major roadblock are no fly zones due to airports. Many urban areas where population is highest and most dense could be hampered by these no fly zones, which are very unlikely to change in the near future. </a:t>
            </a:r>
          </a:p>
        </p:txBody>
      </p:sp>
      <p:sp>
        <p:nvSpPr>
          <p:cNvPr id="4" name="Slide Number Placeholder 3"/>
          <p:cNvSpPr>
            <a:spLocks noGrp="1"/>
          </p:cNvSpPr>
          <p:nvPr>
            <p:ph type="sldNum" sz="quarter" idx="10"/>
          </p:nvPr>
        </p:nvSpPr>
        <p:spPr/>
        <p:txBody>
          <a:bodyPr/>
          <a:lstStyle/>
          <a:p>
            <a:fld id="{270700B2-88B9-1642-B8EB-F86842378D04}" type="slidenum">
              <a:rPr lang="en-US" smtClean="0"/>
              <a:t>26</a:t>
            </a:fld>
            <a:endParaRPr lang="en-US"/>
          </a:p>
        </p:txBody>
      </p:sp>
    </p:spTree>
    <p:extLst>
      <p:ext uri="{BB962C8B-B14F-4D97-AF65-F5344CB8AC3E}">
        <p14:creationId xmlns:p14="http://schemas.microsoft.com/office/powerpoint/2010/main" val="1618816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an aside, this legislative problem is recognized by the FAA and they have programs such as the UAS (Unmanned Ariel System) integration pilot program. Its kind of a funny name to call it a pilot program while many areas of the program is flight without a pilot but I guess that’s just my opinion. The four goals of the program are (Ripped straight from the website):</a:t>
            </a:r>
          </a:p>
          <a:p>
            <a:r>
              <a:rPr lang="en-US" sz="1200" b="0" i="0" kern="1200" dirty="0">
                <a:solidFill>
                  <a:schemeClr val="tx1"/>
                </a:solidFill>
                <a:effectLst/>
                <a:latin typeface="+mn-lt"/>
                <a:ea typeface="+mn-ea"/>
                <a:cs typeface="+mn-cs"/>
              </a:rPr>
              <a:t>Identifying ways to balance local and national interests related to drone integration</a:t>
            </a:r>
          </a:p>
          <a:p>
            <a:r>
              <a:rPr lang="en-US" sz="1200" b="0" i="0" kern="1200" dirty="0">
                <a:solidFill>
                  <a:schemeClr val="tx1"/>
                </a:solidFill>
                <a:effectLst/>
                <a:latin typeface="+mn-lt"/>
                <a:ea typeface="+mn-ea"/>
                <a:cs typeface="+mn-cs"/>
              </a:rPr>
              <a:t>Improving communications with local, state and tribal jurisdictions</a:t>
            </a:r>
          </a:p>
          <a:p>
            <a:r>
              <a:rPr lang="en-US" sz="1200" b="0" i="0" kern="1200" dirty="0">
                <a:solidFill>
                  <a:schemeClr val="tx1"/>
                </a:solidFill>
                <a:effectLst/>
                <a:latin typeface="+mn-lt"/>
                <a:ea typeface="+mn-ea"/>
                <a:cs typeface="+mn-cs"/>
              </a:rPr>
              <a:t>Addressing security and privacy risks</a:t>
            </a:r>
          </a:p>
          <a:p>
            <a:r>
              <a:rPr lang="en-US" sz="1200" b="0" i="0" kern="1200" dirty="0">
                <a:solidFill>
                  <a:schemeClr val="tx1"/>
                </a:solidFill>
                <a:effectLst/>
                <a:latin typeface="+mn-lt"/>
                <a:ea typeface="+mn-ea"/>
                <a:cs typeface="+mn-cs"/>
              </a:rPr>
              <a:t>Accelerating the approval of operations that currently require special authorizations.</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27</a:t>
            </a:fld>
            <a:endParaRPr lang="en-US"/>
          </a:p>
        </p:txBody>
      </p:sp>
    </p:spTree>
    <p:extLst>
      <p:ext uri="{BB962C8B-B14F-4D97-AF65-F5344CB8AC3E}">
        <p14:creationId xmlns:p14="http://schemas.microsoft.com/office/powerpoint/2010/main" val="9980682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Little can be deciphered about the future of privacy concerns. According to the EFF, [EFF QUOTE]. The EFF also commented on various California police departments flying drones over protests, which is worrying. This is where I’m going to move from fact to opinion and speculation based on facts. You all read about government issuing requests for evidence from companies, to me it seems a natural extension to order drone footage if it exists. To me, that seems awfully spooky, because if these drones went mainstream they could be flying anywhere and be seeing anything. I feel at the very least if these delivery drones were to be implemented that I would worry about my privacy if the drone footage is ever stored anywhere. The government seems to be able to get its hands on evidence it needs as each new technology develops, through official legal means, or questionable methods like the Edward Snowden case. Since none of these things have actually happened yet, it is hard to tell exactly what will happen in this realm.</a:t>
            </a:r>
          </a:p>
        </p:txBody>
      </p:sp>
      <p:sp>
        <p:nvSpPr>
          <p:cNvPr id="4" name="Slide Number Placeholder 3"/>
          <p:cNvSpPr>
            <a:spLocks noGrp="1"/>
          </p:cNvSpPr>
          <p:nvPr>
            <p:ph type="sldNum" sz="quarter" idx="10"/>
          </p:nvPr>
        </p:nvSpPr>
        <p:spPr/>
        <p:txBody>
          <a:bodyPr/>
          <a:lstStyle/>
          <a:p>
            <a:fld id="{270700B2-88B9-1642-B8EB-F86842378D04}" type="slidenum">
              <a:rPr lang="en-US" smtClean="0"/>
              <a:t>28</a:t>
            </a:fld>
            <a:endParaRPr lang="en-US"/>
          </a:p>
        </p:txBody>
      </p:sp>
    </p:spTree>
    <p:extLst>
      <p:ext uri="{BB962C8B-B14F-4D97-AF65-F5344CB8AC3E}">
        <p14:creationId xmlns:p14="http://schemas.microsoft.com/office/powerpoint/2010/main" val="8547999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back to facts. There was a fairly extensive survey done by the USPS in 2016 about drone delivery. They found if people like, disliked, or felt neutral about drone delivery. This response was also broken down by a couple of demographics. I think the most interesting one was the age divide, where only 24% of baby boomers approved of the idea. Not to be left out though, the Males vs. Females divide is also significant, with 52% of males approving compared to 35% females. </a:t>
            </a:r>
          </a:p>
          <a:p>
            <a:r>
              <a:rPr lang="en-US" dirty="0"/>
              <a:t>Given everything you know about this topic right now, I just want to see where you all land on the subject. </a:t>
            </a:r>
          </a:p>
        </p:txBody>
      </p:sp>
      <p:sp>
        <p:nvSpPr>
          <p:cNvPr id="4" name="Slide Number Placeholder 3"/>
          <p:cNvSpPr>
            <a:spLocks noGrp="1"/>
          </p:cNvSpPr>
          <p:nvPr>
            <p:ph type="sldNum" sz="quarter" idx="10"/>
          </p:nvPr>
        </p:nvSpPr>
        <p:spPr/>
        <p:txBody>
          <a:bodyPr/>
          <a:lstStyle/>
          <a:p>
            <a:fld id="{270700B2-88B9-1642-B8EB-F86842378D04}" type="slidenum">
              <a:rPr lang="en-US" smtClean="0"/>
              <a:t>29</a:t>
            </a:fld>
            <a:endParaRPr lang="en-US"/>
          </a:p>
        </p:txBody>
      </p:sp>
    </p:spTree>
    <p:extLst>
      <p:ext uri="{BB962C8B-B14F-4D97-AF65-F5344CB8AC3E}">
        <p14:creationId xmlns:p14="http://schemas.microsoft.com/office/powerpoint/2010/main" val="34868292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summarize: There are many possible cases for widespread drone use and many promising applications. For better or worse, legislation and public opinion is what will slow their use and deployment at this point. But these problems are trying to be circumvented with programs like the UAS integration pilot program. It’s hard to imagine delivery drones being widespread in the next 5 years to me, especially how autonomous cars have yet to really take over the market. There are great applications like delivering medicine in Lesotho, by Americans are not yet ready for their next amazon purchase to be shipped with a drone. I wonder if this will change due to the current pandemic and the desire for less people to be handling each package or piece of mail, but it remains to early to be seen. </a:t>
            </a:r>
          </a:p>
          <a:p>
            <a:r>
              <a:rPr lang="en-US" dirty="0"/>
              <a:t>Thanks for listening, on the next slide is references, any questions?</a:t>
            </a:r>
          </a:p>
        </p:txBody>
      </p:sp>
      <p:sp>
        <p:nvSpPr>
          <p:cNvPr id="4" name="Slide Number Placeholder 3"/>
          <p:cNvSpPr>
            <a:spLocks noGrp="1"/>
          </p:cNvSpPr>
          <p:nvPr>
            <p:ph type="sldNum" sz="quarter" idx="5"/>
          </p:nvPr>
        </p:nvSpPr>
        <p:spPr/>
        <p:txBody>
          <a:bodyPr/>
          <a:lstStyle/>
          <a:p>
            <a:fld id="{270700B2-88B9-1642-B8EB-F86842378D04}" type="slidenum">
              <a:rPr lang="en-US" smtClean="0"/>
              <a:t>30</a:t>
            </a:fld>
            <a:endParaRPr lang="en-US"/>
          </a:p>
        </p:txBody>
      </p:sp>
    </p:spTree>
    <p:extLst>
      <p:ext uri="{BB962C8B-B14F-4D97-AF65-F5344CB8AC3E}">
        <p14:creationId xmlns:p14="http://schemas.microsoft.com/office/powerpoint/2010/main" val="31352723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evening everyone. My name is Pradnya Mahurkar and today I am going to talk about the California Consumer Privacy Act (CCPA). But first, I know most of us live in MA, so how does this affect us? Well, you have the right to exercise these rights for any company based in California. Secondly, you can exercise these right even if you simply visited California. And lastly, if you are a California resident, that’s awesome because you get immense power over the data stored on you by a huge range of businesses!</a:t>
            </a:r>
          </a:p>
        </p:txBody>
      </p:sp>
      <p:sp>
        <p:nvSpPr>
          <p:cNvPr id="4" name="Slide Number Placeholder 3"/>
          <p:cNvSpPr>
            <a:spLocks noGrp="1"/>
          </p:cNvSpPr>
          <p:nvPr>
            <p:ph type="sldNum" sz="quarter" idx="5"/>
          </p:nvPr>
        </p:nvSpPr>
        <p:spPr/>
        <p:txBody>
          <a:bodyPr/>
          <a:lstStyle/>
          <a:p>
            <a:fld id="{270700B2-88B9-1642-B8EB-F86842378D04}" type="slidenum">
              <a:rPr lang="en-US" smtClean="0"/>
              <a:t>32</a:t>
            </a:fld>
            <a:endParaRPr lang="en-US"/>
          </a:p>
        </p:txBody>
      </p:sp>
    </p:spTree>
    <p:extLst>
      <p:ext uri="{BB962C8B-B14F-4D97-AF65-F5344CB8AC3E}">
        <p14:creationId xmlns:p14="http://schemas.microsoft.com/office/powerpoint/2010/main" val="488602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Let’s see who said the government should make a law requiring ID for Internet access. Let’s debate!</a:t>
            </a:r>
          </a:p>
          <a:p>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Previous:</a:t>
            </a:r>
            <a:br>
              <a:rPr lang="en-US" baseline="0" dirty="0"/>
            </a:br>
            <a:r>
              <a:rPr lang="en-US" baseline="0" dirty="0"/>
              <a:t>Let’s see who said National ID yes and no. Let’s debate!</a:t>
            </a:r>
          </a:p>
          <a:p>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the class to the California Consumer Protection Act by reading the text in the slide. </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So how does a consumer get access to all this information? The consumer must place a request to get access to all the information stored about him/her (for free!). You could get this information in the form of a soft copy or a hard copy. As a consumer you can also get a list of third-party companies who got your data since 2019.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In case companies refuse comply with CCPA, you can also sue companies if they violate the privacy guidelines.</a:t>
            </a:r>
          </a:p>
          <a:p>
            <a:endParaRPr lang="en-US" dirty="0"/>
          </a:p>
          <a:p>
            <a:r>
              <a:rPr lang="en-US" dirty="0"/>
              <a:t>Important to include the the right to non-discriminate in the CCPA because there are chances that a company can penalize the consumer who exercised this right. It is important to ensure that this does not happen and the consumer feels safe while exercising this right.</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ym typeface="Wingdings" pitchFamily="2" charset="2"/>
              </a:rPr>
              <a:t>You can opt out by using the “Do not sell my info” link on the link on company websites or mobile app. </a:t>
            </a:r>
            <a:r>
              <a:rPr lang="en-US" dirty="0"/>
              <a:t>The last point brings me to the next slide.</a:t>
            </a:r>
          </a:p>
        </p:txBody>
      </p:sp>
      <p:sp>
        <p:nvSpPr>
          <p:cNvPr id="4" name="Slide Number Placeholder 3"/>
          <p:cNvSpPr>
            <a:spLocks noGrp="1"/>
          </p:cNvSpPr>
          <p:nvPr>
            <p:ph type="sldNum" sz="quarter" idx="10"/>
          </p:nvPr>
        </p:nvSpPr>
        <p:spPr/>
        <p:txBody>
          <a:bodyPr/>
          <a:lstStyle/>
          <a:p>
            <a:fld id="{270700B2-88B9-1642-B8EB-F86842378D04}" type="slidenum">
              <a:rPr lang="en-US" smtClean="0"/>
              <a:t>33</a:t>
            </a:fld>
            <a:endParaRPr lang="en-US"/>
          </a:p>
        </p:txBody>
      </p:sp>
    </p:spTree>
    <p:extLst>
      <p:ext uri="{BB962C8B-B14F-4D97-AF65-F5344CB8AC3E}">
        <p14:creationId xmlns:p14="http://schemas.microsoft.com/office/powerpoint/2010/main" val="8934674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This part of the CCPA has been threatening a lot of business model. As seen to the right of the slide, Google and other tech firms are trying to weaken the CCPA. They want to provide the users targeted advertisements even if they don’t give consent to use their data. Because they earn billions of dollars through targeted advertisements.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During my research, I was surprised to know that the company must disclose the incentive they receive in exchange for the consumer’s information. </a:t>
            </a:r>
          </a:p>
          <a:p>
            <a:endParaRPr lang="en-US" dirty="0"/>
          </a:p>
          <a:p>
            <a:r>
              <a:rPr lang="en-US" dirty="0"/>
              <a:t>However, as consumers this is in your favor </a:t>
            </a:r>
            <a:r>
              <a:rPr lang="en-US" dirty="0">
                <a:sym typeface="Wingdings" pitchFamily="2" charset="2"/>
              </a:rPr>
              <a:t> You get a huge amount of control over your data! You do not have to insecure about your personal information being stored and used anymore </a:t>
            </a:r>
          </a:p>
          <a:p>
            <a:endParaRPr lang="en-US" dirty="0">
              <a:sym typeface="Wingdings" pitchFamily="2" charset="2"/>
            </a:endParaRPr>
          </a:p>
        </p:txBody>
      </p:sp>
      <p:sp>
        <p:nvSpPr>
          <p:cNvPr id="4" name="Slide Number Placeholder 3"/>
          <p:cNvSpPr>
            <a:spLocks noGrp="1"/>
          </p:cNvSpPr>
          <p:nvPr>
            <p:ph type="sldNum" sz="quarter" idx="5"/>
          </p:nvPr>
        </p:nvSpPr>
        <p:spPr/>
        <p:txBody>
          <a:bodyPr/>
          <a:lstStyle/>
          <a:p>
            <a:fld id="{270700B2-88B9-1642-B8EB-F86842378D04}" type="slidenum">
              <a:rPr lang="en-US" smtClean="0"/>
              <a:t>34</a:t>
            </a:fld>
            <a:endParaRPr lang="en-US"/>
          </a:p>
        </p:txBody>
      </p:sp>
    </p:spTree>
    <p:extLst>
      <p:ext uri="{BB962C8B-B14F-4D97-AF65-F5344CB8AC3E}">
        <p14:creationId xmlns:p14="http://schemas.microsoft.com/office/powerpoint/2010/main" val="31929344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law was passed in June 2018, however businesses had to wait until 2019 to know what the law would look like. The law came into effect on January 1, 2020. It’s the fist law that allows transparency of consumer data.</a:t>
            </a:r>
          </a:p>
          <a:p>
            <a:endParaRPr lang="en-US" dirty="0"/>
          </a:p>
          <a:p>
            <a:r>
              <a:rPr lang="en-US" dirty="0"/>
              <a:t>Applicable to businesses whose gross revenue is more than $25 million, deals with information of more than 50,000 consumers, or derives more than half of their revenue from consumer data.</a:t>
            </a:r>
          </a:p>
          <a:p>
            <a:endParaRPr lang="en-US" dirty="0"/>
          </a:p>
          <a:p>
            <a:r>
              <a:rPr lang="en-US" dirty="0"/>
              <a:t>I would like to hear your thoughts about the fine charged for the noncompliance of CCPA since it is debatable. My thoughts are that the fine should be decided based on the revenue of a company. While a $7500 fine may be too much for a company whose revenue is $25 million, although, it might be low for companies like Facebook.</a:t>
            </a:r>
          </a:p>
          <a:p>
            <a:endParaRPr lang="en-US" dirty="0"/>
          </a:p>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35</a:t>
            </a:fld>
            <a:endParaRPr lang="en-US"/>
          </a:p>
        </p:txBody>
      </p:sp>
    </p:spTree>
    <p:extLst>
      <p:ext uri="{BB962C8B-B14F-4D97-AF65-F5344CB8AC3E}">
        <p14:creationId xmlns:p14="http://schemas.microsoft.com/office/powerpoint/2010/main" val="36738911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my opinion, CCPA is an amazing law. It gives the consumer so much power. I observed that some people expressed their insecurity with social media and web browsing in last class’s discussion. Well now, you have the choice to opt-out of sharing your personal information. You can take a step ahead and even make sure that the company deletes your personal information. </a:t>
            </a:r>
          </a:p>
          <a:p>
            <a:endParaRPr lang="en-US" dirty="0"/>
          </a:p>
          <a:p>
            <a:r>
              <a:rPr lang="en-US" dirty="0"/>
              <a:t>Currently, this is for California state only. However, other states are also trying to pass similar bills. I read articles about New York, Texas, Washington, and Nevada trying to pass similar bills. </a:t>
            </a:r>
          </a:p>
          <a:p>
            <a:endParaRPr lang="en-US" dirty="0"/>
          </a:p>
          <a:p>
            <a:r>
              <a:rPr lang="en-US" dirty="0"/>
              <a:t>Here’s my parting shot. I am in favor of of the CCPA  because:</a:t>
            </a:r>
          </a:p>
          <a:p>
            <a:pPr marL="228600" indent="-228600">
              <a:buAutoNum type="arabicPeriod"/>
            </a:pPr>
            <a:r>
              <a:rPr lang="en-US" dirty="0"/>
              <a:t>With a digital lifestyle, we interact with websites daily who try collect information about us.</a:t>
            </a:r>
          </a:p>
          <a:p>
            <a:pPr marL="228600" indent="-228600">
              <a:buAutoNum type="arabicPeriod"/>
            </a:pPr>
            <a:r>
              <a:rPr lang="en-US" dirty="0"/>
              <a:t>It is scary to know that your personal information is being “sold to other businesses.” A consumer consent is always appreciated before doing so.</a:t>
            </a:r>
          </a:p>
          <a:p>
            <a:pPr marL="228600" indent="-228600">
              <a:buAutoNum type="arabicPeriod"/>
            </a:pPr>
            <a:r>
              <a:rPr lang="en-US" dirty="0"/>
              <a:t>We will be able to delete important information like our personal mobile phones, social security number, etc. from public records.</a:t>
            </a: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36</a:t>
            </a:fld>
            <a:endParaRPr lang="en-US"/>
          </a:p>
        </p:txBody>
      </p:sp>
    </p:spTree>
    <p:extLst>
      <p:ext uri="{BB962C8B-B14F-4D97-AF65-F5344CB8AC3E}">
        <p14:creationId xmlns:p14="http://schemas.microsoft.com/office/powerpoint/2010/main" val="6693625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References</a:t>
            </a:r>
          </a:p>
        </p:txBody>
      </p:sp>
      <p:sp>
        <p:nvSpPr>
          <p:cNvPr id="4" name="Slide Number Placeholder 3"/>
          <p:cNvSpPr>
            <a:spLocks noGrp="1"/>
          </p:cNvSpPr>
          <p:nvPr>
            <p:ph type="sldNum" sz="quarter" idx="5"/>
          </p:nvPr>
        </p:nvSpPr>
        <p:spPr/>
        <p:txBody>
          <a:bodyPr/>
          <a:lstStyle/>
          <a:p>
            <a:fld id="{270700B2-88B9-1642-B8EB-F86842378D04}" type="slidenum">
              <a:rPr lang="en-US" smtClean="0"/>
              <a:t>37</a:t>
            </a:fld>
            <a:endParaRPr lang="en-US"/>
          </a:p>
        </p:txBody>
      </p:sp>
    </p:spTree>
    <p:extLst>
      <p:ext uri="{BB962C8B-B14F-4D97-AF65-F5344CB8AC3E}">
        <p14:creationId xmlns:p14="http://schemas.microsoft.com/office/powerpoint/2010/main" val="15716129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 to tell class this presentation aims to inform you about how the patriot act can apply to you, why you should care about its impact on your civil liberties, and what you can do about it. First Describing the “letter of the law (by going over the two controversial sections), then seeing how they have been abused in specific cases and finally a comprehension section on understand truths and myths of the law</a:t>
            </a:r>
          </a:p>
          <a:p>
            <a:endParaRPr lang="en-US" dirty="0"/>
          </a:p>
          <a:p>
            <a:r>
              <a:rPr lang="en-US" dirty="0"/>
              <a:t>My argument is that the PATRIOT ACT violates everyday Americans civil liberties and it is essential to educate yourself on how it can impact you</a:t>
            </a:r>
          </a:p>
        </p:txBody>
      </p:sp>
      <p:sp>
        <p:nvSpPr>
          <p:cNvPr id="4" name="Slide Number Placeholder 3"/>
          <p:cNvSpPr>
            <a:spLocks noGrp="1"/>
          </p:cNvSpPr>
          <p:nvPr>
            <p:ph type="sldNum" sz="quarter" idx="5"/>
          </p:nvPr>
        </p:nvSpPr>
        <p:spPr/>
        <p:txBody>
          <a:bodyPr/>
          <a:lstStyle/>
          <a:p>
            <a:fld id="{270700B2-88B9-1642-B8EB-F86842378D04}" type="slidenum">
              <a:rPr lang="en-US" smtClean="0"/>
              <a:t>38</a:t>
            </a:fld>
            <a:endParaRPr lang="en-US"/>
          </a:p>
        </p:txBody>
      </p:sp>
    </p:spTree>
    <p:extLst>
      <p:ext uri="{BB962C8B-B14F-4D97-AF65-F5344CB8AC3E}">
        <p14:creationId xmlns:p14="http://schemas.microsoft.com/office/powerpoint/2010/main" val="14072919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explanation of the act and what it does </a:t>
            </a:r>
          </a:p>
          <a:p>
            <a:r>
              <a:rPr lang="en-US" dirty="0"/>
              <a:t>Law enforcement must show one of the four bullets applies when using the Patriot Act</a:t>
            </a:r>
          </a:p>
        </p:txBody>
      </p:sp>
      <p:sp>
        <p:nvSpPr>
          <p:cNvPr id="4" name="Slide Number Placeholder 3"/>
          <p:cNvSpPr>
            <a:spLocks noGrp="1"/>
          </p:cNvSpPr>
          <p:nvPr>
            <p:ph type="sldNum" sz="quarter" idx="5"/>
          </p:nvPr>
        </p:nvSpPr>
        <p:spPr/>
        <p:txBody>
          <a:bodyPr/>
          <a:lstStyle/>
          <a:p>
            <a:fld id="{270700B2-88B9-1642-B8EB-F86842378D04}" type="slidenum">
              <a:rPr lang="en-US" smtClean="0"/>
              <a:t>39</a:t>
            </a:fld>
            <a:endParaRPr lang="en-US"/>
          </a:p>
        </p:txBody>
      </p:sp>
    </p:spTree>
    <p:extLst>
      <p:ext uri="{BB962C8B-B14F-4D97-AF65-F5344CB8AC3E}">
        <p14:creationId xmlns:p14="http://schemas.microsoft.com/office/powerpoint/2010/main" val="5897431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Pointing out the first key section that affects everyday Americans, one of the 5 bullet points need to apply for law enforcement to use the act</a:t>
            </a:r>
          </a:p>
          <a:p>
            <a:r>
              <a:rPr lang="en-US" dirty="0"/>
              <a:t>Law enforcement made 47 sneak-and-peek searches nationwide from September 2001 to April 2003. The 2010 report reveals 3,970 total requests were processed. Within three years that number jumped to 11,129. That's an increase of over 7,000 requests.</a:t>
            </a:r>
          </a:p>
          <a:p>
            <a:r>
              <a:rPr lang="en-US" dirty="0"/>
              <a:t>Of more than 11,000 sneak and peak search warrants requested in 2013, only 51 were for terror investigations.</a:t>
            </a:r>
          </a:p>
          <a:p>
            <a:r>
              <a:rPr lang="en-US" dirty="0"/>
              <a:t>They are using it against everyday people not terrorists</a:t>
            </a:r>
          </a:p>
        </p:txBody>
      </p:sp>
      <p:sp>
        <p:nvSpPr>
          <p:cNvPr id="4" name="Slide Number Placeholder 3"/>
          <p:cNvSpPr>
            <a:spLocks noGrp="1"/>
          </p:cNvSpPr>
          <p:nvPr>
            <p:ph type="sldNum" sz="quarter" idx="5"/>
          </p:nvPr>
        </p:nvSpPr>
        <p:spPr/>
        <p:txBody>
          <a:bodyPr/>
          <a:lstStyle/>
          <a:p>
            <a:fld id="{270700B2-88B9-1642-B8EB-F86842378D04}" type="slidenum">
              <a:rPr lang="en-US" smtClean="0"/>
              <a:t>40</a:t>
            </a:fld>
            <a:endParaRPr lang="en-US"/>
          </a:p>
        </p:txBody>
      </p:sp>
    </p:spTree>
    <p:extLst>
      <p:ext uri="{BB962C8B-B14F-4D97-AF65-F5344CB8AC3E}">
        <p14:creationId xmlns:p14="http://schemas.microsoft.com/office/powerpoint/2010/main" val="38579029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explanation because it was covered in the book, Pointing out second key section that allowed for mass of surveillance Americans, became national headline during the Edward Snowden scandal, revised to give access to law enforcement with court order</a:t>
            </a:r>
          </a:p>
        </p:txBody>
      </p:sp>
      <p:sp>
        <p:nvSpPr>
          <p:cNvPr id="4" name="Slide Number Placeholder 3"/>
          <p:cNvSpPr>
            <a:spLocks noGrp="1"/>
          </p:cNvSpPr>
          <p:nvPr>
            <p:ph type="sldNum" sz="quarter" idx="5"/>
          </p:nvPr>
        </p:nvSpPr>
        <p:spPr/>
        <p:txBody>
          <a:bodyPr/>
          <a:lstStyle/>
          <a:p>
            <a:fld id="{270700B2-88B9-1642-B8EB-F86842378D04}" type="slidenum">
              <a:rPr lang="en-US" smtClean="0"/>
              <a:t>41</a:t>
            </a:fld>
            <a:endParaRPr lang="en-US"/>
          </a:p>
        </p:txBody>
      </p:sp>
    </p:spTree>
    <p:extLst>
      <p:ext uri="{BB962C8B-B14F-4D97-AF65-F5344CB8AC3E}">
        <p14:creationId xmlns:p14="http://schemas.microsoft.com/office/powerpoint/2010/main" val="13773681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 showing warrants issued under provisions of patriot act, showing that patriot act moved away from terrorists </a:t>
            </a:r>
          </a:p>
          <a:p>
            <a:r>
              <a:rPr lang="en-US" dirty="0"/>
              <a:t>An argument for drug related uses of patriot act say law enforcement will have best judgment on how to use law applicable situations</a:t>
            </a:r>
          </a:p>
          <a:p>
            <a:r>
              <a:rPr lang="en-US" dirty="0"/>
              <a:t>The PATRIOT act was designed for terrorism, going outside of the scope violates your civil liberties and is deceptive by the government</a:t>
            </a:r>
          </a:p>
          <a:p>
            <a:endParaRPr lang="en-US" dirty="0"/>
          </a:p>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42</a:t>
            </a:fld>
            <a:endParaRPr lang="en-US"/>
          </a:p>
        </p:txBody>
      </p:sp>
    </p:spTree>
    <p:extLst>
      <p:ext uri="{BB962C8B-B14F-4D97-AF65-F5344CB8AC3E}">
        <p14:creationId xmlns:p14="http://schemas.microsoft.com/office/powerpoint/2010/main" val="643319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Co founder of Critical Art Ensemble (CAE) </a:t>
            </a:r>
          </a:p>
          <a:p>
            <a:r>
              <a:rPr lang="en-US" sz="1200" b="0" i="0" kern="1200" dirty="0">
                <a:solidFill>
                  <a:schemeClr val="tx1"/>
                </a:solidFill>
                <a:effectLst/>
                <a:latin typeface="+mn-lt"/>
                <a:ea typeface="+mn-ea"/>
                <a:cs typeface="+mn-cs"/>
              </a:rPr>
              <a:t>Under the patriot ACT the maximum possible sentence for these charges has increased from five to twenty years in prison</a:t>
            </a:r>
          </a:p>
          <a:p>
            <a:r>
              <a:rPr lang="en-US" sz="1200" b="0" i="0" kern="1200" dirty="0">
                <a:solidFill>
                  <a:schemeClr val="tx1"/>
                </a:solidFill>
                <a:effectLst/>
                <a:latin typeface="+mn-lt"/>
                <a:ea typeface="+mn-ea"/>
                <a:cs typeface="+mn-cs"/>
              </a:rPr>
              <a:t>The section that appeared to be applicable to the CAE case prohibits possession of a biological agent for any purposes except “prophylactic, protective bona fide research toward educational or other peaceful purposes.”</a:t>
            </a:r>
          </a:p>
          <a:p>
            <a:r>
              <a:rPr lang="en-US" sz="1200" b="0" i="0" kern="1200" dirty="0">
                <a:solidFill>
                  <a:schemeClr val="tx1"/>
                </a:solidFill>
                <a:effectLst/>
                <a:latin typeface="+mn-lt"/>
                <a:ea typeface="+mn-ea"/>
                <a:cs typeface="+mn-cs"/>
              </a:rPr>
              <a:t>Under the USA PATRIOT Act the maximum possible sentence for these charges has increased from five to twenty years in prison.</a:t>
            </a:r>
          </a:p>
          <a:p>
            <a:r>
              <a:rPr lang="en-US" dirty="0"/>
              <a:t>On April 21, 2008, the indictment for mail and wire fraud was ruled "insufficient on its face"</a:t>
            </a:r>
          </a:p>
        </p:txBody>
      </p:sp>
      <p:sp>
        <p:nvSpPr>
          <p:cNvPr id="4" name="Slide Number Placeholder 3"/>
          <p:cNvSpPr>
            <a:spLocks noGrp="1"/>
          </p:cNvSpPr>
          <p:nvPr>
            <p:ph type="sldNum" sz="quarter" idx="5"/>
          </p:nvPr>
        </p:nvSpPr>
        <p:spPr/>
        <p:txBody>
          <a:bodyPr/>
          <a:lstStyle/>
          <a:p>
            <a:fld id="{270700B2-88B9-1642-B8EB-F86842378D04}" type="slidenum">
              <a:rPr lang="en-US" smtClean="0"/>
              <a:t>43</a:t>
            </a:fld>
            <a:endParaRPr lang="en-US"/>
          </a:p>
        </p:txBody>
      </p:sp>
    </p:spTree>
    <p:extLst>
      <p:ext uri="{BB962C8B-B14F-4D97-AF65-F5344CB8AC3E}">
        <p14:creationId xmlns:p14="http://schemas.microsoft.com/office/powerpoint/2010/main" val="37778707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year FBI Investigation</a:t>
            </a:r>
          </a:p>
          <a:p>
            <a:r>
              <a:rPr lang="en-US" dirty="0"/>
              <a:t>Was issued cease and deist letters, instead of complying moved the IP overseas</a:t>
            </a:r>
          </a:p>
          <a:p>
            <a:r>
              <a:rPr lang="en-US" dirty="0"/>
              <a:t>His equipment was returned 8 months later than initially reported from the 60 day notice</a:t>
            </a:r>
          </a:p>
          <a:p>
            <a:endParaRPr lang="en-US" dirty="0"/>
          </a:p>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44</a:t>
            </a:fld>
            <a:endParaRPr lang="en-US"/>
          </a:p>
        </p:txBody>
      </p:sp>
    </p:spTree>
    <p:extLst>
      <p:ext uri="{BB962C8B-B14F-4D97-AF65-F5344CB8AC3E}">
        <p14:creationId xmlns:p14="http://schemas.microsoft.com/office/powerpoint/2010/main" val="12319872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this section I would like people to use there yes no button to stay weather they agree or disagree with a statement</a:t>
            </a:r>
          </a:p>
        </p:txBody>
      </p:sp>
      <p:sp>
        <p:nvSpPr>
          <p:cNvPr id="4" name="Slide Number Placeholder 3"/>
          <p:cNvSpPr>
            <a:spLocks noGrp="1"/>
          </p:cNvSpPr>
          <p:nvPr>
            <p:ph type="sldNum" sz="quarter" idx="5"/>
          </p:nvPr>
        </p:nvSpPr>
        <p:spPr/>
        <p:txBody>
          <a:bodyPr/>
          <a:lstStyle/>
          <a:p>
            <a:fld id="{270700B2-88B9-1642-B8EB-F86842378D04}" type="slidenum">
              <a:rPr lang="en-US" smtClean="0"/>
              <a:t>45</a:t>
            </a:fld>
            <a:endParaRPr lang="en-US"/>
          </a:p>
        </p:txBody>
      </p:sp>
    </p:spTree>
    <p:extLst>
      <p:ext uri="{BB962C8B-B14F-4D97-AF65-F5344CB8AC3E}">
        <p14:creationId xmlns:p14="http://schemas.microsoft.com/office/powerpoint/2010/main" val="16874344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FALSE</a:t>
            </a:r>
          </a:p>
          <a:p>
            <a:r>
              <a:rPr lang="en-US" dirty="0"/>
              <a:t>abuses material witness statue (states you can be arrested if you have information pertaining to a crime) of fear they will flee with notice</a:t>
            </a:r>
          </a:p>
          <a:p>
            <a:r>
              <a:rPr lang="en-US" dirty="0"/>
              <a:t>After September 11 attacks it was used to detain people of terrorist investigations. </a:t>
            </a:r>
          </a:p>
          <a:p>
            <a:r>
              <a:rPr lang="en-US" dirty="0"/>
              <a:t>Patriot act did not amend article-</a:t>
            </a:r>
          </a:p>
        </p:txBody>
      </p:sp>
      <p:sp>
        <p:nvSpPr>
          <p:cNvPr id="4" name="Slide Number Placeholder 3"/>
          <p:cNvSpPr>
            <a:spLocks noGrp="1"/>
          </p:cNvSpPr>
          <p:nvPr>
            <p:ph type="sldNum" sz="quarter" idx="5"/>
          </p:nvPr>
        </p:nvSpPr>
        <p:spPr/>
        <p:txBody>
          <a:bodyPr/>
          <a:lstStyle/>
          <a:p>
            <a:fld id="{270700B2-88B9-1642-B8EB-F86842378D04}" type="slidenum">
              <a:rPr lang="en-US" smtClean="0"/>
              <a:t>46</a:t>
            </a:fld>
            <a:endParaRPr lang="en-US"/>
          </a:p>
        </p:txBody>
      </p:sp>
    </p:spTree>
    <p:extLst>
      <p:ext uri="{BB962C8B-B14F-4D97-AF65-F5344CB8AC3E}">
        <p14:creationId xmlns:p14="http://schemas.microsoft.com/office/powerpoint/2010/main" val="1912762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FALSE </a:t>
            </a:r>
          </a:p>
          <a:p>
            <a:r>
              <a:rPr lang="en-US" dirty="0"/>
              <a:t>Very little information is available about that number which is inflated</a:t>
            </a:r>
          </a:p>
          <a:p>
            <a:r>
              <a:rPr lang="en-US" dirty="0"/>
              <a:t>A list obtained by the Justice Department defines only 361 cases defined as terrorism investigations from September 11, 2001 to September 2004</a:t>
            </a:r>
          </a:p>
          <a:p>
            <a:r>
              <a:rPr lang="en-US" dirty="0"/>
              <a:t>Only 39 of these individuals were convicted of crimes related to terrorism. The median sentence for these crimes was 11 months.</a:t>
            </a:r>
          </a:p>
        </p:txBody>
      </p:sp>
      <p:sp>
        <p:nvSpPr>
          <p:cNvPr id="4" name="Slide Number Placeholder 3"/>
          <p:cNvSpPr>
            <a:spLocks noGrp="1"/>
          </p:cNvSpPr>
          <p:nvPr>
            <p:ph type="sldNum" sz="quarter" idx="5"/>
          </p:nvPr>
        </p:nvSpPr>
        <p:spPr/>
        <p:txBody>
          <a:bodyPr/>
          <a:lstStyle/>
          <a:p>
            <a:fld id="{270700B2-88B9-1642-B8EB-F86842378D04}" type="slidenum">
              <a:rPr lang="en-US" smtClean="0"/>
              <a:t>47</a:t>
            </a:fld>
            <a:endParaRPr lang="en-US"/>
          </a:p>
        </p:txBody>
      </p:sp>
    </p:spTree>
    <p:extLst>
      <p:ext uri="{BB962C8B-B14F-4D97-AF65-F5344CB8AC3E}">
        <p14:creationId xmlns:p14="http://schemas.microsoft.com/office/powerpoint/2010/main" val="10538783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213 is more focused on lowering standard for issuing warrants</a:t>
            </a:r>
          </a:p>
          <a:p>
            <a:r>
              <a:rPr lang="en-US" dirty="0"/>
              <a:t>Before patriot act 7 day rule was issued on delayed notices. </a:t>
            </a:r>
          </a:p>
          <a:p>
            <a:r>
              <a:rPr lang="en-US" dirty="0"/>
              <a:t>Patriot makes that time indefinite</a:t>
            </a:r>
          </a:p>
        </p:txBody>
      </p:sp>
      <p:sp>
        <p:nvSpPr>
          <p:cNvPr id="4" name="Slide Number Placeholder 3"/>
          <p:cNvSpPr>
            <a:spLocks noGrp="1"/>
          </p:cNvSpPr>
          <p:nvPr>
            <p:ph type="sldNum" sz="quarter" idx="5"/>
          </p:nvPr>
        </p:nvSpPr>
        <p:spPr/>
        <p:txBody>
          <a:bodyPr/>
          <a:lstStyle/>
          <a:p>
            <a:fld id="{270700B2-88B9-1642-B8EB-F86842378D04}" type="slidenum">
              <a:rPr lang="en-US" smtClean="0"/>
              <a:t>48</a:t>
            </a:fld>
            <a:endParaRPr lang="en-US"/>
          </a:p>
        </p:txBody>
      </p:sp>
    </p:spTree>
    <p:extLst>
      <p:ext uri="{BB962C8B-B14F-4D97-AF65-F5344CB8AC3E}">
        <p14:creationId xmlns:p14="http://schemas.microsoft.com/office/powerpoint/2010/main" val="15789901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49</a:t>
            </a:fld>
            <a:endParaRPr lang="en-US"/>
          </a:p>
        </p:txBody>
      </p:sp>
    </p:spTree>
    <p:extLst>
      <p:ext uri="{BB962C8B-B14F-4D97-AF65-F5344CB8AC3E}">
        <p14:creationId xmlns:p14="http://schemas.microsoft.com/office/powerpoint/2010/main" val="17777599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Government surveillance is helpful to law enforcement in keeping us safe. Even if there has not been a lot of arrest made the act itself helps deter terrorism</a:t>
            </a:r>
          </a:p>
          <a:p>
            <a:r>
              <a:rPr lang="en-US" dirty="0"/>
              <a:t>The PATRIOT Act should be used specifically for terrorist related investigations, stretching the law off the will of few is exactly what poses the treat to our civil </a:t>
            </a:r>
            <a:r>
              <a:rPr lang="en-US" dirty="0" err="1"/>
              <a:t>librities</a:t>
            </a:r>
            <a:endParaRPr lang="en-US" dirty="0"/>
          </a:p>
          <a:p>
            <a:r>
              <a:rPr lang="en-US" dirty="0"/>
              <a:t>The patriot act controversial provisions attack Americans everyday civil liberates. If you feel strongly about this contact your senator, session resumed last Wednesday </a:t>
            </a:r>
          </a:p>
        </p:txBody>
      </p:sp>
      <p:sp>
        <p:nvSpPr>
          <p:cNvPr id="4" name="Slide Number Placeholder 3"/>
          <p:cNvSpPr>
            <a:spLocks noGrp="1"/>
          </p:cNvSpPr>
          <p:nvPr>
            <p:ph type="sldNum" sz="quarter" idx="5"/>
          </p:nvPr>
        </p:nvSpPr>
        <p:spPr/>
        <p:txBody>
          <a:bodyPr/>
          <a:lstStyle/>
          <a:p>
            <a:fld id="{270700B2-88B9-1642-B8EB-F86842378D04}" type="slidenum">
              <a:rPr lang="en-US" smtClean="0"/>
              <a:t>50</a:t>
            </a:fld>
            <a:endParaRPr lang="en-US"/>
          </a:p>
        </p:txBody>
      </p:sp>
    </p:spTree>
    <p:extLst>
      <p:ext uri="{BB962C8B-B14F-4D97-AF65-F5344CB8AC3E}">
        <p14:creationId xmlns:p14="http://schemas.microsoft.com/office/powerpoint/2010/main" val="28958815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52</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Government should make law requiring ID for Internet Access</a:t>
            </a:r>
            <a:r>
              <a:rPr lang="en-US" baseline="0" dirty="0"/>
              <a:t> Debate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Previous:</a:t>
            </a:r>
            <a:br>
              <a:rPr lang="en-US" baseline="0" dirty="0"/>
            </a:br>
            <a:r>
              <a:rPr lang="en-US" dirty="0"/>
              <a:t>National ID or Not</a:t>
            </a:r>
            <a:r>
              <a:rPr lang="en-US" baseline="0" dirty="0"/>
              <a:t> Debate</a:t>
            </a:r>
          </a:p>
          <a:p>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3512373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if need to fill time, Orwellian video better use of time if we’ve not seen it yet.</a:t>
            </a:r>
          </a:p>
        </p:txBody>
      </p:sp>
      <p:sp>
        <p:nvSpPr>
          <p:cNvPr id="4" name="Slide Number Placeholder 3"/>
          <p:cNvSpPr>
            <a:spLocks noGrp="1"/>
          </p:cNvSpPr>
          <p:nvPr>
            <p:ph type="sldNum" sz="quarter" idx="5"/>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2690245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Movie group</a:t>
            </a:r>
            <a:r>
              <a:rPr lang="en-US" baseline="0" dirty="0"/>
              <a:t> project:</a:t>
            </a:r>
            <a:br>
              <a:rPr lang="en-US" baseline="0" dirty="0"/>
            </a:br>
            <a:r>
              <a:rPr lang="en-US" dirty="0"/>
              <a:t>List of computing technologies portrayed in movie on website</a:t>
            </a:r>
            <a:br>
              <a:rPr lang="en-US" dirty="0"/>
            </a:br>
            <a:r>
              <a:rPr lang="en-US" dirty="0"/>
              <a:t>Categorize computing technologies as existing, future, emerging, impossible or plausible with rationale</a:t>
            </a:r>
            <a:br>
              <a:rPr lang="en-US" dirty="0"/>
            </a:br>
            <a:r>
              <a:rPr lang="en-US" dirty="0"/>
              <a:t>Analyze movie for all topics covered to date</a:t>
            </a:r>
            <a:endParaRPr lang="en-US" baseline="0" dirty="0"/>
          </a:p>
          <a:p>
            <a:endParaRPr lang="en-US" dirty="0"/>
          </a:p>
          <a:p>
            <a:r>
              <a:rPr lang="en-US" dirty="0"/>
              <a:t>Technology group project:</a:t>
            </a:r>
          </a:p>
          <a:p>
            <a:r>
              <a:rPr lang="en-US" dirty="0"/>
              <a:t>Analyze computing technology for all topics covered to date</a:t>
            </a:r>
          </a:p>
          <a:p>
            <a:r>
              <a:rPr lang="en-US" dirty="0"/>
              <a:t>Add list of fiction (movies, books, TV, short stories, etc.) portraying your computing technology</a:t>
            </a: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746839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What "Orwellian" really means - Noah </a:t>
            </a:r>
            <a:r>
              <a:rPr lang="en-US" b="1" dirty="0" err="1"/>
              <a:t>Tavlin</a:t>
            </a:r>
            <a:r>
              <a:rPr lang="en-US" b="1" dirty="0"/>
              <a:t> (5:31)</a:t>
            </a:r>
            <a:endParaRPr lang="en-US" baseline="0" dirty="0">
              <a:latin typeface="Arial" pitchFamily="-109" charset="0"/>
              <a:ea typeface="ＭＳ Ｐゴシック" pitchFamily="-109" charset="-128"/>
              <a:cs typeface="ＭＳ Ｐゴシック" pitchFamily="-109" charset="-128"/>
            </a:endParaRPr>
          </a:p>
          <a:p>
            <a:r>
              <a:rPr lang="en-US" baseline="0" dirty="0">
                <a:latin typeface="Arial" pitchFamily="-109" charset="0"/>
                <a:ea typeface="ＭＳ Ｐゴシック" pitchFamily="-109" charset="-128"/>
                <a:cs typeface="ＭＳ Ｐゴシック" pitchFamily="-109" charset="-128"/>
              </a:rPr>
              <a:t>http://</a:t>
            </a:r>
            <a:r>
              <a:rPr lang="en-US" baseline="0" dirty="0" err="1">
                <a:latin typeface="Arial" pitchFamily="-109" charset="0"/>
                <a:ea typeface="ＭＳ Ｐゴシック" pitchFamily="-109" charset="-128"/>
                <a:cs typeface="ＭＳ Ｐゴシック" pitchFamily="-109" charset="-128"/>
              </a:rPr>
              <a:t>ed.ted.com</a:t>
            </a:r>
            <a:r>
              <a:rPr lang="en-US" baseline="0" dirty="0">
                <a:latin typeface="Arial" pitchFamily="-109" charset="0"/>
                <a:ea typeface="ＭＳ Ｐゴシック" pitchFamily="-109" charset="-128"/>
                <a:cs typeface="ＭＳ Ｐゴシック" pitchFamily="-109" charset="-128"/>
              </a:rPr>
              <a:t>/lessons/what-</a:t>
            </a:r>
            <a:r>
              <a:rPr lang="en-US" baseline="0" dirty="0" err="1">
                <a:latin typeface="Arial" pitchFamily="-109" charset="0"/>
                <a:ea typeface="ＭＳ Ｐゴシック" pitchFamily="-109" charset="-128"/>
                <a:cs typeface="ＭＳ Ｐゴシック" pitchFamily="-109" charset="-128"/>
              </a:rPr>
              <a:t>orwellian</a:t>
            </a:r>
            <a:r>
              <a:rPr lang="en-US" baseline="0" dirty="0">
                <a:latin typeface="Arial" pitchFamily="-109" charset="0"/>
                <a:ea typeface="ＭＳ Ｐゴシック" pitchFamily="-109" charset="-128"/>
                <a:cs typeface="ＭＳ Ｐゴシック" pitchFamily="-109" charset="-128"/>
              </a:rPr>
              <a:t>-really-means-</a:t>
            </a:r>
            <a:r>
              <a:rPr lang="en-US" baseline="0" dirty="0" err="1">
                <a:latin typeface="Arial" pitchFamily="-109" charset="0"/>
                <a:ea typeface="ＭＳ Ｐゴシック" pitchFamily="-109" charset="-128"/>
                <a:cs typeface="ＭＳ Ｐゴシック" pitchFamily="-109" charset="-128"/>
              </a:rPr>
              <a:t>noah</a:t>
            </a:r>
            <a:r>
              <a:rPr lang="en-US" baseline="0" dirty="0">
                <a:latin typeface="Arial" pitchFamily="-109" charset="0"/>
                <a:ea typeface="ＭＳ Ｐゴシック" pitchFamily="-109" charset="-128"/>
                <a:cs typeface="ＭＳ Ｐゴシック" pitchFamily="-109" charset="-128"/>
              </a:rPr>
              <a:t>-</a:t>
            </a:r>
            <a:r>
              <a:rPr lang="en-US" baseline="0" dirty="0" err="1">
                <a:latin typeface="Arial" pitchFamily="-109" charset="0"/>
                <a:ea typeface="ＭＳ Ｐゴシック" pitchFamily="-109" charset="-128"/>
                <a:cs typeface="ＭＳ Ｐゴシック" pitchFamily="-109" charset="-128"/>
              </a:rPr>
              <a:t>tavlin</a:t>
            </a:r>
            <a:endParaRPr lang="en-US" baseline="0" dirty="0">
              <a:latin typeface="Arial" pitchFamily="-109" charset="0"/>
              <a:ea typeface="ＭＳ Ｐゴシック" pitchFamily="-109" charset="-128"/>
              <a:cs typeface="ＭＳ Ｐゴシック" pitchFamily="-109" charset="-128"/>
            </a:endParaRPr>
          </a:p>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424521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2020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2020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2020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2020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sk-SK"/>
              <a:t>© 2020 Keith A. Pray</a:t>
            </a:r>
            <a:endParaRPr lang="en-US" dirty="0"/>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2020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7YvAYIJSSZY"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ed.ted.com/lessons/what-orwellian-really-means-noah-tavlin"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hyperlink" Target="https://www.tandfonline.com/doi/full/10.1080/01972243.2017.1414721?scroll=top&amp;needAccess=true" TargetMode="External"/><Relationship Id="rId3" Type="http://schemas.openxmlformats.org/officeDocument/2006/relationships/hyperlink" Target="https://www.pewresearch.org/internet/2019/11/15/americans-and-privacy-concerned-confused-and-feeling-lack-of-control-over-their-personal-information/" TargetMode="External"/><Relationship Id="rId7" Type="http://schemas.openxmlformats.org/officeDocument/2006/relationships/hyperlink" Target="https://techcrunch.com/2018/05/06/personal-privacy-vs-public-security-fight/" TargetMode="External"/><Relationship Id="rId12" Type="http://schemas.openxmlformats.org/officeDocument/2006/relationships/hyperlink" Target="https://www.tandfonline.com/doi/pdf/10.1080/23738871.2016.1228990?needAccess=true" TargetMode="External"/><Relationship Id="rId2" Type="http://schemas.openxmlformats.org/officeDocument/2006/relationships/hyperlink" Target="https://www.pewresearch.org/internet/2015/03/16/americans-privacy-strategies-post-snowden/" TargetMode="External"/><Relationship Id="rId1" Type="http://schemas.openxmlformats.org/officeDocument/2006/relationships/slideLayout" Target="../slideLayouts/slideLayout2.xml"/><Relationship Id="rId6" Type="http://schemas.openxmlformats.org/officeDocument/2006/relationships/hyperlink" Target="https://www.theperspective.com/debates/living/national-security-outweigh-right-privacy/" TargetMode="External"/><Relationship Id="rId11" Type="http://schemas.openxmlformats.org/officeDocument/2006/relationships/hyperlink" Target="https://www.pewresearch.org/fact-tank/2020/04/16/most-americans-dont-think-cellphone-tracking-will-help-limit-covid-19-are-divided-on-whether-its-acceptable/" TargetMode="External"/><Relationship Id="rId5" Type="http://schemas.openxmlformats.org/officeDocument/2006/relationships/hyperlink" Target="https://www.marketplace.org/shows/marketplace-tech/does-encryption-help-with-privacy-or-does-it-violate-public-safety/" TargetMode="External"/><Relationship Id="rId10" Type="http://schemas.openxmlformats.org/officeDocument/2006/relationships/hyperlink" Target="https://www.aclu.org/blog/national-security/privacy-and-surveillance/nsa-continues-violate-americans-internet-privacy" TargetMode="External"/><Relationship Id="rId4" Type="http://schemas.openxmlformats.org/officeDocument/2006/relationships/hyperlink" Target="https://www.pewresearch.org/fact-tank/2016/09/21/the-state-of-privacy-in-america/" TargetMode="External"/><Relationship Id="rId9" Type="http://schemas.openxmlformats.org/officeDocument/2006/relationships/hyperlink" Target="https://www.aclu.org/other/whats-wrong-public-video-surveillance"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hyperlink" Target="https://www.eff.org/deeplinks/2018/12/alameda-and-contra-costa-county-sheriffs-flew-drones-over-protests" TargetMode="External"/><Relationship Id="rId3" Type="http://schemas.openxmlformats.org/officeDocument/2006/relationships/hyperlink" Target="https://jrupprechtlaw.com/amazon-drone-delivery-3-major-legal-problems-amazon-prime-air/" TargetMode="External"/><Relationship Id="rId7" Type="http://schemas.openxmlformats.org/officeDocument/2006/relationships/hyperlink" Target="https://www.eff.org/issues/surveillance-drones" TargetMode="External"/><Relationship Id="rId2" Type="http://schemas.openxmlformats.org/officeDocument/2006/relationships/hyperlink" Target="https://www.mckinsey.com/industries/capital-projects-and-infrastructure/our-insights/commercial-drones-are-here-the-future-of-unmanned-aerial-systems" TargetMode="External"/><Relationship Id="rId1" Type="http://schemas.openxmlformats.org/officeDocument/2006/relationships/slideLayout" Target="../slideLayouts/slideLayout2.xml"/><Relationship Id="rId6" Type="http://schemas.openxmlformats.org/officeDocument/2006/relationships/hyperlink" Target="https://www.faa.gov/uas/programs_partnerships/integration_pilot_program/" TargetMode="External"/><Relationship Id="rId5" Type="http://schemas.openxmlformats.org/officeDocument/2006/relationships/hyperlink" Target="https://www.uspsoig.gov/sites/default/files/document-library-files/2016/RARC_WP-17-001.pdf" TargetMode="External"/><Relationship Id="rId4" Type="http://schemas.openxmlformats.org/officeDocument/2006/relationships/hyperlink" Target="https://www.ted.com/talks/andreas_raptopoulos_no_roads_there_s_a_drone_for_that" TargetMode="External"/><Relationship Id="rId9" Type="http://schemas.openxmlformats.org/officeDocument/2006/relationships/hyperlink" Target="https://www.wired.com/story/ups-matternet-drone-delivery-north-carolina/"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8" Type="http://schemas.openxmlformats.org/officeDocument/2006/relationships/hyperlink" Target="https://www.nytimes.com/2019/09/04/technology/google-youtube-fine-ftc.html" TargetMode="External"/><Relationship Id="rId3" Type="http://schemas.openxmlformats.org/officeDocument/2006/relationships/hyperlink" Target="http://leginfo.legislature.ca.gov/faces/codes_displayText.xhtml?lawCode=CIV&amp;division=3.&amp;title=1.81.5.&amp;part=4.&amp;chapter=&amp;article" TargetMode="External"/><Relationship Id="rId7" Type="http://schemas.openxmlformats.org/officeDocument/2006/relationships/hyperlink" Target="https://www.dataprotectionreport.com/2019/06/nevada-new-york-and-other-states-follow-californias-ccpa/"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s://www.csoonline.com/article/3292578/california-consumer-privacy-act-what-you-need-to-know-to-be-compliant.html" TargetMode="External"/><Relationship Id="rId5" Type="http://schemas.openxmlformats.org/officeDocument/2006/relationships/hyperlink" Target="https://www.latimes.com/business/story/2019-09-04/google-and-other-tech-companies-attempt-to-water-down-privacy-law" TargetMode="External"/><Relationship Id="rId4" Type="http://schemas.openxmlformats.org/officeDocument/2006/relationships/hyperlink" Target="http://leginfo.legislature.ca.gov/faces/codes_displayText.xhtml?lawCode=CIV&amp;division=3.&amp;title=1.81.5.&amp;part=4.&amp;chapter=&amp;article="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www.regent.edu/acad/schlaw/student_life/studentorgs/lawreview/docs/issues/v19n1/05Shumatevol19.1.pdf" TargetMode="External"/><Relationship Id="rId7" Type="http://schemas.openxmlformats.org/officeDocument/2006/relationships/hyperlink" Target="http://lightresearch.net/interviews/kurtz/kurtz.pdf" TargetMode="External"/><Relationship Id="rId2" Type="http://schemas.openxmlformats.org/officeDocument/2006/relationships/hyperlink" Target="https://cyber.harvard.edu/privacy/Introduction%20to%20Module%20V.htm" TargetMode="External"/><Relationship Id="rId1" Type="http://schemas.openxmlformats.org/officeDocument/2006/relationships/slideLayout" Target="../slideLayouts/slideLayout2.xml"/><Relationship Id="rId6" Type="http://schemas.openxmlformats.org/officeDocument/2006/relationships/hyperlink" Target="https://www.eff.org/deeplinks/2014/10/peekaboo-i-see-you-government-uses-authority-meant-terrorism-other-uses" TargetMode="External"/><Relationship Id="rId5" Type="http://schemas.openxmlformats.org/officeDocument/2006/relationships/hyperlink" Target="https://www.nytimes.com/2020/03/27/us/politics/house-fisa-bill.html" TargetMode="External"/><Relationship Id="rId4" Type="http://schemas.openxmlformats.org/officeDocument/2006/relationships/hyperlink" Target="https://www.aclu.org/other/surveillance-under-usapatriot-act"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7</a:t>
            </a:r>
            <a:br>
              <a:rPr lang="en-US" dirty="0"/>
            </a:br>
            <a:r>
              <a:rPr lang="en-US" dirty="0"/>
              <a:t>Privacy and Government</a:t>
            </a:r>
          </a:p>
        </p:txBody>
      </p:sp>
      <p:sp>
        <p:nvSpPr>
          <p:cNvPr id="4" name="Action Button: Movie 3">
            <a:hlinkClick r:id="rId3" highlightClick="1"/>
            <a:extLst>
              <a:ext uri="{FF2B5EF4-FFF2-40B4-BE49-F238E27FC236}">
                <a16:creationId xmlns:a16="http://schemas.microsoft.com/office/drawing/2014/main" id="{14EF8487-DCF6-464B-A0B5-D7DE34729E0E}"/>
              </a:ext>
            </a:extLst>
          </p:cNvPr>
          <p:cNvSpPr/>
          <p:nvPr/>
        </p:nvSpPr>
        <p:spPr>
          <a:xfrm>
            <a:off x="4220972" y="4760983"/>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83843"/>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10</a:t>
            </a:fld>
            <a:endParaRPr lang="en-US"/>
          </a:p>
        </p:txBody>
      </p:sp>
      <p:sp>
        <p:nvSpPr>
          <p:cNvPr id="9" name="Action Button: Movie 8">
            <a:hlinkClick r:id="rId3" highlightClick="1"/>
            <a:extLst>
              <a:ext uri="{FF2B5EF4-FFF2-40B4-BE49-F238E27FC236}">
                <a16:creationId xmlns:a16="http://schemas.microsoft.com/office/drawing/2014/main" id="{D011022D-14C4-5940-ADDE-A808FDD70912}"/>
              </a:ext>
            </a:extLst>
          </p:cNvPr>
          <p:cNvSpPr/>
          <p:nvPr/>
        </p:nvSpPr>
        <p:spPr>
          <a:xfrm>
            <a:off x="144937" y="4544407"/>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48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Public safety vs. privacy</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err="1"/>
              <a:t>Keming</a:t>
            </a:r>
            <a:r>
              <a:rPr lang="en-US" dirty="0"/>
              <a:t> Wang</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11</a:t>
            </a:fld>
            <a:endParaRPr lang="en-US"/>
          </a:p>
        </p:txBody>
      </p:sp>
    </p:spTree>
    <p:extLst>
      <p:ext uri="{BB962C8B-B14F-4D97-AF65-F5344CB8AC3E}">
        <p14:creationId xmlns:p14="http://schemas.microsoft.com/office/powerpoint/2010/main" val="3420522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An Urge for protection</a:t>
            </a:r>
            <a:endParaRPr lang="en-US" dirty="0"/>
          </a:p>
        </p:txBody>
      </p:sp>
      <p:sp>
        <p:nvSpPr>
          <p:cNvPr id="3" name="Content Placeholder 2"/>
          <p:cNvSpPr>
            <a:spLocks noGrp="1"/>
          </p:cNvSpPr>
          <p:nvPr>
            <p:ph sz="half" idx="1"/>
          </p:nvPr>
        </p:nvSpPr>
        <p:spPr/>
        <p:txBody>
          <a:bodyPr/>
          <a:lstStyle/>
          <a:p>
            <a:r>
              <a:rPr lang="en-US" dirty="0"/>
              <a:t>Majority of Americans believe Snowden should be prosecuted when the leak surfaced.</a:t>
            </a:r>
          </a:p>
          <a:p>
            <a:r>
              <a:rPr lang="en-US" dirty="0"/>
              <a:t>More concern that anti-terrorism programs don’t go far enough than civil liberty</a:t>
            </a:r>
          </a:p>
          <a:p>
            <a:r>
              <a:rPr lang="en-US" dirty="0"/>
              <a:t>Most accepting of personal data collection to assess terrorist threats but worrying for other data use.</a:t>
            </a:r>
          </a:p>
        </p:txBody>
      </p:sp>
      <p:pic>
        <p:nvPicPr>
          <p:cNvPr id="9" name="内容占位符 8">
            <a:extLst>
              <a:ext uri="{FF2B5EF4-FFF2-40B4-BE49-F238E27FC236}">
                <a16:creationId xmlns:a16="http://schemas.microsoft.com/office/drawing/2014/main" id="{182CBA1E-4A0D-4E2B-9176-94A0A4BBA480}"/>
              </a:ext>
            </a:extLst>
          </p:cNvPr>
          <p:cNvPicPr>
            <a:picLocks noGrp="1" noChangeAspect="1"/>
          </p:cNvPicPr>
          <p:nvPr>
            <p:ph sz="half" idx="2"/>
          </p:nvPr>
        </p:nvPicPr>
        <p:blipFill>
          <a:blip r:embed="rId3"/>
          <a:stretch>
            <a:fillRect/>
          </a:stretch>
        </p:blipFill>
        <p:spPr>
          <a:xfrm>
            <a:off x="5104660" y="827915"/>
            <a:ext cx="2876365" cy="3979786"/>
          </a:xfrm>
          <a:prstGeom prst="rect">
            <a:avLst/>
          </a:prstGeom>
        </p:spPr>
      </p:pic>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err="1">
                <a:latin typeface="+mj-lt"/>
              </a:rPr>
              <a:t>Keming</a:t>
            </a:r>
            <a:r>
              <a:rPr lang="en-US" sz="1400" dirty="0">
                <a:latin typeface="+mj-lt"/>
              </a:rPr>
              <a:t> Wang</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[3]</a:t>
            </a:r>
          </a:p>
        </p:txBody>
      </p:sp>
    </p:spTree>
    <p:extLst>
      <p:ext uri="{BB962C8B-B14F-4D97-AF65-F5344CB8AC3E}">
        <p14:creationId xmlns:p14="http://schemas.microsoft.com/office/powerpoint/2010/main" val="2652739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People feel lack of control over their personal information</a:t>
            </a:r>
          </a:p>
        </p:txBody>
      </p:sp>
      <p:sp>
        <p:nvSpPr>
          <p:cNvPr id="3" name="Content Placeholder 2"/>
          <p:cNvSpPr>
            <a:spLocks noGrp="1"/>
          </p:cNvSpPr>
          <p:nvPr>
            <p:ph sz="half" idx="1"/>
          </p:nvPr>
        </p:nvSpPr>
        <p:spPr/>
        <p:txBody>
          <a:bodyPr/>
          <a:lstStyle/>
          <a:p>
            <a:r>
              <a:rPr lang="en-US" altLang="zh-CN" i="1" dirty="0"/>
              <a:t> </a:t>
            </a:r>
            <a:r>
              <a:rPr lang="en-US" altLang="zh-CN" dirty="0"/>
              <a:t>Data collection poses more risks than benefits.</a:t>
            </a:r>
          </a:p>
          <a:p>
            <a:r>
              <a:rPr lang="en-US" altLang="zh-CN" dirty="0"/>
              <a:t> It is not possible to go through daily life without being tracked</a:t>
            </a:r>
          </a:p>
          <a:p>
            <a:r>
              <a:rPr lang="en-US" altLang="zh-CN" dirty="0"/>
              <a:t>Greater Awareness of government monitoring ties to less confidence in privacy and security of personal data</a:t>
            </a:r>
          </a:p>
          <a:p>
            <a:r>
              <a:rPr lang="en-US" altLang="zh-CN" dirty="0"/>
              <a:t>Disapproval of data collection for anti-terrorism outweighs approval</a:t>
            </a:r>
          </a:p>
        </p:txBody>
      </p:sp>
      <p:sp>
        <p:nvSpPr>
          <p:cNvPr id="4" name="Content Placeholder 3"/>
          <p:cNvSpPr>
            <a:spLocks noGrp="1"/>
          </p:cNvSpPr>
          <p:nvPr>
            <p:ph sz="half" idx="2"/>
          </p:nvPr>
        </p:nvSpPr>
        <p:spPr>
          <a:ln>
            <a:solidFill>
              <a:schemeClr val="bg1"/>
            </a:solidFill>
          </a:ln>
        </p:spPr>
        <p:txBody>
          <a:bodyPr anchor="ctr"/>
          <a:lstStyle/>
          <a:p>
            <a:pPr marL="0" indent="0" algn="ctr">
              <a:buNone/>
            </a:pPr>
            <a:r>
              <a:rPr lang="en-US" dirty="0"/>
              <a:t>&lt;Graphic as big as will fit&gt;</a:t>
            </a:r>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err="1">
                <a:latin typeface="+mj-lt"/>
              </a:rPr>
              <a:t>Keming</a:t>
            </a:r>
            <a:r>
              <a:rPr lang="en-US" sz="1400" dirty="0">
                <a:latin typeface="+mj-lt"/>
              </a:rPr>
              <a:t> Wang</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[1], [2]</a:t>
            </a:r>
            <a:endParaRPr lang="en-US" sz="1200" dirty="0">
              <a:solidFill>
                <a:schemeClr val="tx1"/>
              </a:solidFill>
            </a:endParaRPr>
          </a:p>
        </p:txBody>
      </p:sp>
      <p:pic>
        <p:nvPicPr>
          <p:cNvPr id="9" name="图片 8">
            <a:extLst>
              <a:ext uri="{FF2B5EF4-FFF2-40B4-BE49-F238E27FC236}">
                <a16:creationId xmlns:a16="http://schemas.microsoft.com/office/drawing/2014/main" id="{AF0AB7D0-BBFD-4857-9E7B-1FE33EBC0299}"/>
              </a:ext>
            </a:extLst>
          </p:cNvPr>
          <p:cNvPicPr>
            <a:picLocks noChangeAspect="1"/>
          </p:cNvPicPr>
          <p:nvPr/>
        </p:nvPicPr>
        <p:blipFill>
          <a:blip r:embed="rId3"/>
          <a:stretch>
            <a:fillRect/>
          </a:stretch>
        </p:blipFill>
        <p:spPr>
          <a:xfrm>
            <a:off x="4724400" y="1352551"/>
            <a:ext cx="3358430" cy="3589906"/>
          </a:xfrm>
          <a:prstGeom prst="rect">
            <a:avLst/>
          </a:prstGeom>
        </p:spPr>
      </p:pic>
    </p:spTree>
    <p:extLst>
      <p:ext uri="{BB962C8B-B14F-4D97-AF65-F5344CB8AC3E}">
        <p14:creationId xmlns:p14="http://schemas.microsoft.com/office/powerpoint/2010/main" val="2776985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Effectiveness of public surveillance</a:t>
            </a:r>
          </a:p>
        </p:txBody>
      </p:sp>
      <p:sp>
        <p:nvSpPr>
          <p:cNvPr id="3" name="Content Placeholder 2"/>
          <p:cNvSpPr>
            <a:spLocks noGrp="1"/>
          </p:cNvSpPr>
          <p:nvPr>
            <p:ph sz="half" idx="1"/>
          </p:nvPr>
        </p:nvSpPr>
        <p:spPr/>
        <p:txBody>
          <a:bodyPr/>
          <a:lstStyle/>
          <a:p>
            <a:pPr marL="0" indent="0">
              <a:buNone/>
            </a:pPr>
            <a:endParaRPr lang="en-US" dirty="0"/>
          </a:p>
          <a:p>
            <a:r>
              <a:rPr lang="en-US" dirty="0"/>
              <a:t>Saving lives by disrupting  terrorist attacks</a:t>
            </a:r>
          </a:p>
          <a:p>
            <a:r>
              <a:rPr lang="en-US" dirty="0"/>
              <a:t>Destructing syndicates and reducing crime</a:t>
            </a:r>
          </a:p>
          <a:p>
            <a:r>
              <a:rPr lang="en-US" altLang="zh-CN" dirty="0"/>
              <a:t>controlling epidemic outbreak</a:t>
            </a:r>
          </a:p>
          <a:p>
            <a:endParaRPr lang="en-US" dirty="0"/>
          </a:p>
        </p:txBody>
      </p:sp>
      <p:pic>
        <p:nvPicPr>
          <p:cNvPr id="9" name="内容占位符 8">
            <a:extLst>
              <a:ext uri="{FF2B5EF4-FFF2-40B4-BE49-F238E27FC236}">
                <a16:creationId xmlns:a16="http://schemas.microsoft.com/office/drawing/2014/main" id="{3BF2BD24-F8AF-4941-9218-B2E5600F8B69}"/>
              </a:ext>
            </a:extLst>
          </p:cNvPr>
          <p:cNvPicPr>
            <a:picLocks noGrp="1" noChangeAspect="1"/>
          </p:cNvPicPr>
          <p:nvPr>
            <p:ph sz="half" idx="2"/>
          </p:nvPr>
        </p:nvPicPr>
        <p:blipFill>
          <a:blip r:embed="rId3"/>
          <a:stretch>
            <a:fillRect/>
          </a:stretch>
        </p:blipFill>
        <p:spPr>
          <a:xfrm>
            <a:off x="5054200" y="1352550"/>
            <a:ext cx="3074200" cy="3352800"/>
          </a:xfrm>
          <a:prstGeom prst="rect">
            <a:avLst/>
          </a:prstGeom>
        </p:spPr>
      </p:pic>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err="1">
                <a:latin typeface="+mj-lt"/>
              </a:rPr>
              <a:t>Keming</a:t>
            </a:r>
            <a:r>
              <a:rPr lang="en-US" sz="1400" dirty="0">
                <a:latin typeface="+mj-lt"/>
              </a:rPr>
              <a:t> Wang</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[7], [10], [11] </a:t>
            </a:r>
            <a:endParaRPr lang="en-US" sz="1200" dirty="0">
              <a:solidFill>
                <a:schemeClr val="tx1"/>
              </a:solidFill>
            </a:endParaRPr>
          </a:p>
        </p:txBody>
      </p:sp>
    </p:spTree>
    <p:extLst>
      <p:ext uri="{BB962C8B-B14F-4D97-AF65-F5344CB8AC3E}">
        <p14:creationId xmlns:p14="http://schemas.microsoft.com/office/powerpoint/2010/main" val="3021064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Infringement upon privacy and Rights</a:t>
            </a:r>
          </a:p>
        </p:txBody>
      </p:sp>
      <p:sp>
        <p:nvSpPr>
          <p:cNvPr id="3" name="Content Placeholder 2"/>
          <p:cNvSpPr>
            <a:spLocks noGrp="1"/>
          </p:cNvSpPr>
          <p:nvPr>
            <p:ph sz="half" idx="1"/>
          </p:nvPr>
        </p:nvSpPr>
        <p:spPr/>
        <p:txBody>
          <a:bodyPr/>
          <a:lstStyle/>
          <a:p>
            <a:r>
              <a:rPr lang="en-US" dirty="0"/>
              <a:t>Innocent people might be wronged for flaws in the surveillance system.</a:t>
            </a:r>
          </a:p>
          <a:p>
            <a:r>
              <a:rPr lang="en-US" dirty="0"/>
              <a:t>Leak of sensitive personal data due to corruption and criminal abuse</a:t>
            </a:r>
          </a:p>
          <a:p>
            <a:r>
              <a:rPr lang="en-US" dirty="0"/>
              <a:t>People with experimental opinions are less willing to express freely</a:t>
            </a:r>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err="1">
                <a:latin typeface="+mj-lt"/>
              </a:rPr>
              <a:t>Keming</a:t>
            </a:r>
            <a:r>
              <a:rPr lang="en-US" sz="1400" dirty="0">
                <a:latin typeface="+mj-lt"/>
              </a:rPr>
              <a:t> Wang</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[6], [8], [9]</a:t>
            </a:r>
          </a:p>
        </p:txBody>
      </p:sp>
      <p:pic>
        <p:nvPicPr>
          <p:cNvPr id="9" name="图片 8">
            <a:extLst>
              <a:ext uri="{FF2B5EF4-FFF2-40B4-BE49-F238E27FC236}">
                <a16:creationId xmlns:a16="http://schemas.microsoft.com/office/drawing/2014/main" id="{384A625F-3699-4B73-BDCB-616B2E75999E}"/>
              </a:ext>
            </a:extLst>
          </p:cNvPr>
          <p:cNvPicPr>
            <a:picLocks noChangeAspect="1"/>
          </p:cNvPicPr>
          <p:nvPr/>
        </p:nvPicPr>
        <p:blipFill>
          <a:blip r:embed="rId3"/>
          <a:stretch>
            <a:fillRect/>
          </a:stretch>
        </p:blipFill>
        <p:spPr>
          <a:xfrm>
            <a:off x="4419600" y="1501063"/>
            <a:ext cx="3921568" cy="2404864"/>
          </a:xfrm>
          <a:prstGeom prst="rect">
            <a:avLst/>
          </a:prstGeom>
        </p:spPr>
      </p:pic>
    </p:spTree>
    <p:extLst>
      <p:ext uri="{BB962C8B-B14F-4D97-AF65-F5344CB8AC3E}">
        <p14:creationId xmlns:p14="http://schemas.microsoft.com/office/powerpoint/2010/main" val="1463133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a:t>
            </a:r>
            <a:r>
              <a:rPr lang="en-US" dirty="0" err="1"/>
              <a:t>eAVES</a:t>
            </a:r>
            <a:r>
              <a:rPr lang="en-US" dirty="0"/>
              <a:t> DROPPING EFFORTS</a:t>
            </a:r>
          </a:p>
        </p:txBody>
      </p:sp>
      <p:sp>
        <p:nvSpPr>
          <p:cNvPr id="3" name="Content Placeholder 2"/>
          <p:cNvSpPr>
            <a:spLocks noGrp="1"/>
          </p:cNvSpPr>
          <p:nvPr>
            <p:ph sz="half" idx="1"/>
          </p:nvPr>
        </p:nvSpPr>
        <p:spPr/>
        <p:txBody>
          <a:bodyPr/>
          <a:lstStyle/>
          <a:p>
            <a:r>
              <a:rPr lang="en-US" dirty="0"/>
              <a:t>Message encryption</a:t>
            </a:r>
          </a:p>
          <a:p>
            <a:r>
              <a:rPr lang="en-US" altLang="zh-CN" dirty="0"/>
              <a:t>Law enforcement has realized that encryption is potentially a threat to their ability to do wiretapping and accessing data using the tools they’ve become accustomed to. </a:t>
            </a:r>
            <a:r>
              <a:rPr lang="en-US" altLang="zh-CN" sz="1000" dirty="0"/>
              <a:t>---Matthew Green, associate professor of computer science at Johns Hopkins University</a:t>
            </a:r>
          </a:p>
          <a:p>
            <a:r>
              <a:rPr lang="en-US" altLang="zh-CN" dirty="0"/>
              <a:t>It is extremely hard that information is encrypted and private and still accessible to law enforcement when needed</a:t>
            </a:r>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err="1">
                <a:latin typeface="+mj-lt"/>
              </a:rPr>
              <a:t>Keming</a:t>
            </a:r>
            <a:r>
              <a:rPr lang="en-US" sz="1400" dirty="0">
                <a:latin typeface="+mj-lt"/>
              </a:rPr>
              <a:t> Wang</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[4], [5]</a:t>
            </a:r>
            <a:endParaRPr lang="en-US" sz="1200" dirty="0">
              <a:solidFill>
                <a:schemeClr val="tx1"/>
              </a:solidFill>
            </a:endParaRPr>
          </a:p>
        </p:txBody>
      </p:sp>
      <p:pic>
        <p:nvPicPr>
          <p:cNvPr id="12" name="内容占位符 11">
            <a:extLst>
              <a:ext uri="{FF2B5EF4-FFF2-40B4-BE49-F238E27FC236}">
                <a16:creationId xmlns:a16="http://schemas.microsoft.com/office/drawing/2014/main" id="{9B47DF5C-C414-44B7-911A-7E9D33F17B48}"/>
              </a:ext>
            </a:extLst>
          </p:cNvPr>
          <p:cNvPicPr>
            <a:picLocks noGrp="1" noChangeAspect="1"/>
          </p:cNvPicPr>
          <p:nvPr>
            <p:ph sz="half" idx="2"/>
          </p:nvPr>
        </p:nvPicPr>
        <p:blipFill>
          <a:blip r:embed="rId3"/>
          <a:stretch>
            <a:fillRect/>
          </a:stretch>
        </p:blipFill>
        <p:spPr>
          <a:xfrm>
            <a:off x="4798565" y="1925218"/>
            <a:ext cx="3819579" cy="2138964"/>
          </a:xfrm>
          <a:prstGeom prst="rect">
            <a:avLst/>
          </a:prstGeom>
        </p:spPr>
      </p:pic>
    </p:spTree>
    <p:extLst>
      <p:ext uri="{BB962C8B-B14F-4D97-AF65-F5344CB8AC3E}">
        <p14:creationId xmlns:p14="http://schemas.microsoft.com/office/powerpoint/2010/main" val="9005413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Surveillance is acceptable</a:t>
            </a:r>
            <a:endParaRPr lang="en-US" dirty="0"/>
          </a:p>
        </p:txBody>
      </p:sp>
      <p:sp>
        <p:nvSpPr>
          <p:cNvPr id="3" name="Content Placeholder 2"/>
          <p:cNvSpPr>
            <a:spLocks noGrp="1"/>
          </p:cNvSpPr>
          <p:nvPr>
            <p:ph sz="half" idx="1"/>
          </p:nvPr>
        </p:nvSpPr>
        <p:spPr>
          <a:xfrm>
            <a:off x="685799" y="1352551"/>
            <a:ext cx="7455023" cy="3352800"/>
          </a:xfrm>
        </p:spPr>
        <p:txBody>
          <a:bodyPr/>
          <a:lstStyle/>
          <a:p>
            <a:r>
              <a:rPr lang="en-US" altLang="zh-CN" dirty="0"/>
              <a:t>As long as it serves solely for the protection of the public. While infringement upon privacy and personal right cannot be totally prevented, it is important that the government’s monitoring power remains checked.</a:t>
            </a:r>
            <a:endParaRPr lang="en-US" dirty="0"/>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&lt;Your Name&gt;</a:t>
            </a:r>
          </a:p>
        </p:txBody>
      </p:sp>
    </p:spTree>
    <p:extLst>
      <p:ext uri="{BB962C8B-B14F-4D97-AF65-F5344CB8AC3E}">
        <p14:creationId xmlns:p14="http://schemas.microsoft.com/office/powerpoint/2010/main" val="4122183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32500" lnSpcReduction="20000"/>
          </a:bodyPr>
          <a:lstStyle/>
          <a:p>
            <a:r>
              <a:rPr lang="en-US" altLang="zh-CN" dirty="0"/>
              <a:t>1. Lee Raine, Mary Madden, Americans’ Privacy Strategies Post-Snowden (Pew Research Center, 2015), Retrieved from </a:t>
            </a:r>
            <a:r>
              <a:rPr lang="en-US" altLang="zh-CN" u="sng" dirty="0">
                <a:hlinkClick r:id="rId2"/>
              </a:rPr>
              <a:t>https://www.pewresearch.org/internet/2015/03/16/americans-privacy-strategies-post-snowden/</a:t>
            </a:r>
            <a:r>
              <a:rPr lang="en-US" altLang="zh-CN" dirty="0"/>
              <a:t> (Accessed 4/16/2020)</a:t>
            </a:r>
            <a:endParaRPr lang="zh-CN" altLang="zh-CN" dirty="0"/>
          </a:p>
          <a:p>
            <a:r>
              <a:rPr lang="en-US" altLang="zh-CN" dirty="0"/>
              <a:t>2. Brooke </a:t>
            </a:r>
            <a:r>
              <a:rPr lang="en-US" altLang="zh-CN" dirty="0" err="1"/>
              <a:t>Auxier</a:t>
            </a:r>
            <a:r>
              <a:rPr lang="en-US" altLang="zh-CN" dirty="0"/>
              <a:t>, et.al, Americans and Privacy: Concerned, Confused and Feeling Lack of Control Over Their Personal Information (Pew Research Center, 2019), Retrieved from </a:t>
            </a:r>
            <a:r>
              <a:rPr lang="en-US" altLang="zh-CN" u="sng" dirty="0">
                <a:hlinkClick r:id="rId3"/>
              </a:rPr>
              <a:t>https://www.pewresearch.org/internet/2019/11/15/americans-and-privacy-concerned-confused-and-feeling-lack-of-control-over-their-personal-information/</a:t>
            </a:r>
            <a:r>
              <a:rPr lang="en-US" altLang="zh-CN" dirty="0"/>
              <a:t> (Accessed 4/16/2020)</a:t>
            </a:r>
            <a:endParaRPr lang="zh-CN" altLang="zh-CN" dirty="0"/>
          </a:p>
          <a:p>
            <a:r>
              <a:rPr lang="en-US" altLang="zh-CN" dirty="0"/>
              <a:t>3. N.d., The state of privacy in post-Snowden America (Pew Research Center, 2016), Retrieved from </a:t>
            </a:r>
            <a:r>
              <a:rPr lang="en-US" altLang="zh-CN" u="sng" dirty="0">
                <a:hlinkClick r:id="rId4"/>
              </a:rPr>
              <a:t>https://www.pewresearch.org/fact-tank/2016/09/21/the-state-of-privacy-in-america/</a:t>
            </a:r>
            <a:r>
              <a:rPr lang="en-US" altLang="zh-CN" dirty="0"/>
              <a:t> (Accessed 4/16/2020)</a:t>
            </a:r>
            <a:endParaRPr lang="zh-CN" altLang="zh-CN" dirty="0"/>
          </a:p>
          <a:p>
            <a:r>
              <a:rPr lang="en-US" altLang="zh-CN" dirty="0"/>
              <a:t>4. N.d., Does encryption help with privacy, or does it violate public safety? (Marketplace Tech, 2019), Retrieved from </a:t>
            </a:r>
            <a:r>
              <a:rPr lang="en-US" altLang="zh-CN" u="sng" dirty="0">
                <a:hlinkClick r:id="rId5"/>
              </a:rPr>
              <a:t>https://www.marketplace.org/shows/marketplace-tech/does-encryption-help-with-privacy-or-does-it-violate-public-safety/</a:t>
            </a:r>
            <a:r>
              <a:rPr lang="en-US" altLang="zh-CN" dirty="0"/>
              <a:t> (Accessed 4/16/2020)</a:t>
            </a:r>
            <a:endParaRPr lang="zh-CN" altLang="zh-CN" dirty="0"/>
          </a:p>
          <a:p>
            <a:r>
              <a:rPr lang="en-US" altLang="zh-CN" dirty="0"/>
              <a:t>5. Talia Klein Perez, Does National Security Outweigh the Right to Privacy? (The Perspective, 2017), Retrieved from </a:t>
            </a:r>
            <a:r>
              <a:rPr lang="en-US" altLang="zh-CN" u="sng" dirty="0">
                <a:hlinkClick r:id="rId6"/>
              </a:rPr>
              <a:t>https://www.theperspective.com/debates/living/national-security-outweigh-right-privacy/</a:t>
            </a:r>
            <a:r>
              <a:rPr lang="en-US" altLang="zh-CN" dirty="0"/>
              <a:t> (Accessed 4/16/2020)</a:t>
            </a:r>
            <a:endParaRPr lang="zh-CN" altLang="zh-CN" dirty="0"/>
          </a:p>
          <a:p>
            <a:r>
              <a:rPr lang="en-US" altLang="zh-CN" dirty="0"/>
              <a:t>6. Jon Evans, Personal Privacy Vs. Public Security (Extra Crunch, 2018), Retrieved from </a:t>
            </a:r>
            <a:r>
              <a:rPr lang="en-US" altLang="zh-CN" u="sng" dirty="0">
                <a:hlinkClick r:id="rId7"/>
              </a:rPr>
              <a:t>https://techcrunch.com/2018/05/06/personal-privacy-vs-public-security-fight/</a:t>
            </a:r>
            <a:r>
              <a:rPr lang="en-US" altLang="zh-CN" dirty="0"/>
              <a:t> (Accessed 4/16/2020)</a:t>
            </a:r>
            <a:endParaRPr lang="zh-CN" altLang="zh-CN" dirty="0"/>
          </a:p>
          <a:p>
            <a:r>
              <a:rPr lang="en-US" altLang="zh-CN" dirty="0"/>
              <a:t>7. </a:t>
            </a:r>
            <a:r>
              <a:rPr lang="en-US" altLang="zh-CN" dirty="0" err="1"/>
              <a:t>Michlle</a:t>
            </a:r>
            <a:r>
              <a:rPr lang="en-US" altLang="zh-CN" dirty="0"/>
              <a:t> </a:t>
            </a:r>
            <a:r>
              <a:rPr lang="en-US" altLang="zh-CN" dirty="0" err="1"/>
              <a:t>Cayford</a:t>
            </a:r>
            <a:r>
              <a:rPr lang="en-US" altLang="zh-CN" dirty="0"/>
              <a:t>, Wolter Pieters, The effectiveness of surveillance technology: What intelligence officials are saying (The Information Society, 2018), Retrieved from </a:t>
            </a:r>
            <a:r>
              <a:rPr lang="en-US" altLang="zh-CN" u="sng" dirty="0">
                <a:hlinkClick r:id="rId8"/>
              </a:rPr>
              <a:t>https://www.tandfonline.com/doi/full/10.1080/01972243.2017.1414721?scroll=top&amp;needAccess=true</a:t>
            </a:r>
            <a:r>
              <a:rPr lang="en-US" altLang="zh-CN" dirty="0"/>
              <a:t> (Accessed 4/16/2020)</a:t>
            </a:r>
            <a:endParaRPr lang="zh-CN" altLang="zh-CN" dirty="0"/>
          </a:p>
          <a:p>
            <a:r>
              <a:rPr lang="en-US" altLang="zh-CN" dirty="0"/>
              <a:t>8. N.d., What’s wrong with public video surveillance? (ACLU, N.d.), Retrieved from </a:t>
            </a:r>
            <a:r>
              <a:rPr lang="en-US" altLang="zh-CN" u="sng" dirty="0">
                <a:hlinkClick r:id="rId9"/>
              </a:rPr>
              <a:t>https://www.aclu.org/other/whats-wrong-public-video-surveillance</a:t>
            </a:r>
            <a:r>
              <a:rPr lang="en-US" altLang="zh-CN" dirty="0"/>
              <a:t> (Accessed 4/16/2020)</a:t>
            </a:r>
            <a:endParaRPr lang="zh-CN" altLang="zh-CN" dirty="0"/>
          </a:p>
          <a:p>
            <a:r>
              <a:rPr lang="en-US" altLang="zh-CN" dirty="0"/>
              <a:t>9. Patrick Toomey, The NSA Continues to Violate Americans’ Internet Privacy Rights (ACLU, 2018), Retrieved from </a:t>
            </a:r>
            <a:r>
              <a:rPr lang="en-US" altLang="zh-CN" u="sng" dirty="0">
                <a:hlinkClick r:id="rId10"/>
              </a:rPr>
              <a:t>https://www.aclu.org/blog/national-security/privacy-and-surveillance/nsa-continues-violate-americans-internet-privacy</a:t>
            </a:r>
            <a:r>
              <a:rPr lang="en-US" altLang="zh-CN" dirty="0"/>
              <a:t> (Accessed 4/16/2020)</a:t>
            </a:r>
            <a:endParaRPr lang="zh-CN" altLang="zh-CN" dirty="0"/>
          </a:p>
          <a:p>
            <a:r>
              <a:rPr lang="en-US" altLang="zh-CN" dirty="0"/>
              <a:t>10. Monica Anderson, Brooke </a:t>
            </a:r>
            <a:r>
              <a:rPr lang="en-US" altLang="zh-CN" dirty="0" err="1"/>
              <a:t>Auxier</a:t>
            </a:r>
            <a:r>
              <a:rPr lang="en-US" altLang="zh-CN" dirty="0"/>
              <a:t>, Most Americans don’t think cellphone tracking will help limit COVID-19, are divided on whether it’s acceptable (Pew Research Center, 2020), Retrieved from </a:t>
            </a:r>
            <a:r>
              <a:rPr lang="en-US" altLang="zh-CN" u="sng" dirty="0">
                <a:hlinkClick r:id="rId11"/>
              </a:rPr>
              <a:t>https://www.pewresearch.org/fact-tank/2020/04/16/most-americans-dont-think-cellphone-tracking-will-help-limit-covid-19-are-divided-on-whether-its-acceptable/</a:t>
            </a:r>
            <a:r>
              <a:rPr lang="en-US" altLang="zh-CN" dirty="0"/>
              <a:t> (Accessed 4/16/2020)</a:t>
            </a:r>
            <a:endParaRPr lang="zh-CN" altLang="zh-CN" dirty="0"/>
          </a:p>
          <a:p>
            <a:r>
              <a:rPr lang="en-US" altLang="zh-CN" dirty="0"/>
              <a:t>11. Paul Bernal, Data gathering, surveillance and human rights: recasting the debate (Journal of Cyber Policy, 2016), Retrieved from </a:t>
            </a:r>
            <a:r>
              <a:rPr lang="en-US" altLang="zh-CN" u="sng" dirty="0">
                <a:hlinkClick r:id="rId12"/>
              </a:rPr>
              <a:t>https://www.tandfonline.com/doi/pdf/10.1080/23738871.2016.1228990?needAccess=true</a:t>
            </a:r>
            <a:r>
              <a:rPr lang="en-US" altLang="zh-CN" dirty="0"/>
              <a:t> (Accessed 4/16/2020)</a:t>
            </a:r>
            <a:endParaRPr lang="zh-CN" altLang="zh-CN" dirty="0"/>
          </a:p>
          <a:p>
            <a:pPr marL="0" indent="0">
              <a:buNone/>
            </a:pPr>
            <a:endParaRPr lang="en-US" dirty="0"/>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18</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err="1">
                <a:latin typeface="+mj-lt"/>
              </a:rPr>
              <a:t>Keming</a:t>
            </a:r>
            <a:r>
              <a:rPr lang="en-US" sz="1400" dirty="0">
                <a:latin typeface="+mj-lt"/>
              </a:rPr>
              <a:t> Wang</a:t>
            </a:r>
            <a:endParaRPr lang="en-US" sz="1400" dirty="0">
              <a:solidFill>
                <a:schemeClr val="tx1"/>
              </a:solidFill>
              <a:latin typeface="+mj-lt"/>
            </a:endParaRPr>
          </a:p>
        </p:txBody>
      </p:sp>
    </p:spTree>
    <p:extLst>
      <p:ext uri="{BB962C8B-B14F-4D97-AF65-F5344CB8AC3E}">
        <p14:creationId xmlns:p14="http://schemas.microsoft.com/office/powerpoint/2010/main" val="2526254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Implications of Drone Deliveries</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PJ Mara</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19</a:t>
            </a:fld>
            <a:endParaRPr lang="en-US"/>
          </a:p>
        </p:txBody>
      </p:sp>
    </p:spTree>
    <p:extLst>
      <p:ext uri="{BB962C8B-B14F-4D97-AF65-F5344CB8AC3E}">
        <p14:creationId xmlns:p14="http://schemas.microsoft.com/office/powerpoint/2010/main" val="169696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Let’s keep track of what works well Online and Remote</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p:txBody>
          <a:bodyPr>
            <a:normAutofit fontScale="92500" lnSpcReduction="10000"/>
          </a:bodyPr>
          <a:lstStyle/>
          <a:p>
            <a:r>
              <a:rPr lang="en-US" dirty="0"/>
              <a:t>Sign in with First and Last Name</a:t>
            </a:r>
          </a:p>
          <a:p>
            <a:r>
              <a:rPr lang="en-US" dirty="0"/>
              <a:t>Stay muted unless you are going to speak</a:t>
            </a:r>
          </a:p>
          <a:p>
            <a:r>
              <a:rPr lang="en-US" dirty="0"/>
              <a:t>To speak use the raise your hand feature </a:t>
            </a:r>
          </a:p>
          <a:p>
            <a:r>
              <a:rPr lang="en-US" dirty="0"/>
              <a:t>To answer yes/no questions use the “yes” ”no” buttons</a:t>
            </a:r>
          </a:p>
          <a:p>
            <a:r>
              <a:rPr lang="en-US" dirty="0"/>
              <a:t>Chat is fine for questions</a:t>
            </a:r>
          </a:p>
          <a:p>
            <a:r>
              <a:rPr lang="en-US" dirty="0"/>
              <a:t>Turn your camera on if possible</a:t>
            </a:r>
          </a:p>
          <a:p>
            <a:r>
              <a:rPr lang="en-US" dirty="0"/>
              <a:t>Wait until the end of student presentations to ask questions</a:t>
            </a:r>
          </a:p>
          <a:p>
            <a:pPr lvl="1"/>
            <a:r>
              <a:rPr lang="en-US" dirty="0"/>
              <a:t>Write them down so you don’t forget</a:t>
            </a:r>
          </a:p>
          <a:p>
            <a:r>
              <a:rPr lang="en-US" dirty="0"/>
              <a:t>Others?</a:t>
            </a:r>
          </a:p>
        </p:txBody>
      </p:sp>
      <p:sp>
        <p:nvSpPr>
          <p:cNvPr id="4" name="Footer Placeholder 3">
            <a:extLst>
              <a:ext uri="{FF2B5EF4-FFF2-40B4-BE49-F238E27FC236}">
                <a16:creationId xmlns:a16="http://schemas.microsoft.com/office/drawing/2014/main" id="{5881CB2F-E262-2841-832D-9D9241063D87}"/>
              </a:ext>
            </a:extLst>
          </p:cNvPr>
          <p:cNvSpPr>
            <a:spLocks noGrp="1"/>
          </p:cNvSpPr>
          <p:nvPr>
            <p:ph type="ftr" sz="quarter" idx="11"/>
          </p:nvPr>
        </p:nvSpPr>
        <p:spPr/>
        <p:txBody>
          <a:bodyPr/>
          <a:lstStyle/>
          <a:p>
            <a:r>
              <a:rPr lang="sk-SK"/>
              <a:t>© 2020 Keith A. Pray</a:t>
            </a:r>
            <a:endParaRPr lang="en-US" dirty="0"/>
          </a:p>
        </p:txBody>
      </p:sp>
      <p:sp>
        <p:nvSpPr>
          <p:cNvPr id="5" name="Slide Number Placeholder 4">
            <a:extLst>
              <a:ext uri="{FF2B5EF4-FFF2-40B4-BE49-F238E27FC236}">
                <a16:creationId xmlns:a16="http://schemas.microsoft.com/office/drawing/2014/main" id="{F1B0291D-315D-984F-BF54-FDD6D8484D75}"/>
              </a:ext>
            </a:extLst>
          </p:cNvPr>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14111975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to answer</a:t>
            </a:r>
          </a:p>
        </p:txBody>
      </p:sp>
      <p:sp>
        <p:nvSpPr>
          <p:cNvPr id="3" name="Content Placeholder 2"/>
          <p:cNvSpPr>
            <a:spLocks noGrp="1"/>
          </p:cNvSpPr>
          <p:nvPr>
            <p:ph sz="half" idx="1"/>
          </p:nvPr>
        </p:nvSpPr>
        <p:spPr>
          <a:xfrm>
            <a:off x="685799" y="1352551"/>
            <a:ext cx="7772399" cy="3352800"/>
          </a:xfrm>
        </p:spPr>
        <p:txBody>
          <a:bodyPr>
            <a:normAutofit/>
          </a:bodyPr>
          <a:lstStyle/>
          <a:p>
            <a:pPr marL="0" indent="0" algn="ctr">
              <a:buNone/>
            </a:pPr>
            <a:r>
              <a:rPr lang="en-US" sz="4800" dirty="0"/>
              <a:t>How will advancements in drone delivery technologies transform our lives?</a:t>
            </a:r>
          </a:p>
          <a:p>
            <a:pPr marL="0" indent="0" algn="ctr">
              <a:buNone/>
            </a:pPr>
            <a:r>
              <a:rPr lang="en-US" sz="4800" dirty="0"/>
              <a:t>Is society ready for drones?</a:t>
            </a:r>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PJ Mara</a:t>
            </a:r>
          </a:p>
        </p:txBody>
      </p:sp>
    </p:spTree>
    <p:extLst>
      <p:ext uri="{BB962C8B-B14F-4D97-AF65-F5344CB8AC3E}">
        <p14:creationId xmlns:p14="http://schemas.microsoft.com/office/powerpoint/2010/main" val="21258094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Presentation Overview</a:t>
            </a:r>
          </a:p>
        </p:txBody>
      </p:sp>
      <p:sp>
        <p:nvSpPr>
          <p:cNvPr id="3" name="Content Placeholder 2"/>
          <p:cNvSpPr>
            <a:spLocks noGrp="1"/>
          </p:cNvSpPr>
          <p:nvPr>
            <p:ph sz="half" idx="1"/>
          </p:nvPr>
        </p:nvSpPr>
        <p:spPr>
          <a:xfrm>
            <a:off x="257695" y="1352551"/>
            <a:ext cx="4161905" cy="3352800"/>
          </a:xfrm>
        </p:spPr>
        <p:txBody>
          <a:bodyPr>
            <a:normAutofit/>
          </a:bodyPr>
          <a:lstStyle/>
          <a:p>
            <a:endParaRPr lang="en-US" dirty="0"/>
          </a:p>
          <a:p>
            <a:endParaRPr lang="en-US" dirty="0"/>
          </a:p>
          <a:p>
            <a:r>
              <a:rPr lang="en-US" dirty="0"/>
              <a:t>Current work in drone industry</a:t>
            </a:r>
          </a:p>
          <a:p>
            <a:pPr marL="0" indent="0">
              <a:buNone/>
            </a:pPr>
            <a:endParaRPr lang="en-US" dirty="0"/>
          </a:p>
          <a:p>
            <a:r>
              <a:rPr lang="en-US" dirty="0"/>
              <a:t>Current roadblocks in industry</a:t>
            </a:r>
          </a:p>
          <a:p>
            <a:pPr marL="0" indent="0">
              <a:buNone/>
            </a:pPr>
            <a:endParaRPr lang="en-US" dirty="0"/>
          </a:p>
          <a:p>
            <a:r>
              <a:rPr lang="en-US" dirty="0"/>
              <a:t>Privacy Concerns / Public Opinion</a:t>
            </a:r>
          </a:p>
        </p:txBody>
      </p:sp>
      <p:sp>
        <p:nvSpPr>
          <p:cNvPr id="4" name="Content Placeholder 3"/>
          <p:cNvSpPr>
            <a:spLocks noGrp="1"/>
          </p:cNvSpPr>
          <p:nvPr>
            <p:ph sz="half" idx="2"/>
          </p:nvPr>
        </p:nvSpPr>
        <p:spPr>
          <a:ln>
            <a:solidFill>
              <a:schemeClr val="bg1"/>
            </a:solidFill>
          </a:ln>
        </p:spPr>
        <p:txBody>
          <a:bodyPr anchor="ctr">
            <a:normAutofit/>
          </a:bodyPr>
          <a:lstStyle/>
          <a:p>
            <a:pPr marL="0" indent="0" algn="ctr">
              <a:buNone/>
            </a:pPr>
            <a:r>
              <a:rPr lang="en-US" dirty="0"/>
              <a:t>&lt;Graphic as big as will fit&gt;</a:t>
            </a:r>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PJ Mara</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https://icons8.com/icons/set/clipboard--v2</a:t>
            </a:r>
            <a:endParaRPr lang="en-US" sz="1200" dirty="0">
              <a:solidFill>
                <a:schemeClr val="tx1"/>
              </a:solidFill>
            </a:endParaRPr>
          </a:p>
        </p:txBody>
      </p:sp>
      <p:pic>
        <p:nvPicPr>
          <p:cNvPr id="11" name="Picture 10">
            <a:extLst>
              <a:ext uri="{FF2B5EF4-FFF2-40B4-BE49-F238E27FC236}">
                <a16:creationId xmlns:a16="http://schemas.microsoft.com/office/drawing/2014/main" id="{9493063E-1C45-44C2-9219-6DD6108EBE5B}"/>
              </a:ext>
            </a:extLst>
          </p:cNvPr>
          <p:cNvPicPr>
            <a:picLocks noChangeAspect="1"/>
          </p:cNvPicPr>
          <p:nvPr/>
        </p:nvPicPr>
        <p:blipFill>
          <a:blip r:embed="rId3"/>
          <a:stretch>
            <a:fillRect/>
          </a:stretch>
        </p:blipFill>
        <p:spPr>
          <a:xfrm>
            <a:off x="4724399" y="1352551"/>
            <a:ext cx="3733800" cy="3372595"/>
          </a:xfrm>
          <a:prstGeom prst="rect">
            <a:avLst/>
          </a:prstGeom>
        </p:spPr>
      </p:pic>
    </p:spTree>
    <p:extLst>
      <p:ext uri="{BB962C8B-B14F-4D97-AF65-F5344CB8AC3E}">
        <p14:creationId xmlns:p14="http://schemas.microsoft.com/office/powerpoint/2010/main" val="34052013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Work in Drone </a:t>
            </a:r>
            <a:r>
              <a:rPr lang="en-US" dirty="0" err="1"/>
              <a:t>INdustry</a:t>
            </a:r>
            <a:endParaRPr lang="en-US" dirty="0"/>
          </a:p>
        </p:txBody>
      </p:sp>
      <p:sp>
        <p:nvSpPr>
          <p:cNvPr id="3" name="Content Placeholder 2"/>
          <p:cNvSpPr>
            <a:spLocks noGrp="1"/>
          </p:cNvSpPr>
          <p:nvPr>
            <p:ph sz="half" idx="1"/>
          </p:nvPr>
        </p:nvSpPr>
        <p:spPr>
          <a:xfrm>
            <a:off x="4883724" y="1352551"/>
            <a:ext cx="3733800" cy="3352800"/>
          </a:xfrm>
        </p:spPr>
        <p:txBody>
          <a:bodyPr/>
          <a:lstStyle/>
          <a:p>
            <a:r>
              <a:rPr lang="en-US" dirty="0"/>
              <a:t>Surveillance</a:t>
            </a:r>
          </a:p>
          <a:p>
            <a:pPr lvl="1"/>
            <a:r>
              <a:rPr lang="en-US" dirty="0"/>
              <a:t>Military, Search and Rescue</a:t>
            </a:r>
          </a:p>
          <a:p>
            <a:pPr lvl="1"/>
            <a:r>
              <a:rPr lang="en-US" dirty="0"/>
              <a:t>Disaster Assessment</a:t>
            </a:r>
          </a:p>
          <a:p>
            <a:pPr lvl="1"/>
            <a:r>
              <a:rPr lang="en-US" dirty="0"/>
              <a:t>Agriculture monitoring</a:t>
            </a:r>
          </a:p>
          <a:p>
            <a:pPr lvl="1"/>
            <a:r>
              <a:rPr lang="en-US" dirty="0"/>
              <a:t>Taking cool photo/video!</a:t>
            </a:r>
          </a:p>
          <a:p>
            <a:pPr marL="0" indent="0">
              <a:buNone/>
            </a:pPr>
            <a:endParaRPr lang="en-US" dirty="0"/>
          </a:p>
          <a:p>
            <a:pPr lvl="1"/>
            <a:endParaRPr lang="en-US" dirty="0"/>
          </a:p>
          <a:p>
            <a:endParaRPr lang="en-US" dirty="0"/>
          </a:p>
          <a:p>
            <a:endParaRPr lang="en-US" dirty="0"/>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PJ Mara</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[1]</a:t>
            </a:r>
            <a:endParaRPr lang="en-US" sz="1200" dirty="0">
              <a:solidFill>
                <a:schemeClr val="tx1"/>
              </a:solidFill>
            </a:endParaRPr>
          </a:p>
        </p:txBody>
      </p:sp>
      <p:pic>
        <p:nvPicPr>
          <p:cNvPr id="9" name="Picture 8">
            <a:extLst>
              <a:ext uri="{FF2B5EF4-FFF2-40B4-BE49-F238E27FC236}">
                <a16:creationId xmlns:a16="http://schemas.microsoft.com/office/drawing/2014/main" id="{6C00FB3D-6FCE-4580-9183-E8C0DE0A86B6}"/>
              </a:ext>
            </a:extLst>
          </p:cNvPr>
          <p:cNvPicPr>
            <a:picLocks noChangeAspect="1"/>
          </p:cNvPicPr>
          <p:nvPr/>
        </p:nvPicPr>
        <p:blipFill rotWithShape="1">
          <a:blip r:embed="rId3"/>
          <a:srcRect l="1338" t="11005" r="63267"/>
          <a:stretch/>
        </p:blipFill>
        <p:spPr>
          <a:xfrm>
            <a:off x="1138845" y="1297876"/>
            <a:ext cx="2682940" cy="3480559"/>
          </a:xfrm>
          <a:prstGeom prst="rect">
            <a:avLst/>
          </a:prstGeom>
        </p:spPr>
      </p:pic>
      <p:sp>
        <p:nvSpPr>
          <p:cNvPr id="10" name="Rectangle 9">
            <a:extLst>
              <a:ext uri="{FF2B5EF4-FFF2-40B4-BE49-F238E27FC236}">
                <a16:creationId xmlns:a16="http://schemas.microsoft.com/office/drawing/2014/main" id="{6F221833-40BE-4D54-B2F4-280571F09763}"/>
              </a:ext>
            </a:extLst>
          </p:cNvPr>
          <p:cNvSpPr/>
          <p:nvPr/>
        </p:nvSpPr>
        <p:spPr>
          <a:xfrm>
            <a:off x="1153389" y="1297876"/>
            <a:ext cx="2668396" cy="1345571"/>
          </a:xfrm>
          <a:prstGeom prst="rect">
            <a:avLst/>
          </a:prstGeom>
          <a:noFill/>
          <a:ln w="57150">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6672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Work in Drone Industry</a:t>
            </a:r>
          </a:p>
        </p:txBody>
      </p:sp>
      <p:sp>
        <p:nvSpPr>
          <p:cNvPr id="3" name="Content Placeholder 2"/>
          <p:cNvSpPr>
            <a:spLocks noGrp="1"/>
          </p:cNvSpPr>
          <p:nvPr>
            <p:ph sz="half" idx="1"/>
          </p:nvPr>
        </p:nvSpPr>
        <p:spPr>
          <a:xfrm>
            <a:off x="4883724" y="1352551"/>
            <a:ext cx="3733800" cy="3352800"/>
          </a:xfrm>
        </p:spPr>
        <p:txBody>
          <a:bodyPr/>
          <a:lstStyle/>
          <a:p>
            <a:r>
              <a:rPr lang="en-US" dirty="0"/>
              <a:t>Window washing</a:t>
            </a:r>
          </a:p>
          <a:p>
            <a:r>
              <a:rPr lang="en-US" dirty="0"/>
              <a:t>Lights shows</a:t>
            </a:r>
          </a:p>
          <a:p>
            <a:r>
              <a:rPr lang="en-US" dirty="0"/>
              <a:t>Signal passing in high load areas</a:t>
            </a:r>
          </a:p>
          <a:p>
            <a:pPr lvl="1"/>
            <a:endParaRPr lang="en-US" dirty="0"/>
          </a:p>
          <a:p>
            <a:endParaRPr lang="en-US" dirty="0"/>
          </a:p>
          <a:p>
            <a:endParaRPr lang="en-US" dirty="0"/>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PJ Mara</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[1]</a:t>
            </a:r>
            <a:endParaRPr lang="en-US" sz="1200" dirty="0">
              <a:solidFill>
                <a:schemeClr val="tx1"/>
              </a:solidFill>
            </a:endParaRPr>
          </a:p>
        </p:txBody>
      </p:sp>
      <p:pic>
        <p:nvPicPr>
          <p:cNvPr id="9" name="Picture 8">
            <a:extLst>
              <a:ext uri="{FF2B5EF4-FFF2-40B4-BE49-F238E27FC236}">
                <a16:creationId xmlns:a16="http://schemas.microsoft.com/office/drawing/2014/main" id="{6C00FB3D-6FCE-4580-9183-E8C0DE0A86B6}"/>
              </a:ext>
            </a:extLst>
          </p:cNvPr>
          <p:cNvPicPr>
            <a:picLocks noChangeAspect="1"/>
          </p:cNvPicPr>
          <p:nvPr/>
        </p:nvPicPr>
        <p:blipFill rotWithShape="1">
          <a:blip r:embed="rId3"/>
          <a:srcRect l="1338" t="11005" r="63267"/>
          <a:stretch/>
        </p:blipFill>
        <p:spPr>
          <a:xfrm>
            <a:off x="1138845" y="1297876"/>
            <a:ext cx="2682940" cy="3480559"/>
          </a:xfrm>
          <a:prstGeom prst="rect">
            <a:avLst/>
          </a:prstGeom>
        </p:spPr>
      </p:pic>
      <p:sp>
        <p:nvSpPr>
          <p:cNvPr id="10" name="Rectangle 9">
            <a:extLst>
              <a:ext uri="{FF2B5EF4-FFF2-40B4-BE49-F238E27FC236}">
                <a16:creationId xmlns:a16="http://schemas.microsoft.com/office/drawing/2014/main" id="{6F221833-40BE-4D54-B2F4-280571F09763}"/>
              </a:ext>
            </a:extLst>
          </p:cNvPr>
          <p:cNvSpPr/>
          <p:nvPr/>
        </p:nvSpPr>
        <p:spPr>
          <a:xfrm>
            <a:off x="1153389" y="2571750"/>
            <a:ext cx="2668396" cy="1326915"/>
          </a:xfrm>
          <a:prstGeom prst="rect">
            <a:avLst/>
          </a:prstGeom>
          <a:noFill/>
          <a:ln w="57150">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10166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Work in Drone Industry</a:t>
            </a:r>
          </a:p>
        </p:txBody>
      </p:sp>
      <p:sp>
        <p:nvSpPr>
          <p:cNvPr id="3" name="Content Placeholder 2"/>
          <p:cNvSpPr>
            <a:spLocks noGrp="1"/>
          </p:cNvSpPr>
          <p:nvPr>
            <p:ph sz="half" idx="1"/>
          </p:nvPr>
        </p:nvSpPr>
        <p:spPr>
          <a:xfrm>
            <a:off x="4883724" y="1352551"/>
            <a:ext cx="3733800" cy="3352800"/>
          </a:xfrm>
        </p:spPr>
        <p:txBody>
          <a:bodyPr/>
          <a:lstStyle/>
          <a:p>
            <a:r>
              <a:rPr lang="en-US" dirty="0"/>
              <a:t>Movement</a:t>
            </a:r>
          </a:p>
          <a:p>
            <a:pPr lvl="1"/>
            <a:r>
              <a:rPr lang="en-US" dirty="0"/>
              <a:t>Transporting humans (far future!)</a:t>
            </a:r>
          </a:p>
          <a:p>
            <a:pPr lvl="1"/>
            <a:r>
              <a:rPr lang="en-US" dirty="0"/>
              <a:t>Delivering to remote areas</a:t>
            </a:r>
          </a:p>
          <a:p>
            <a:pPr lvl="2"/>
            <a:r>
              <a:rPr lang="en-US" dirty="0"/>
              <a:t>1 Billion people without access to all season roads [3]</a:t>
            </a:r>
          </a:p>
          <a:p>
            <a:pPr lvl="1"/>
            <a:r>
              <a:rPr lang="en-US" dirty="0"/>
              <a:t>Faster standard deliveries [1]</a:t>
            </a:r>
          </a:p>
          <a:p>
            <a:pPr marL="0" indent="0">
              <a:buNone/>
            </a:pPr>
            <a:endParaRPr lang="en-US" dirty="0"/>
          </a:p>
          <a:p>
            <a:pPr lvl="1"/>
            <a:endParaRPr lang="en-US" dirty="0"/>
          </a:p>
          <a:p>
            <a:endParaRPr lang="en-US" dirty="0"/>
          </a:p>
          <a:p>
            <a:endParaRPr lang="en-US" dirty="0"/>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PJ Mara</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[1], [3], [8]</a:t>
            </a:r>
            <a:endParaRPr lang="en-US" sz="1200" dirty="0">
              <a:solidFill>
                <a:schemeClr val="tx1"/>
              </a:solidFill>
            </a:endParaRPr>
          </a:p>
        </p:txBody>
      </p:sp>
      <p:pic>
        <p:nvPicPr>
          <p:cNvPr id="9" name="Picture 8">
            <a:extLst>
              <a:ext uri="{FF2B5EF4-FFF2-40B4-BE49-F238E27FC236}">
                <a16:creationId xmlns:a16="http://schemas.microsoft.com/office/drawing/2014/main" id="{6C00FB3D-6FCE-4580-9183-E8C0DE0A86B6}"/>
              </a:ext>
            </a:extLst>
          </p:cNvPr>
          <p:cNvPicPr>
            <a:picLocks noChangeAspect="1"/>
          </p:cNvPicPr>
          <p:nvPr/>
        </p:nvPicPr>
        <p:blipFill rotWithShape="1">
          <a:blip r:embed="rId3"/>
          <a:srcRect l="1338" t="11005" r="63267"/>
          <a:stretch/>
        </p:blipFill>
        <p:spPr>
          <a:xfrm>
            <a:off x="1138845" y="1297876"/>
            <a:ext cx="2682940" cy="3480559"/>
          </a:xfrm>
          <a:prstGeom prst="rect">
            <a:avLst/>
          </a:prstGeom>
        </p:spPr>
      </p:pic>
      <p:sp>
        <p:nvSpPr>
          <p:cNvPr id="10" name="Rectangle 9">
            <a:extLst>
              <a:ext uri="{FF2B5EF4-FFF2-40B4-BE49-F238E27FC236}">
                <a16:creationId xmlns:a16="http://schemas.microsoft.com/office/drawing/2014/main" id="{6F221833-40BE-4D54-B2F4-280571F09763}"/>
              </a:ext>
            </a:extLst>
          </p:cNvPr>
          <p:cNvSpPr/>
          <p:nvPr/>
        </p:nvSpPr>
        <p:spPr>
          <a:xfrm>
            <a:off x="1153389" y="3873731"/>
            <a:ext cx="2668396" cy="922705"/>
          </a:xfrm>
          <a:prstGeom prst="rect">
            <a:avLst/>
          </a:prstGeom>
          <a:noFill/>
          <a:ln w="57150">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38690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There Are Industry </a:t>
            </a:r>
            <a:r>
              <a:rPr lang="en-US" dirty="0" err="1"/>
              <a:t>ROadblocks</a:t>
            </a:r>
            <a:endParaRPr lang="en-US" dirty="0"/>
          </a:p>
        </p:txBody>
      </p:sp>
      <p:sp>
        <p:nvSpPr>
          <p:cNvPr id="3" name="Content Placeholder 2"/>
          <p:cNvSpPr>
            <a:spLocks noGrp="1"/>
          </p:cNvSpPr>
          <p:nvPr>
            <p:ph sz="half" idx="1"/>
          </p:nvPr>
        </p:nvSpPr>
        <p:spPr>
          <a:xfrm>
            <a:off x="4808901" y="1352550"/>
            <a:ext cx="3733800" cy="3428999"/>
          </a:xfrm>
        </p:spPr>
        <p:txBody>
          <a:bodyPr>
            <a:normAutofit/>
          </a:bodyPr>
          <a:lstStyle/>
          <a:p>
            <a:r>
              <a:rPr lang="en-US" dirty="0"/>
              <a:t>Layers of Regulation in the way of any rapid progress</a:t>
            </a:r>
          </a:p>
          <a:p>
            <a:r>
              <a:rPr lang="en-US" dirty="0"/>
              <a:t>Example: Palm Beach Island, FL</a:t>
            </a:r>
          </a:p>
          <a:p>
            <a:pPr lvl="1"/>
            <a:r>
              <a:rPr lang="en-US" dirty="0"/>
              <a:t>Federal Aviation Regulations</a:t>
            </a:r>
          </a:p>
          <a:p>
            <a:pPr lvl="1"/>
            <a:r>
              <a:rPr lang="en-US" dirty="0"/>
              <a:t>State of Florida’s Freedom from Unwarranted Surveillance Act</a:t>
            </a:r>
          </a:p>
          <a:p>
            <a:pPr lvl="1"/>
            <a:r>
              <a:rPr lang="en-US" dirty="0"/>
              <a:t>Palm Beach County’s ordinance prohibiting model airplane flights in county parks</a:t>
            </a:r>
          </a:p>
          <a:p>
            <a:pPr lvl="1"/>
            <a:r>
              <a:rPr lang="en-US" dirty="0"/>
              <a:t>Palm Beach Island’s drone ordinance</a:t>
            </a:r>
          </a:p>
          <a:p>
            <a:r>
              <a:rPr lang="en-US" dirty="0"/>
              <a:t>Some local laws enacted from consumer drone market</a:t>
            </a:r>
          </a:p>
          <a:p>
            <a:pPr lvl="1"/>
            <a:endParaRPr lang="en-US" dirty="0"/>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PJ Mara</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[2]</a:t>
            </a:r>
            <a:endParaRPr lang="en-US" sz="1200" dirty="0">
              <a:solidFill>
                <a:schemeClr val="tx1"/>
              </a:solidFill>
            </a:endParaRPr>
          </a:p>
        </p:txBody>
      </p:sp>
      <p:sp>
        <p:nvSpPr>
          <p:cNvPr id="9" name="Rectangle: Top Corners Rounded 8">
            <a:extLst>
              <a:ext uri="{FF2B5EF4-FFF2-40B4-BE49-F238E27FC236}">
                <a16:creationId xmlns:a16="http://schemas.microsoft.com/office/drawing/2014/main" id="{2D1C16F4-D9B6-488E-9D4A-6D648E5F2E1B}"/>
              </a:ext>
            </a:extLst>
          </p:cNvPr>
          <p:cNvSpPr/>
          <p:nvPr/>
        </p:nvSpPr>
        <p:spPr>
          <a:xfrm>
            <a:off x="685800" y="1493868"/>
            <a:ext cx="2921936" cy="914400"/>
          </a:xfrm>
          <a:prstGeom prst="round2SameRect">
            <a:avLst/>
          </a:prstGeom>
          <a:solidFill>
            <a:schemeClr val="accent1">
              <a:lumMod val="40000"/>
              <a:lumOff val="60000"/>
            </a:schemeClr>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8B81FEB-D66B-4543-A4E7-8D9C867014DF}"/>
              </a:ext>
            </a:extLst>
          </p:cNvPr>
          <p:cNvSpPr txBox="1"/>
          <p:nvPr/>
        </p:nvSpPr>
        <p:spPr>
          <a:xfrm>
            <a:off x="807722" y="1734027"/>
            <a:ext cx="2921936" cy="480131"/>
          </a:xfrm>
          <a:prstGeom prst="rect">
            <a:avLst/>
          </a:prstGeom>
          <a:noFill/>
        </p:spPr>
        <p:txBody>
          <a:bodyPr wrap="square" rtlCol="0">
            <a:spAutoFit/>
          </a:bodyPr>
          <a:lstStyle/>
          <a:p>
            <a:pPr>
              <a:lnSpc>
                <a:spcPct val="90000"/>
              </a:lnSpc>
            </a:pPr>
            <a:r>
              <a:rPr lang="en-US" sz="2800" dirty="0">
                <a:solidFill>
                  <a:schemeClr val="tx1">
                    <a:lumMod val="50000"/>
                  </a:schemeClr>
                </a:solidFill>
              </a:rPr>
              <a:t>FAA Regulations</a:t>
            </a:r>
          </a:p>
        </p:txBody>
      </p:sp>
      <p:sp>
        <p:nvSpPr>
          <p:cNvPr id="13" name="Rectangle 12">
            <a:extLst>
              <a:ext uri="{FF2B5EF4-FFF2-40B4-BE49-F238E27FC236}">
                <a16:creationId xmlns:a16="http://schemas.microsoft.com/office/drawing/2014/main" id="{AA28DE1D-9DE4-40EF-9642-09E3BC2FB0B7}"/>
              </a:ext>
            </a:extLst>
          </p:cNvPr>
          <p:cNvSpPr/>
          <p:nvPr/>
        </p:nvSpPr>
        <p:spPr>
          <a:xfrm>
            <a:off x="685800" y="2408268"/>
            <a:ext cx="2921936" cy="916823"/>
          </a:xfrm>
          <a:prstGeom prst="rect">
            <a:avLst/>
          </a:prstGeom>
          <a:solidFill>
            <a:schemeClr val="accent1">
              <a:lumMod val="60000"/>
              <a:lumOff val="40000"/>
            </a:schemeClr>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490E185-0E66-461D-8BDD-070F7BF7F8FD}"/>
              </a:ext>
            </a:extLst>
          </p:cNvPr>
          <p:cNvSpPr txBox="1"/>
          <p:nvPr/>
        </p:nvSpPr>
        <p:spPr>
          <a:xfrm>
            <a:off x="685800" y="2596689"/>
            <a:ext cx="2921936" cy="480131"/>
          </a:xfrm>
          <a:prstGeom prst="rect">
            <a:avLst/>
          </a:prstGeom>
          <a:noFill/>
        </p:spPr>
        <p:txBody>
          <a:bodyPr wrap="square" rtlCol="0">
            <a:spAutoFit/>
          </a:bodyPr>
          <a:lstStyle/>
          <a:p>
            <a:pPr algn="ctr">
              <a:lnSpc>
                <a:spcPct val="90000"/>
              </a:lnSpc>
            </a:pPr>
            <a:r>
              <a:rPr lang="en-US" sz="2800" dirty="0"/>
              <a:t>State Regulations</a:t>
            </a:r>
          </a:p>
        </p:txBody>
      </p:sp>
      <p:sp>
        <p:nvSpPr>
          <p:cNvPr id="15" name="Rectangle: Top Corners Rounded 14">
            <a:extLst>
              <a:ext uri="{FF2B5EF4-FFF2-40B4-BE49-F238E27FC236}">
                <a16:creationId xmlns:a16="http://schemas.microsoft.com/office/drawing/2014/main" id="{C736BA92-6281-4398-8AFE-FCD0D33FAFA8}"/>
              </a:ext>
            </a:extLst>
          </p:cNvPr>
          <p:cNvSpPr/>
          <p:nvPr/>
        </p:nvSpPr>
        <p:spPr>
          <a:xfrm rot="10800000">
            <a:off x="685799" y="3320462"/>
            <a:ext cx="2921931" cy="852523"/>
          </a:xfrm>
          <a:prstGeom prst="round2Same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90080DD6-694D-4F72-B951-727CB5B874D3}"/>
              </a:ext>
            </a:extLst>
          </p:cNvPr>
          <p:cNvSpPr txBox="1"/>
          <p:nvPr/>
        </p:nvSpPr>
        <p:spPr>
          <a:xfrm>
            <a:off x="685800" y="3463985"/>
            <a:ext cx="2921936" cy="480131"/>
          </a:xfrm>
          <a:prstGeom prst="rect">
            <a:avLst/>
          </a:prstGeom>
          <a:noFill/>
        </p:spPr>
        <p:txBody>
          <a:bodyPr wrap="square" rtlCol="0">
            <a:spAutoFit/>
          </a:bodyPr>
          <a:lstStyle/>
          <a:p>
            <a:pPr>
              <a:lnSpc>
                <a:spcPct val="90000"/>
              </a:lnSpc>
            </a:pPr>
            <a:r>
              <a:rPr lang="en-US" sz="2800" dirty="0"/>
              <a:t>Local Regulations</a:t>
            </a:r>
          </a:p>
        </p:txBody>
      </p:sp>
    </p:spTree>
    <p:extLst>
      <p:ext uri="{BB962C8B-B14F-4D97-AF65-F5344CB8AC3E}">
        <p14:creationId xmlns:p14="http://schemas.microsoft.com/office/powerpoint/2010/main" val="3431335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There Are Industry </a:t>
            </a:r>
            <a:r>
              <a:rPr lang="en-US" dirty="0" err="1"/>
              <a:t>ROadblocks</a:t>
            </a:r>
            <a:endParaRPr lang="en-US" dirty="0"/>
          </a:p>
        </p:txBody>
      </p:sp>
      <p:sp>
        <p:nvSpPr>
          <p:cNvPr id="3" name="Content Placeholder 2"/>
          <p:cNvSpPr>
            <a:spLocks noGrp="1"/>
          </p:cNvSpPr>
          <p:nvPr>
            <p:ph sz="half" idx="1"/>
          </p:nvPr>
        </p:nvSpPr>
        <p:spPr>
          <a:xfrm>
            <a:off x="4808901" y="1352550"/>
            <a:ext cx="3733800" cy="3428999"/>
          </a:xfrm>
        </p:spPr>
        <p:txBody>
          <a:bodyPr>
            <a:normAutofit/>
          </a:bodyPr>
          <a:lstStyle/>
          <a:p>
            <a:r>
              <a:rPr lang="en-US" dirty="0"/>
              <a:t>Urban Locations (high population) near airports where flying is not allowed at all</a:t>
            </a:r>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PJ Mara</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[2]</a:t>
            </a:r>
            <a:endParaRPr lang="en-US" sz="1200" dirty="0">
              <a:solidFill>
                <a:schemeClr val="tx1"/>
              </a:solidFill>
            </a:endParaRPr>
          </a:p>
        </p:txBody>
      </p:sp>
      <p:pic>
        <p:nvPicPr>
          <p:cNvPr id="4" name="Picture 3">
            <a:extLst>
              <a:ext uri="{FF2B5EF4-FFF2-40B4-BE49-F238E27FC236}">
                <a16:creationId xmlns:a16="http://schemas.microsoft.com/office/drawing/2014/main" id="{93B945F0-90D5-47E4-8770-81E9967375F4}"/>
              </a:ext>
            </a:extLst>
          </p:cNvPr>
          <p:cNvPicPr>
            <a:picLocks noChangeAspect="1"/>
          </p:cNvPicPr>
          <p:nvPr/>
        </p:nvPicPr>
        <p:blipFill>
          <a:blip r:embed="rId3"/>
          <a:stretch>
            <a:fillRect/>
          </a:stretch>
        </p:blipFill>
        <p:spPr>
          <a:xfrm>
            <a:off x="324196" y="1436925"/>
            <a:ext cx="4403304" cy="2848476"/>
          </a:xfrm>
          <a:prstGeom prst="rect">
            <a:avLst/>
          </a:prstGeom>
        </p:spPr>
      </p:pic>
    </p:spTree>
    <p:extLst>
      <p:ext uri="{BB962C8B-B14F-4D97-AF65-F5344CB8AC3E}">
        <p14:creationId xmlns:p14="http://schemas.microsoft.com/office/powerpoint/2010/main" val="14722982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Aside: Programs to solve regulatory challenges</a:t>
            </a:r>
          </a:p>
        </p:txBody>
      </p:sp>
      <p:sp>
        <p:nvSpPr>
          <p:cNvPr id="3" name="Content Placeholder 2"/>
          <p:cNvSpPr>
            <a:spLocks noGrp="1"/>
          </p:cNvSpPr>
          <p:nvPr>
            <p:ph sz="half" idx="1"/>
          </p:nvPr>
        </p:nvSpPr>
        <p:spPr/>
        <p:txBody>
          <a:bodyPr/>
          <a:lstStyle/>
          <a:p>
            <a:r>
              <a:rPr lang="en-US" dirty="0"/>
              <a:t>There are some programs setup by FAA to explore deregulating</a:t>
            </a:r>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PJ Mara</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[5]</a:t>
            </a:r>
            <a:endParaRPr lang="en-US" sz="1200" dirty="0">
              <a:solidFill>
                <a:schemeClr val="tx1"/>
              </a:solidFill>
            </a:endParaRPr>
          </a:p>
        </p:txBody>
      </p:sp>
      <p:pic>
        <p:nvPicPr>
          <p:cNvPr id="9" name="Picture 8">
            <a:extLst>
              <a:ext uri="{FF2B5EF4-FFF2-40B4-BE49-F238E27FC236}">
                <a16:creationId xmlns:a16="http://schemas.microsoft.com/office/drawing/2014/main" id="{65BFAF44-A21D-4BD2-9A47-7631E1B9B0A0}"/>
              </a:ext>
            </a:extLst>
          </p:cNvPr>
          <p:cNvPicPr>
            <a:picLocks noChangeAspect="1"/>
          </p:cNvPicPr>
          <p:nvPr/>
        </p:nvPicPr>
        <p:blipFill>
          <a:blip r:embed="rId3"/>
          <a:stretch>
            <a:fillRect/>
          </a:stretch>
        </p:blipFill>
        <p:spPr>
          <a:xfrm>
            <a:off x="4783304" y="1390508"/>
            <a:ext cx="3674896" cy="2981519"/>
          </a:xfrm>
          <a:prstGeom prst="rect">
            <a:avLst/>
          </a:prstGeom>
        </p:spPr>
      </p:pic>
      <p:pic>
        <p:nvPicPr>
          <p:cNvPr id="12" name="Picture 11">
            <a:extLst>
              <a:ext uri="{FF2B5EF4-FFF2-40B4-BE49-F238E27FC236}">
                <a16:creationId xmlns:a16="http://schemas.microsoft.com/office/drawing/2014/main" id="{C03FA815-388D-42EF-8F52-F3454F2BCE70}"/>
              </a:ext>
            </a:extLst>
          </p:cNvPr>
          <p:cNvPicPr>
            <a:picLocks noChangeAspect="1"/>
          </p:cNvPicPr>
          <p:nvPr/>
        </p:nvPicPr>
        <p:blipFill>
          <a:blip r:embed="rId4"/>
          <a:stretch>
            <a:fillRect/>
          </a:stretch>
        </p:blipFill>
        <p:spPr>
          <a:xfrm>
            <a:off x="754224" y="2150605"/>
            <a:ext cx="3596951" cy="2221422"/>
          </a:xfrm>
          <a:prstGeom prst="rect">
            <a:avLst/>
          </a:prstGeom>
        </p:spPr>
      </p:pic>
    </p:spTree>
    <p:extLst>
      <p:ext uri="{BB962C8B-B14F-4D97-AF65-F5344CB8AC3E}">
        <p14:creationId xmlns:p14="http://schemas.microsoft.com/office/powerpoint/2010/main" val="5081042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Privacy Concerns- It’s concerning!</a:t>
            </a:r>
          </a:p>
        </p:txBody>
      </p:sp>
      <p:sp>
        <p:nvSpPr>
          <p:cNvPr id="3" name="Content Placeholder 2"/>
          <p:cNvSpPr>
            <a:spLocks noGrp="1"/>
          </p:cNvSpPr>
          <p:nvPr>
            <p:ph sz="half" idx="1"/>
          </p:nvPr>
        </p:nvSpPr>
        <p:spPr/>
        <p:txBody>
          <a:bodyPr/>
          <a:lstStyle/>
          <a:p>
            <a:r>
              <a:rPr lang="en-US" dirty="0"/>
              <a:t>Government has developed surveillance from major jumps in tech before</a:t>
            </a:r>
          </a:p>
          <a:p>
            <a:pPr lvl="1"/>
            <a:r>
              <a:rPr lang="en-US" dirty="0"/>
              <a:t>Telephone, email, online chat, see reading</a:t>
            </a:r>
          </a:p>
          <a:p>
            <a:pPr lvl="1"/>
            <a:r>
              <a:rPr lang="en-US" dirty="0"/>
              <a:t>Ordering of footage from drones as evidence in court?</a:t>
            </a:r>
          </a:p>
          <a:p>
            <a:r>
              <a:rPr lang="en-US" dirty="0"/>
              <a:t>EFF: “Privacy law has not kept up with the rapid pace of drone technology”</a:t>
            </a:r>
          </a:p>
          <a:p>
            <a:endParaRPr lang="en-US" dirty="0"/>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PJ Mara</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[6]</a:t>
            </a:r>
            <a:endParaRPr lang="en-US" sz="1200" dirty="0">
              <a:solidFill>
                <a:schemeClr val="tx1"/>
              </a:solidFill>
            </a:endParaRPr>
          </a:p>
        </p:txBody>
      </p:sp>
      <p:pic>
        <p:nvPicPr>
          <p:cNvPr id="9" name="Picture 8">
            <a:extLst>
              <a:ext uri="{FF2B5EF4-FFF2-40B4-BE49-F238E27FC236}">
                <a16:creationId xmlns:a16="http://schemas.microsoft.com/office/drawing/2014/main" id="{9778351C-DAFD-4692-B506-77EC9419D923}"/>
              </a:ext>
            </a:extLst>
          </p:cNvPr>
          <p:cNvPicPr>
            <a:picLocks noChangeAspect="1"/>
          </p:cNvPicPr>
          <p:nvPr/>
        </p:nvPicPr>
        <p:blipFill>
          <a:blip r:embed="rId3"/>
          <a:stretch>
            <a:fillRect/>
          </a:stretch>
        </p:blipFill>
        <p:spPr>
          <a:xfrm>
            <a:off x="5047955" y="2088332"/>
            <a:ext cx="3410245" cy="1668924"/>
          </a:xfrm>
          <a:prstGeom prst="rect">
            <a:avLst/>
          </a:prstGeom>
        </p:spPr>
      </p:pic>
    </p:spTree>
    <p:extLst>
      <p:ext uri="{BB962C8B-B14F-4D97-AF65-F5344CB8AC3E}">
        <p14:creationId xmlns:p14="http://schemas.microsoft.com/office/powerpoint/2010/main" val="6675094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Overall public opinion</a:t>
            </a:r>
          </a:p>
        </p:txBody>
      </p:sp>
      <p:sp>
        <p:nvSpPr>
          <p:cNvPr id="3" name="Content Placeholder 2"/>
          <p:cNvSpPr>
            <a:spLocks noGrp="1"/>
          </p:cNvSpPr>
          <p:nvPr>
            <p:ph sz="half" idx="1"/>
          </p:nvPr>
        </p:nvSpPr>
        <p:spPr>
          <a:xfrm>
            <a:off x="685799" y="1352551"/>
            <a:ext cx="6637713" cy="3352800"/>
          </a:xfrm>
        </p:spPr>
        <p:txBody>
          <a:bodyPr/>
          <a:lstStyle/>
          <a:p>
            <a:r>
              <a:rPr lang="en-US" dirty="0"/>
              <a:t>Mixed opinions, with some divisions (data from 2016)</a:t>
            </a:r>
          </a:p>
          <a:p>
            <a:r>
              <a:rPr lang="en-US" dirty="0"/>
              <a:t>&lt;Remove “&lt;“ “&gt;” from template</a:t>
            </a:r>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PJ Mara</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[4]</a:t>
            </a:r>
            <a:endParaRPr lang="en-US" sz="1200" dirty="0">
              <a:solidFill>
                <a:schemeClr val="tx1"/>
              </a:solidFill>
            </a:endParaRPr>
          </a:p>
        </p:txBody>
      </p:sp>
      <p:pic>
        <p:nvPicPr>
          <p:cNvPr id="9" name="Picture 8">
            <a:extLst>
              <a:ext uri="{FF2B5EF4-FFF2-40B4-BE49-F238E27FC236}">
                <a16:creationId xmlns:a16="http://schemas.microsoft.com/office/drawing/2014/main" id="{FB668EE3-54A3-4F04-A770-51DAA9ACFF2C}"/>
              </a:ext>
            </a:extLst>
          </p:cNvPr>
          <p:cNvPicPr>
            <a:picLocks noChangeAspect="1"/>
          </p:cNvPicPr>
          <p:nvPr/>
        </p:nvPicPr>
        <p:blipFill>
          <a:blip r:embed="rId3"/>
          <a:stretch>
            <a:fillRect/>
          </a:stretch>
        </p:blipFill>
        <p:spPr>
          <a:xfrm>
            <a:off x="495300" y="3253754"/>
            <a:ext cx="8458200" cy="1409700"/>
          </a:xfrm>
          <a:prstGeom prst="rect">
            <a:avLst/>
          </a:prstGeom>
        </p:spPr>
      </p:pic>
      <p:pic>
        <p:nvPicPr>
          <p:cNvPr id="12" name="Picture 11">
            <a:extLst>
              <a:ext uri="{FF2B5EF4-FFF2-40B4-BE49-F238E27FC236}">
                <a16:creationId xmlns:a16="http://schemas.microsoft.com/office/drawing/2014/main" id="{3E1500C2-7999-45E6-A9AF-79470F158C8F}"/>
              </a:ext>
            </a:extLst>
          </p:cNvPr>
          <p:cNvPicPr>
            <a:picLocks noChangeAspect="1"/>
          </p:cNvPicPr>
          <p:nvPr/>
        </p:nvPicPr>
        <p:blipFill>
          <a:blip r:embed="rId4"/>
          <a:stretch>
            <a:fillRect/>
          </a:stretch>
        </p:blipFill>
        <p:spPr>
          <a:xfrm>
            <a:off x="685800" y="1736444"/>
            <a:ext cx="7897091" cy="1377686"/>
          </a:xfrm>
          <a:prstGeom prst="rect">
            <a:avLst/>
          </a:prstGeom>
        </p:spPr>
      </p:pic>
    </p:spTree>
    <p:extLst>
      <p:ext uri="{BB962C8B-B14F-4D97-AF65-F5344CB8AC3E}">
        <p14:creationId xmlns:p14="http://schemas.microsoft.com/office/powerpoint/2010/main" val="4052474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Implications of Drone Deliveries- Conclusions</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PJ Mara</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30</a:t>
            </a:fld>
            <a:endParaRPr lang="en-US"/>
          </a:p>
        </p:txBody>
      </p:sp>
    </p:spTree>
    <p:extLst>
      <p:ext uri="{BB962C8B-B14F-4D97-AF65-F5344CB8AC3E}">
        <p14:creationId xmlns:p14="http://schemas.microsoft.com/office/powerpoint/2010/main" val="35475929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685800" y="1080655"/>
            <a:ext cx="7772400" cy="3624696"/>
          </a:xfrm>
        </p:spPr>
        <p:txBody>
          <a:bodyPr lIns="91440">
            <a:normAutofit fontScale="55000" lnSpcReduction="20000"/>
          </a:bodyPr>
          <a:lstStyle/>
          <a:p>
            <a:pPr marL="0" indent="0">
              <a:buNone/>
            </a:pPr>
            <a:r>
              <a:rPr lang="en-US" dirty="0"/>
              <a:t>[1] Pamela Cohn, Alastair Green, Meredith Langstaff, and Melanie Roller, Commercial drones are here: The future of unmanned aerial system (McKinsey, Dec 2017) </a:t>
            </a:r>
            <a:r>
              <a:rPr lang="en-US" dirty="0">
                <a:hlinkClick r:id="rId2"/>
              </a:rPr>
              <a:t>https://www.mckinsey.com/industries/capital-projects-and-infrastructure/our-insights/commercial-drones-are-here-the-future-of-unmanned-aerial-systems</a:t>
            </a:r>
            <a:r>
              <a:rPr lang="en-US" dirty="0"/>
              <a:t> (Accessed 4/15/20)</a:t>
            </a:r>
          </a:p>
          <a:p>
            <a:pPr marL="0" indent="0">
              <a:buNone/>
            </a:pPr>
            <a:r>
              <a:rPr lang="en-US" dirty="0"/>
              <a:t>[2] Jonathan </a:t>
            </a:r>
            <a:r>
              <a:rPr lang="en-US" dirty="0" err="1"/>
              <a:t>Rupprecht</a:t>
            </a:r>
            <a:r>
              <a:rPr lang="en-US" dirty="0"/>
              <a:t>, Drone Delivery – 3 Big Legal Problems (2019) </a:t>
            </a:r>
            <a:r>
              <a:rPr lang="en-US" dirty="0">
                <a:hlinkClick r:id="rId3"/>
              </a:rPr>
              <a:t>https://jrupprechtlaw.com/amazon-drone-delivery-3-major-legal-problems-amazon-prime-air/</a:t>
            </a:r>
            <a:r>
              <a:rPr lang="en-US" dirty="0"/>
              <a:t> (Accessed 4/15/20)</a:t>
            </a:r>
          </a:p>
          <a:p>
            <a:pPr marL="0" indent="0">
              <a:buNone/>
            </a:pPr>
            <a:r>
              <a:rPr lang="en-US" dirty="0"/>
              <a:t>[3] Andreas </a:t>
            </a:r>
            <a:r>
              <a:rPr lang="en-US" dirty="0" err="1"/>
              <a:t>Raptopoulos</a:t>
            </a:r>
            <a:r>
              <a:rPr lang="en-US" dirty="0"/>
              <a:t>, No Roads? There’s a drone for that (TED, 2013) </a:t>
            </a:r>
            <a:r>
              <a:rPr lang="en-US" dirty="0">
                <a:hlinkClick r:id="rId4"/>
              </a:rPr>
              <a:t>https://www.ted.com/talks/andreas_raptopoulos_no_roads_there_s_a_drone_for_that</a:t>
            </a:r>
            <a:r>
              <a:rPr lang="en-US" dirty="0"/>
              <a:t> (Accessed 4/16/20)</a:t>
            </a:r>
          </a:p>
          <a:p>
            <a:pPr marL="0" indent="0">
              <a:buNone/>
            </a:pPr>
            <a:r>
              <a:rPr lang="en-US" dirty="0"/>
              <a:t>[4] Office of the Inspector General USPS, Public Perception of Drone Delivery in the United States, (October 11, 2016) </a:t>
            </a:r>
            <a:r>
              <a:rPr lang="en-US" dirty="0">
                <a:hlinkClick r:id="rId5"/>
              </a:rPr>
              <a:t>https://www.uspsoig.gov/sites/default/files/document-library-files/2016/RARC_WP-17-001.pdf</a:t>
            </a:r>
            <a:r>
              <a:rPr lang="en-US" dirty="0"/>
              <a:t> (Accessed 4/16/20)</a:t>
            </a:r>
          </a:p>
          <a:p>
            <a:pPr marL="0" indent="0">
              <a:buNone/>
            </a:pPr>
            <a:r>
              <a:rPr lang="en-US" dirty="0"/>
              <a:t>[5] UAS Integration Pilot Program (December 10, 2019) </a:t>
            </a:r>
            <a:r>
              <a:rPr lang="en-US" dirty="0">
                <a:hlinkClick r:id="rId6"/>
              </a:rPr>
              <a:t>https://www.faa.gov/</a:t>
            </a:r>
            <a:r>
              <a:rPr lang="en-US" dirty="0" err="1">
                <a:hlinkClick r:id="rId6"/>
              </a:rPr>
              <a:t>uas</a:t>
            </a:r>
            <a:r>
              <a:rPr lang="en-US" dirty="0">
                <a:hlinkClick r:id="rId6"/>
              </a:rPr>
              <a:t>/</a:t>
            </a:r>
            <a:r>
              <a:rPr lang="en-US" dirty="0" err="1">
                <a:hlinkClick r:id="rId6"/>
              </a:rPr>
              <a:t>programs_partnerships</a:t>
            </a:r>
            <a:r>
              <a:rPr lang="en-US" dirty="0">
                <a:hlinkClick r:id="rId6"/>
              </a:rPr>
              <a:t>/</a:t>
            </a:r>
            <a:r>
              <a:rPr lang="en-US" dirty="0" err="1">
                <a:hlinkClick r:id="rId6"/>
              </a:rPr>
              <a:t>integration_pilot_program</a:t>
            </a:r>
            <a:r>
              <a:rPr lang="en-US" dirty="0">
                <a:hlinkClick r:id="rId6"/>
              </a:rPr>
              <a:t>/</a:t>
            </a:r>
            <a:r>
              <a:rPr lang="en-US" dirty="0"/>
              <a:t>…(Accessed 4/16/20)</a:t>
            </a:r>
          </a:p>
          <a:p>
            <a:pPr marL="0" indent="0">
              <a:buNone/>
            </a:pPr>
            <a:r>
              <a:rPr lang="en-US" dirty="0"/>
              <a:t>[6] Surveillance Drones (EFF, N.D.) </a:t>
            </a:r>
            <a:r>
              <a:rPr lang="en-US" dirty="0">
                <a:hlinkClick r:id="rId7"/>
              </a:rPr>
              <a:t>https://www.eff.org/issues/surveillance-drones</a:t>
            </a:r>
            <a:r>
              <a:rPr lang="en-US" dirty="0"/>
              <a:t> (Accessed 4/17/20)</a:t>
            </a:r>
          </a:p>
          <a:p>
            <a:pPr marL="0" indent="0">
              <a:buNone/>
            </a:pPr>
            <a:r>
              <a:rPr lang="en-US" dirty="0"/>
              <a:t>[7] Dave Maas, Alameda and Contra Costa County Sheriffs Flew Drones Over Protests (EFF, December 2018) </a:t>
            </a:r>
            <a:r>
              <a:rPr lang="en-US" dirty="0">
                <a:hlinkClick r:id="rId8"/>
              </a:rPr>
              <a:t>https://www.eff.org/deeplinks/2018/12/alameda-and-contra-costa-county-sheriffs-flew-drones-over-protests</a:t>
            </a:r>
            <a:r>
              <a:rPr lang="en-US" dirty="0"/>
              <a:t> (Accessed 4/17/20)</a:t>
            </a:r>
          </a:p>
          <a:p>
            <a:pPr marL="0" indent="0">
              <a:buNone/>
            </a:pPr>
            <a:r>
              <a:rPr lang="en-US" dirty="0"/>
              <a:t>[8] Eric Adams, UPS Drones Are Now Moving Blood Samples Over North Carolina, (</a:t>
            </a:r>
            <a:r>
              <a:rPr lang="en-US" dirty="0" err="1"/>
              <a:t>Wired.Com</a:t>
            </a:r>
            <a:r>
              <a:rPr lang="en-US" dirty="0"/>
              <a:t>, 2019) </a:t>
            </a:r>
            <a:r>
              <a:rPr lang="en-US" dirty="0">
                <a:hlinkClick r:id="rId9"/>
              </a:rPr>
              <a:t>https://www.wired.com/story/ups-matternet-drone-delivery-north-carolina/</a:t>
            </a:r>
            <a:r>
              <a:rPr lang="en-US" dirty="0"/>
              <a:t> (Accessed 4/16/20)</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31</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&lt;Your Name&gt;</a:t>
            </a:r>
          </a:p>
        </p:txBody>
      </p:sp>
    </p:spTree>
    <p:extLst>
      <p:ext uri="{BB962C8B-B14F-4D97-AF65-F5344CB8AC3E}">
        <p14:creationId xmlns:p14="http://schemas.microsoft.com/office/powerpoint/2010/main" val="35583779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California consumer privacy act</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Pradnya Mahurkar</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32</a:t>
            </a:fld>
            <a:endParaRPr lang="en-US"/>
          </a:p>
        </p:txBody>
      </p:sp>
    </p:spTree>
    <p:extLst>
      <p:ext uri="{BB962C8B-B14F-4D97-AF65-F5344CB8AC3E}">
        <p14:creationId xmlns:p14="http://schemas.microsoft.com/office/powerpoint/2010/main" val="42738677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61950"/>
            <a:ext cx="6841156" cy="914400"/>
          </a:xfrm>
        </p:spPr>
        <p:txBody>
          <a:bodyPr/>
          <a:lstStyle/>
          <a:p>
            <a:r>
              <a:rPr lang="en-US" dirty="0"/>
              <a:t>What is California consumer privacy act (</a:t>
            </a:r>
            <a:r>
              <a:rPr lang="en-US" dirty="0" err="1"/>
              <a:t>ccpa</a:t>
            </a:r>
            <a:r>
              <a:rPr lang="en-US" dirty="0"/>
              <a:t>)?</a:t>
            </a:r>
          </a:p>
        </p:txBody>
      </p:sp>
      <p:sp>
        <p:nvSpPr>
          <p:cNvPr id="3" name="Content Placeholder 2"/>
          <p:cNvSpPr>
            <a:spLocks noGrp="1"/>
          </p:cNvSpPr>
          <p:nvPr>
            <p:ph sz="half" idx="1"/>
          </p:nvPr>
        </p:nvSpPr>
        <p:spPr>
          <a:xfrm>
            <a:off x="685800" y="1374077"/>
            <a:ext cx="3733800" cy="3352800"/>
          </a:xfrm>
        </p:spPr>
        <p:txBody>
          <a:bodyPr/>
          <a:lstStyle/>
          <a:p>
            <a:pPr marL="0" indent="0">
              <a:buNone/>
            </a:pPr>
            <a:r>
              <a:rPr lang="en-US" dirty="0"/>
              <a:t>According to the CCPA fact sheet, California consumers have:</a:t>
            </a:r>
          </a:p>
          <a:p>
            <a:r>
              <a:rPr lang="en-US" dirty="0"/>
              <a:t>The right to know what personal information is being collected, stored, and used by businesses.</a:t>
            </a:r>
          </a:p>
          <a:p>
            <a:r>
              <a:rPr lang="en-US" dirty="0"/>
              <a:t>The right to delete personal information held by businesses and their service providers.</a:t>
            </a:r>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Pradnya Mahurkar</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[1][2][3]</a:t>
            </a:r>
          </a:p>
        </p:txBody>
      </p:sp>
      <p:sp>
        <p:nvSpPr>
          <p:cNvPr id="18" name="Content Placeholder 2">
            <a:extLst>
              <a:ext uri="{FF2B5EF4-FFF2-40B4-BE49-F238E27FC236}">
                <a16:creationId xmlns:a16="http://schemas.microsoft.com/office/drawing/2014/main" id="{88A1C8CA-3125-3549-80F9-36625E33A408}"/>
              </a:ext>
            </a:extLst>
          </p:cNvPr>
          <p:cNvSpPr txBox="1">
            <a:spLocks/>
          </p:cNvSpPr>
          <p:nvPr/>
        </p:nvSpPr>
        <p:spPr>
          <a:xfrm>
            <a:off x="4433455" y="1374077"/>
            <a:ext cx="3733800" cy="3352800"/>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r>
              <a:rPr lang="en-US" dirty="0"/>
              <a:t>The right to non-discrimination when they exercise their rights under the CCPA.</a:t>
            </a:r>
          </a:p>
          <a:p>
            <a:r>
              <a:rPr lang="en-US" dirty="0"/>
              <a:t>The right to opt-out of the sale of personal information.</a:t>
            </a:r>
          </a:p>
          <a:p>
            <a:endParaRPr lang="en-US" dirty="0"/>
          </a:p>
        </p:txBody>
      </p:sp>
    </p:spTree>
    <p:extLst>
      <p:ext uri="{BB962C8B-B14F-4D97-AF65-F5344CB8AC3E}">
        <p14:creationId xmlns:p14="http://schemas.microsoft.com/office/powerpoint/2010/main" val="28967641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2727C27-D92A-414B-B248-9FC22480BE0B}"/>
              </a:ext>
            </a:extLst>
          </p:cNvPr>
          <p:cNvSpPr>
            <a:spLocks noGrp="1"/>
          </p:cNvSpPr>
          <p:nvPr>
            <p:ph type="ftr" sz="quarter" idx="11"/>
          </p:nvPr>
        </p:nvSpPr>
        <p:spPr/>
        <p:txBody>
          <a:bodyPr/>
          <a:lstStyle/>
          <a:p>
            <a:r>
              <a:rPr lang="sk-SK" dirty="0"/>
              <a:t>© 2020 </a:t>
            </a:r>
            <a:r>
              <a:rPr lang="sk-SK" dirty="0" err="1"/>
              <a:t>Keith</a:t>
            </a:r>
            <a:r>
              <a:rPr lang="sk-SK" dirty="0"/>
              <a:t> A. </a:t>
            </a:r>
            <a:r>
              <a:rPr lang="sk-SK" dirty="0" err="1"/>
              <a:t>Pray</a:t>
            </a:r>
            <a:endParaRPr lang="en-US" dirty="0"/>
          </a:p>
        </p:txBody>
      </p:sp>
      <p:sp>
        <p:nvSpPr>
          <p:cNvPr id="6" name="Slide Number Placeholder 5">
            <a:extLst>
              <a:ext uri="{FF2B5EF4-FFF2-40B4-BE49-F238E27FC236}">
                <a16:creationId xmlns:a16="http://schemas.microsoft.com/office/drawing/2014/main" id="{F143519B-7A74-1346-A205-569C25182CBC}"/>
              </a:ext>
            </a:extLst>
          </p:cNvPr>
          <p:cNvSpPr>
            <a:spLocks noGrp="1"/>
          </p:cNvSpPr>
          <p:nvPr>
            <p:ph type="sldNum" sz="quarter" idx="12"/>
          </p:nvPr>
        </p:nvSpPr>
        <p:spPr/>
        <p:txBody>
          <a:bodyPr/>
          <a:lstStyle/>
          <a:p>
            <a:fld id="{A2A17EAB-8B51-5C40-8776-6683E51FA7A0}" type="slidenum">
              <a:rPr lang="en-US" smtClean="0"/>
              <a:t>34</a:t>
            </a:fld>
            <a:endParaRPr lang="en-US"/>
          </a:p>
        </p:txBody>
      </p:sp>
      <p:sp>
        <p:nvSpPr>
          <p:cNvPr id="7" name="Title 1">
            <a:extLst>
              <a:ext uri="{FF2B5EF4-FFF2-40B4-BE49-F238E27FC236}">
                <a16:creationId xmlns:a16="http://schemas.microsoft.com/office/drawing/2014/main" id="{3D3074E7-72E0-3744-A6CA-A0F2F0BCEA1A}"/>
              </a:ext>
            </a:extLst>
          </p:cNvPr>
          <p:cNvSpPr>
            <a:spLocks noGrp="1"/>
          </p:cNvSpPr>
          <p:nvPr>
            <p:ph type="title"/>
          </p:nvPr>
        </p:nvSpPr>
        <p:spPr>
          <a:xfrm>
            <a:off x="685800" y="361950"/>
            <a:ext cx="6841156" cy="914400"/>
          </a:xfrm>
        </p:spPr>
        <p:txBody>
          <a:bodyPr/>
          <a:lstStyle/>
          <a:p>
            <a:r>
              <a:rPr lang="en-US" dirty="0"/>
              <a:t>Some companies don’t like </a:t>
            </a:r>
            <a:r>
              <a:rPr lang="en-US" dirty="0" err="1"/>
              <a:t>ccpa</a:t>
            </a:r>
            <a:endParaRPr lang="en-US" dirty="0"/>
          </a:p>
        </p:txBody>
      </p:sp>
      <p:sp>
        <p:nvSpPr>
          <p:cNvPr id="8" name="Content Placeholder 2">
            <a:extLst>
              <a:ext uri="{FF2B5EF4-FFF2-40B4-BE49-F238E27FC236}">
                <a16:creationId xmlns:a16="http://schemas.microsoft.com/office/drawing/2014/main" id="{6D6120AA-DE47-CA44-AB91-0A0244D34708}"/>
              </a:ext>
            </a:extLst>
          </p:cNvPr>
          <p:cNvSpPr>
            <a:spLocks noGrp="1"/>
          </p:cNvSpPr>
          <p:nvPr>
            <p:ph sz="half" idx="1"/>
          </p:nvPr>
        </p:nvSpPr>
        <p:spPr>
          <a:xfrm>
            <a:off x="685800" y="1962150"/>
            <a:ext cx="3733800" cy="1219199"/>
          </a:xfrm>
        </p:spPr>
        <p:txBody>
          <a:bodyPr/>
          <a:lstStyle/>
          <a:p>
            <a:r>
              <a:rPr lang="en-US" dirty="0"/>
              <a:t>Threatens their business model.</a:t>
            </a:r>
          </a:p>
          <a:p>
            <a:r>
              <a:rPr lang="en-US" dirty="0"/>
              <a:t>A major source of income is targeted advertisement.</a:t>
            </a:r>
          </a:p>
          <a:p>
            <a:pPr marL="0" indent="0">
              <a:buNone/>
            </a:pPr>
            <a:endParaRPr lang="en-US" dirty="0"/>
          </a:p>
        </p:txBody>
      </p:sp>
      <p:sp>
        <p:nvSpPr>
          <p:cNvPr id="10" name="Footer Placeholder 4">
            <a:extLst>
              <a:ext uri="{FF2B5EF4-FFF2-40B4-BE49-F238E27FC236}">
                <a16:creationId xmlns:a16="http://schemas.microsoft.com/office/drawing/2014/main" id="{504B76EB-EF2E-B84F-BD9A-1910124DF996}"/>
              </a:ext>
            </a:extLst>
          </p:cNvPr>
          <p:cNvSpPr txBox="1">
            <a:spLocks/>
          </p:cNvSpPr>
          <p:nvPr/>
        </p:nvSpPr>
        <p:spPr>
          <a:xfrm>
            <a:off x="0" y="4997196"/>
            <a:ext cx="5562600" cy="146304"/>
          </a:xfrm>
          <a:prstGeom prst="rect">
            <a:avLst/>
          </a:prstGeom>
        </p:spPr>
        <p:txBody>
          <a:bodyPr vert="horz" lIns="91436" tIns="45718" rIns="91436" bIns="45718" rtlCol="0" anchor="ctr"/>
          <a:lstStyle>
            <a:defPPr>
              <a:defRPr lang="en-US"/>
            </a:defPPr>
            <a:lvl1pPr marL="0" marR="0" indent="0" algn="l" defTabSz="457200" rtl="0" eaLnBrk="1" fontAlgn="auto" latinLnBrk="0" hangingPunct="1">
              <a:lnSpc>
                <a:spcPct val="100000"/>
              </a:lnSpc>
              <a:spcBef>
                <a:spcPts val="0"/>
              </a:spcBef>
              <a:spcAft>
                <a:spcPts val="0"/>
              </a:spcAft>
              <a:buClrTx/>
              <a:buSzTx/>
              <a:buFontTx/>
              <a:buNone/>
              <a:tabLst/>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sk-SK"/>
              <a:t>© 2020 Keith A. Pray</a:t>
            </a:r>
            <a:endParaRPr lang="en-US" dirty="0"/>
          </a:p>
        </p:txBody>
      </p:sp>
      <p:sp>
        <p:nvSpPr>
          <p:cNvPr id="11" name="Slide Number Placeholder 5">
            <a:extLst>
              <a:ext uri="{FF2B5EF4-FFF2-40B4-BE49-F238E27FC236}">
                <a16:creationId xmlns:a16="http://schemas.microsoft.com/office/drawing/2014/main" id="{2559F626-F1C4-9549-BF95-6004E34BEB06}"/>
              </a:ext>
            </a:extLst>
          </p:cNvPr>
          <p:cNvSpPr txBox="1">
            <a:spLocks/>
          </p:cNvSpPr>
          <p:nvPr/>
        </p:nvSpPr>
        <p:spPr>
          <a:xfrm>
            <a:off x="8519160" y="4997196"/>
            <a:ext cx="624840" cy="146304"/>
          </a:xfrm>
          <a:prstGeom prst="rect">
            <a:avLst/>
          </a:prstGeom>
        </p:spPr>
        <p:txBody>
          <a:bodyPr vert="horz" lIns="91436" tIns="45718" rIns="91436" bIns="45718" rtlCol="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2A17EAB-8B51-5C40-8776-6683E51FA7A0}" type="slidenum">
              <a:rPr lang="en-US" smtClean="0"/>
              <a:pPr/>
              <a:t>34</a:t>
            </a:fld>
            <a:endParaRPr lang="en-US"/>
          </a:p>
        </p:txBody>
      </p:sp>
      <p:sp>
        <p:nvSpPr>
          <p:cNvPr id="12" name="TextBox 11">
            <a:extLst>
              <a:ext uri="{FF2B5EF4-FFF2-40B4-BE49-F238E27FC236}">
                <a16:creationId xmlns:a16="http://schemas.microsoft.com/office/drawing/2014/main" id="{AD4CF7E4-8526-2B47-8CF0-C9E476A593C1}"/>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Pradnya Mahurkar</a:t>
            </a:r>
          </a:p>
        </p:txBody>
      </p:sp>
      <p:sp>
        <p:nvSpPr>
          <p:cNvPr id="13" name="TextBox 12">
            <a:extLst>
              <a:ext uri="{FF2B5EF4-FFF2-40B4-BE49-F238E27FC236}">
                <a16:creationId xmlns:a16="http://schemas.microsoft.com/office/drawing/2014/main" id="{47C2079F-E881-9840-A99A-6CDB0FE8ADC6}"/>
              </a:ext>
            </a:extLst>
          </p:cNvPr>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[2]</a:t>
            </a:r>
          </a:p>
        </p:txBody>
      </p:sp>
      <p:pic>
        <p:nvPicPr>
          <p:cNvPr id="17" name="Picture 16" descr="A screenshot of a cell phone&#10;&#10;Description automatically generated">
            <a:extLst>
              <a:ext uri="{FF2B5EF4-FFF2-40B4-BE49-F238E27FC236}">
                <a16:creationId xmlns:a16="http://schemas.microsoft.com/office/drawing/2014/main" id="{2E5801FC-48F5-D04D-BE6C-0DFBA84DCD66}"/>
              </a:ext>
            </a:extLst>
          </p:cNvPr>
          <p:cNvPicPr>
            <a:picLocks noChangeAspect="1"/>
          </p:cNvPicPr>
          <p:nvPr/>
        </p:nvPicPr>
        <p:blipFill>
          <a:blip r:embed="rId3"/>
          <a:stretch>
            <a:fillRect/>
          </a:stretch>
        </p:blipFill>
        <p:spPr>
          <a:xfrm>
            <a:off x="4419600" y="1286737"/>
            <a:ext cx="4449523" cy="3243964"/>
          </a:xfrm>
          <a:prstGeom prst="rect">
            <a:avLst/>
          </a:prstGeom>
        </p:spPr>
      </p:pic>
    </p:spTree>
    <p:extLst>
      <p:ext uri="{BB962C8B-B14F-4D97-AF65-F5344CB8AC3E}">
        <p14:creationId xmlns:p14="http://schemas.microsoft.com/office/powerpoint/2010/main" val="9184329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7B0C650-7FF9-734C-9220-FE1C381DBDDF}"/>
              </a:ext>
            </a:extLst>
          </p:cNvPr>
          <p:cNvSpPr>
            <a:spLocks noGrp="1"/>
          </p:cNvSpPr>
          <p:nvPr>
            <p:ph type="ftr" sz="quarter" idx="11"/>
          </p:nvPr>
        </p:nvSpPr>
        <p:spPr/>
        <p:txBody>
          <a:bodyPr/>
          <a:lstStyle/>
          <a:p>
            <a:r>
              <a:rPr lang="sk-SK"/>
              <a:t>© 2020 Keith A. Pray</a:t>
            </a:r>
            <a:endParaRPr lang="en-US"/>
          </a:p>
        </p:txBody>
      </p:sp>
      <p:sp>
        <p:nvSpPr>
          <p:cNvPr id="6" name="Slide Number Placeholder 5">
            <a:extLst>
              <a:ext uri="{FF2B5EF4-FFF2-40B4-BE49-F238E27FC236}">
                <a16:creationId xmlns:a16="http://schemas.microsoft.com/office/drawing/2014/main" id="{3BFF1A63-0AE7-F24B-AE6B-856FF92E92E4}"/>
              </a:ext>
            </a:extLst>
          </p:cNvPr>
          <p:cNvSpPr>
            <a:spLocks noGrp="1"/>
          </p:cNvSpPr>
          <p:nvPr>
            <p:ph type="sldNum" sz="quarter" idx="12"/>
          </p:nvPr>
        </p:nvSpPr>
        <p:spPr/>
        <p:txBody>
          <a:bodyPr/>
          <a:lstStyle/>
          <a:p>
            <a:fld id="{A2A17EAB-8B51-5C40-8776-6683E51FA7A0}" type="slidenum">
              <a:rPr lang="en-US" smtClean="0"/>
              <a:t>35</a:t>
            </a:fld>
            <a:endParaRPr lang="en-US"/>
          </a:p>
        </p:txBody>
      </p:sp>
      <p:sp>
        <p:nvSpPr>
          <p:cNvPr id="7" name="Title 1">
            <a:extLst>
              <a:ext uri="{FF2B5EF4-FFF2-40B4-BE49-F238E27FC236}">
                <a16:creationId xmlns:a16="http://schemas.microsoft.com/office/drawing/2014/main" id="{AD719AD1-CD8A-624A-A689-9906B634C237}"/>
              </a:ext>
            </a:extLst>
          </p:cNvPr>
          <p:cNvSpPr>
            <a:spLocks noGrp="1"/>
          </p:cNvSpPr>
          <p:nvPr>
            <p:ph type="title"/>
          </p:nvPr>
        </p:nvSpPr>
        <p:spPr>
          <a:xfrm>
            <a:off x="685800" y="361950"/>
            <a:ext cx="6841156" cy="914400"/>
          </a:xfrm>
        </p:spPr>
        <p:txBody>
          <a:bodyPr/>
          <a:lstStyle/>
          <a:p>
            <a:r>
              <a:rPr lang="en-US" dirty="0"/>
              <a:t>Some additional information</a:t>
            </a:r>
          </a:p>
        </p:txBody>
      </p:sp>
      <p:sp>
        <p:nvSpPr>
          <p:cNvPr id="8" name="Content Placeholder 2">
            <a:extLst>
              <a:ext uri="{FF2B5EF4-FFF2-40B4-BE49-F238E27FC236}">
                <a16:creationId xmlns:a16="http://schemas.microsoft.com/office/drawing/2014/main" id="{4CC03CB8-0BC6-B646-B09B-DDA66B6AE5CB}"/>
              </a:ext>
            </a:extLst>
          </p:cNvPr>
          <p:cNvSpPr>
            <a:spLocks noGrp="1"/>
          </p:cNvSpPr>
          <p:nvPr>
            <p:ph sz="half" idx="1"/>
          </p:nvPr>
        </p:nvSpPr>
        <p:spPr>
          <a:xfrm>
            <a:off x="685800" y="1352551"/>
            <a:ext cx="3733800" cy="3352800"/>
          </a:xfrm>
        </p:spPr>
        <p:txBody>
          <a:bodyPr>
            <a:normAutofit/>
          </a:bodyPr>
          <a:lstStyle/>
          <a:p>
            <a:r>
              <a:rPr lang="en-US" dirty="0"/>
              <a:t>The law came into effect on January 1, 2020.</a:t>
            </a:r>
          </a:p>
          <a:p>
            <a:r>
              <a:rPr lang="en-US" dirty="0"/>
              <a:t>Applicable to only certain businesses.</a:t>
            </a:r>
          </a:p>
          <a:p>
            <a:r>
              <a:rPr lang="en-US" dirty="0"/>
              <a:t>Companies should have their records ready by the start of 2019</a:t>
            </a:r>
          </a:p>
          <a:p>
            <a:r>
              <a:rPr lang="en-US" dirty="0"/>
              <a:t>If companies are not CCPA compliant, they can be charged up to $7500 per record. </a:t>
            </a:r>
          </a:p>
        </p:txBody>
      </p:sp>
      <p:sp>
        <p:nvSpPr>
          <p:cNvPr id="10" name="Footer Placeholder 4">
            <a:extLst>
              <a:ext uri="{FF2B5EF4-FFF2-40B4-BE49-F238E27FC236}">
                <a16:creationId xmlns:a16="http://schemas.microsoft.com/office/drawing/2014/main" id="{A5B4F9EA-82CA-0C42-BEBF-DE740D504774}"/>
              </a:ext>
            </a:extLst>
          </p:cNvPr>
          <p:cNvSpPr txBox="1">
            <a:spLocks/>
          </p:cNvSpPr>
          <p:nvPr/>
        </p:nvSpPr>
        <p:spPr>
          <a:xfrm>
            <a:off x="0" y="4997196"/>
            <a:ext cx="5562600" cy="146304"/>
          </a:xfrm>
          <a:prstGeom prst="rect">
            <a:avLst/>
          </a:prstGeom>
        </p:spPr>
        <p:txBody>
          <a:bodyPr vert="horz" lIns="91436" tIns="45718" rIns="91436" bIns="45718" rtlCol="0" anchor="ctr"/>
          <a:lstStyle>
            <a:defPPr>
              <a:defRPr lang="en-US"/>
            </a:defPPr>
            <a:lvl1pPr marL="0" marR="0" indent="0" algn="l" defTabSz="457200" rtl="0" eaLnBrk="1" fontAlgn="auto" latinLnBrk="0" hangingPunct="1">
              <a:lnSpc>
                <a:spcPct val="100000"/>
              </a:lnSpc>
              <a:spcBef>
                <a:spcPts val="0"/>
              </a:spcBef>
              <a:spcAft>
                <a:spcPts val="0"/>
              </a:spcAft>
              <a:buClrTx/>
              <a:buSzTx/>
              <a:buFontTx/>
              <a:buNone/>
              <a:tabLst/>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sk-SK"/>
              <a:t>© 2020 Keith A. Pray</a:t>
            </a:r>
            <a:endParaRPr lang="en-US" dirty="0"/>
          </a:p>
        </p:txBody>
      </p:sp>
      <p:sp>
        <p:nvSpPr>
          <p:cNvPr id="11" name="Slide Number Placeholder 5">
            <a:extLst>
              <a:ext uri="{FF2B5EF4-FFF2-40B4-BE49-F238E27FC236}">
                <a16:creationId xmlns:a16="http://schemas.microsoft.com/office/drawing/2014/main" id="{B0AECF3E-53EF-AA48-B06A-31F41EDFD004}"/>
              </a:ext>
            </a:extLst>
          </p:cNvPr>
          <p:cNvSpPr txBox="1">
            <a:spLocks/>
          </p:cNvSpPr>
          <p:nvPr/>
        </p:nvSpPr>
        <p:spPr>
          <a:xfrm>
            <a:off x="8519160" y="4997196"/>
            <a:ext cx="624840" cy="146304"/>
          </a:xfrm>
          <a:prstGeom prst="rect">
            <a:avLst/>
          </a:prstGeom>
        </p:spPr>
        <p:txBody>
          <a:bodyPr vert="horz" lIns="91436" tIns="45718" rIns="91436" bIns="45718" rtlCol="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2A17EAB-8B51-5C40-8776-6683E51FA7A0}" type="slidenum">
              <a:rPr lang="en-US" smtClean="0"/>
              <a:pPr/>
              <a:t>35</a:t>
            </a:fld>
            <a:endParaRPr lang="en-US"/>
          </a:p>
        </p:txBody>
      </p:sp>
      <p:sp>
        <p:nvSpPr>
          <p:cNvPr id="12" name="TextBox 11">
            <a:extLst>
              <a:ext uri="{FF2B5EF4-FFF2-40B4-BE49-F238E27FC236}">
                <a16:creationId xmlns:a16="http://schemas.microsoft.com/office/drawing/2014/main" id="{0A3ED335-62AF-2C47-9686-63BEB427A4B7}"/>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Pradnya Mahurkar</a:t>
            </a:r>
          </a:p>
        </p:txBody>
      </p:sp>
      <p:sp>
        <p:nvSpPr>
          <p:cNvPr id="13" name="TextBox 12">
            <a:extLst>
              <a:ext uri="{FF2B5EF4-FFF2-40B4-BE49-F238E27FC236}">
                <a16:creationId xmlns:a16="http://schemas.microsoft.com/office/drawing/2014/main" id="{918E7653-1719-CD4E-BBE2-BD78A776323F}"/>
              </a:ext>
            </a:extLst>
          </p:cNvPr>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[5]</a:t>
            </a:r>
          </a:p>
        </p:txBody>
      </p:sp>
      <p:pic>
        <p:nvPicPr>
          <p:cNvPr id="15" name="Picture 14" descr="A person wearing a suit and tie&#10;&#10;Description automatically generated">
            <a:extLst>
              <a:ext uri="{FF2B5EF4-FFF2-40B4-BE49-F238E27FC236}">
                <a16:creationId xmlns:a16="http://schemas.microsoft.com/office/drawing/2014/main" id="{14723D4F-5654-7942-9382-51DEE0103F2B}"/>
              </a:ext>
            </a:extLst>
          </p:cNvPr>
          <p:cNvPicPr>
            <a:picLocks noChangeAspect="1"/>
          </p:cNvPicPr>
          <p:nvPr/>
        </p:nvPicPr>
        <p:blipFill>
          <a:blip r:embed="rId3"/>
          <a:stretch>
            <a:fillRect/>
          </a:stretch>
        </p:blipFill>
        <p:spPr>
          <a:xfrm>
            <a:off x="4724400" y="1109840"/>
            <a:ext cx="3733800" cy="3595511"/>
          </a:xfrm>
          <a:prstGeom prst="rect">
            <a:avLst/>
          </a:prstGeom>
        </p:spPr>
      </p:pic>
    </p:spTree>
    <p:extLst>
      <p:ext uri="{BB962C8B-B14F-4D97-AF65-F5344CB8AC3E}">
        <p14:creationId xmlns:p14="http://schemas.microsoft.com/office/powerpoint/2010/main" val="1624384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4EC763B8-AEDD-ED48-A8DB-7042AB0CDA52}"/>
              </a:ext>
            </a:extLst>
          </p:cNvPr>
          <p:cNvSpPr>
            <a:spLocks noGrp="1"/>
          </p:cNvSpPr>
          <p:nvPr>
            <p:ph type="ftr" sz="quarter" idx="11"/>
          </p:nvPr>
        </p:nvSpPr>
        <p:spPr/>
        <p:txBody>
          <a:bodyPr/>
          <a:lstStyle/>
          <a:p>
            <a:r>
              <a:rPr lang="sk-SK"/>
              <a:t>© 2020 Keith A. Pray</a:t>
            </a:r>
            <a:endParaRPr lang="en-US"/>
          </a:p>
        </p:txBody>
      </p:sp>
      <p:sp>
        <p:nvSpPr>
          <p:cNvPr id="6" name="Slide Number Placeholder 5">
            <a:extLst>
              <a:ext uri="{FF2B5EF4-FFF2-40B4-BE49-F238E27FC236}">
                <a16:creationId xmlns:a16="http://schemas.microsoft.com/office/drawing/2014/main" id="{6F73FAC7-821C-8E44-AF90-2C704E19A3EC}"/>
              </a:ext>
            </a:extLst>
          </p:cNvPr>
          <p:cNvSpPr>
            <a:spLocks noGrp="1"/>
          </p:cNvSpPr>
          <p:nvPr>
            <p:ph type="sldNum" sz="quarter" idx="12"/>
          </p:nvPr>
        </p:nvSpPr>
        <p:spPr/>
        <p:txBody>
          <a:bodyPr/>
          <a:lstStyle/>
          <a:p>
            <a:fld id="{A2A17EAB-8B51-5C40-8776-6683E51FA7A0}" type="slidenum">
              <a:rPr lang="en-US" smtClean="0"/>
              <a:t>36</a:t>
            </a:fld>
            <a:endParaRPr lang="en-US"/>
          </a:p>
        </p:txBody>
      </p:sp>
      <p:sp>
        <p:nvSpPr>
          <p:cNvPr id="9" name="Title 1">
            <a:extLst>
              <a:ext uri="{FF2B5EF4-FFF2-40B4-BE49-F238E27FC236}">
                <a16:creationId xmlns:a16="http://schemas.microsoft.com/office/drawing/2014/main" id="{4F41A001-3957-4A41-90DC-8E30729DA624}"/>
              </a:ext>
            </a:extLst>
          </p:cNvPr>
          <p:cNvSpPr>
            <a:spLocks noGrp="1"/>
          </p:cNvSpPr>
          <p:nvPr>
            <p:ph type="title"/>
          </p:nvPr>
        </p:nvSpPr>
        <p:spPr>
          <a:xfrm>
            <a:off x="685800" y="361950"/>
            <a:ext cx="6841156" cy="914400"/>
          </a:xfrm>
        </p:spPr>
        <p:txBody>
          <a:bodyPr/>
          <a:lstStyle/>
          <a:p>
            <a:r>
              <a:rPr lang="en-US" dirty="0"/>
              <a:t>Conclusion</a:t>
            </a:r>
          </a:p>
        </p:txBody>
      </p:sp>
      <p:sp>
        <p:nvSpPr>
          <p:cNvPr id="10" name="Content Placeholder 2">
            <a:extLst>
              <a:ext uri="{FF2B5EF4-FFF2-40B4-BE49-F238E27FC236}">
                <a16:creationId xmlns:a16="http://schemas.microsoft.com/office/drawing/2014/main" id="{AE3C00FF-ACFD-9F4B-BE98-4F16FC6C19EB}"/>
              </a:ext>
            </a:extLst>
          </p:cNvPr>
          <p:cNvSpPr>
            <a:spLocks noGrp="1"/>
          </p:cNvSpPr>
          <p:nvPr>
            <p:ph sz="half" idx="1"/>
          </p:nvPr>
        </p:nvSpPr>
        <p:spPr>
          <a:xfrm>
            <a:off x="685800" y="1352551"/>
            <a:ext cx="7833360" cy="3352800"/>
          </a:xfrm>
        </p:spPr>
        <p:txBody>
          <a:bodyPr/>
          <a:lstStyle/>
          <a:p>
            <a:r>
              <a:rPr lang="en-US" dirty="0"/>
              <a:t>The CCPA is one-of-its-kind. It is the first law to give the consumers so much control over their personal information collected by businesses.</a:t>
            </a:r>
          </a:p>
          <a:p>
            <a:r>
              <a:rPr lang="en-US" dirty="0"/>
              <a:t>Other states are also trying to pass similar bills.</a:t>
            </a:r>
          </a:p>
          <a:p>
            <a:r>
              <a:rPr lang="en-US" dirty="0"/>
              <a:t>There is going to be an interesting change in the operation of businesses.</a:t>
            </a:r>
          </a:p>
          <a:p>
            <a:r>
              <a:rPr lang="en-US" dirty="0"/>
              <a:t>Such laws are important in today’s digital lifestyle. </a:t>
            </a:r>
          </a:p>
          <a:p>
            <a:pPr marL="0" indent="0">
              <a:buNone/>
            </a:pPr>
            <a:endParaRPr lang="en-US" dirty="0"/>
          </a:p>
        </p:txBody>
      </p:sp>
      <p:sp>
        <p:nvSpPr>
          <p:cNvPr id="12" name="Footer Placeholder 4">
            <a:extLst>
              <a:ext uri="{FF2B5EF4-FFF2-40B4-BE49-F238E27FC236}">
                <a16:creationId xmlns:a16="http://schemas.microsoft.com/office/drawing/2014/main" id="{F72881EC-B911-0F4D-9530-FCBAE16138EE}"/>
              </a:ext>
            </a:extLst>
          </p:cNvPr>
          <p:cNvSpPr txBox="1">
            <a:spLocks/>
          </p:cNvSpPr>
          <p:nvPr/>
        </p:nvSpPr>
        <p:spPr>
          <a:xfrm>
            <a:off x="0" y="4997196"/>
            <a:ext cx="5562600" cy="146304"/>
          </a:xfrm>
          <a:prstGeom prst="rect">
            <a:avLst/>
          </a:prstGeom>
        </p:spPr>
        <p:txBody>
          <a:bodyPr vert="horz" lIns="91436" tIns="45718" rIns="91436" bIns="45718" rtlCol="0" anchor="ctr"/>
          <a:lstStyle>
            <a:defPPr>
              <a:defRPr lang="en-US"/>
            </a:defPPr>
            <a:lvl1pPr marL="0" marR="0" indent="0" algn="l" defTabSz="457200" rtl="0" eaLnBrk="1" fontAlgn="auto" latinLnBrk="0" hangingPunct="1">
              <a:lnSpc>
                <a:spcPct val="100000"/>
              </a:lnSpc>
              <a:spcBef>
                <a:spcPts val="0"/>
              </a:spcBef>
              <a:spcAft>
                <a:spcPts val="0"/>
              </a:spcAft>
              <a:buClrTx/>
              <a:buSzTx/>
              <a:buFontTx/>
              <a:buNone/>
              <a:tabLst/>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sk-SK"/>
              <a:t>© 2020 Keith A. Pray</a:t>
            </a:r>
            <a:endParaRPr lang="en-US" dirty="0"/>
          </a:p>
        </p:txBody>
      </p:sp>
      <p:sp>
        <p:nvSpPr>
          <p:cNvPr id="13" name="Slide Number Placeholder 5">
            <a:extLst>
              <a:ext uri="{FF2B5EF4-FFF2-40B4-BE49-F238E27FC236}">
                <a16:creationId xmlns:a16="http://schemas.microsoft.com/office/drawing/2014/main" id="{4EB56F62-A303-E947-93B8-16A54069F9AF}"/>
              </a:ext>
            </a:extLst>
          </p:cNvPr>
          <p:cNvSpPr txBox="1">
            <a:spLocks/>
          </p:cNvSpPr>
          <p:nvPr/>
        </p:nvSpPr>
        <p:spPr>
          <a:xfrm>
            <a:off x="8519160" y="4997196"/>
            <a:ext cx="624840" cy="146304"/>
          </a:xfrm>
          <a:prstGeom prst="rect">
            <a:avLst/>
          </a:prstGeom>
        </p:spPr>
        <p:txBody>
          <a:bodyPr vert="horz" lIns="91436" tIns="45718" rIns="91436" bIns="45718" rtlCol="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2A17EAB-8B51-5C40-8776-6683E51FA7A0}" type="slidenum">
              <a:rPr lang="en-US" smtClean="0"/>
              <a:pPr/>
              <a:t>36</a:t>
            </a:fld>
            <a:endParaRPr lang="en-US"/>
          </a:p>
        </p:txBody>
      </p:sp>
      <p:sp>
        <p:nvSpPr>
          <p:cNvPr id="14" name="TextBox 13">
            <a:extLst>
              <a:ext uri="{FF2B5EF4-FFF2-40B4-BE49-F238E27FC236}">
                <a16:creationId xmlns:a16="http://schemas.microsoft.com/office/drawing/2014/main" id="{BD6A4B67-0074-8540-ABAB-70DBEED241BC}"/>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Pradnya Mahurkar</a:t>
            </a:r>
          </a:p>
        </p:txBody>
      </p:sp>
      <p:sp>
        <p:nvSpPr>
          <p:cNvPr id="15" name="TextBox 14">
            <a:extLst>
              <a:ext uri="{FF2B5EF4-FFF2-40B4-BE49-F238E27FC236}">
                <a16:creationId xmlns:a16="http://schemas.microsoft.com/office/drawing/2014/main" id="{3546B768-2F37-4840-AEF3-4028B62566FC}"/>
              </a:ext>
            </a:extLst>
          </p:cNvPr>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[4]</a:t>
            </a:r>
          </a:p>
        </p:txBody>
      </p:sp>
    </p:spTree>
    <p:extLst>
      <p:ext uri="{BB962C8B-B14F-4D97-AF65-F5344CB8AC3E}">
        <p14:creationId xmlns:p14="http://schemas.microsoft.com/office/powerpoint/2010/main" val="3554039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a:bodyPr>
          <a:lstStyle/>
          <a:p>
            <a:pPr marL="0" indent="0">
              <a:buNone/>
            </a:pPr>
            <a:r>
              <a:rPr lang="en-US" sz="1200" dirty="0"/>
              <a:t>[1] California Legislative Information, California Consumer Privacy Act of 2018, (California Legislate, 2018), </a:t>
            </a:r>
            <a:r>
              <a:rPr lang="en-US" sz="1200" dirty="0">
                <a:hlinkClick r:id="rId3"/>
              </a:rPr>
              <a:t>http://leginfo.legislature.ca.gov/faces/codes_displayText.xhtml?lawCode=CIV&amp;division=3.&amp;title=1.81.5.&amp;part=4.&amp;chapter=&amp;article</a:t>
            </a:r>
            <a:r>
              <a:rPr lang="en-US" sz="1200" dirty="0">
                <a:hlinkClick r:id="rId4"/>
              </a:rPr>
              <a:t>=</a:t>
            </a:r>
            <a:r>
              <a:rPr lang="en-US" sz="1200" dirty="0"/>
              <a:t> (April 15, 2020)</a:t>
            </a:r>
          </a:p>
          <a:p>
            <a:pPr marL="0" indent="0">
              <a:buNone/>
            </a:pPr>
            <a:r>
              <a:rPr lang="en-US" sz="1200" dirty="0"/>
              <a:t>[2] </a:t>
            </a:r>
            <a:r>
              <a:rPr lang="en-US" sz="1200" cap="all" dirty="0"/>
              <a:t>KARTIKAY MEHROTRA, LAURA MAHONEY AND DANIEL STOLLER, </a:t>
            </a:r>
            <a:r>
              <a:rPr lang="en-US" sz="1200" dirty="0"/>
              <a:t>Google and other tech firms seek to weaken landmark California data-privacy law, (Los Angeles Times, September 4, 2019), </a:t>
            </a:r>
            <a:r>
              <a:rPr lang="en-US" sz="1200" dirty="0">
                <a:hlinkClick r:id="rId5"/>
              </a:rPr>
              <a:t>https://www.latimes.com/business/story/2019-09-04/google-and-other-tech-companies-attempt-to-water-down-privacy-law</a:t>
            </a:r>
            <a:r>
              <a:rPr lang="en-US" sz="1200" dirty="0"/>
              <a:t> (April 15, 2020)</a:t>
            </a:r>
          </a:p>
          <a:p>
            <a:pPr marL="0" indent="0">
              <a:buNone/>
            </a:pPr>
            <a:r>
              <a:rPr lang="en-US" sz="1200" dirty="0"/>
              <a:t>[3] Maria </a:t>
            </a:r>
            <a:r>
              <a:rPr lang="en-US" sz="1200" dirty="0" err="1"/>
              <a:t>Korolav</a:t>
            </a:r>
            <a:r>
              <a:rPr lang="en-US" sz="1200" dirty="0"/>
              <a:t>, California Consumer Privacy Act (CCPA): What you need to know to be compliant, (CSO, October 4, 2019), </a:t>
            </a:r>
            <a:r>
              <a:rPr lang="en-US" sz="1200" dirty="0">
                <a:hlinkClick r:id="rId6"/>
              </a:rPr>
              <a:t>https://www.csoonline.com/article/3292578/california-consumer-privacy-act-what-you-need-to-know-to-be-compliant.html</a:t>
            </a:r>
            <a:r>
              <a:rPr lang="en-US" sz="1200" dirty="0"/>
              <a:t> (April 15, 2020)</a:t>
            </a:r>
          </a:p>
          <a:p>
            <a:pPr marL="0" indent="0">
              <a:buNone/>
            </a:pPr>
            <a:r>
              <a:rPr lang="en-US" sz="1200" dirty="0"/>
              <a:t>[4] </a:t>
            </a:r>
            <a:r>
              <a:rPr lang="en-US" sz="1200" dirty="0" err="1"/>
              <a:t>Jeewon</a:t>
            </a:r>
            <a:r>
              <a:rPr lang="en-US" sz="1200" dirty="0"/>
              <a:t> Kim Serrato and Susan Ros, Nevada, New York and other states follow California’s CCPA, (Data Protection Report, June 6, 2019), </a:t>
            </a:r>
            <a:r>
              <a:rPr lang="en-US" sz="1200" dirty="0">
                <a:hlinkClick r:id="rId7"/>
              </a:rPr>
              <a:t>https://www.dataprotectionreport.com/2019/06/nevada-new-york-and-other-states-follow-californias-ccpa/</a:t>
            </a:r>
            <a:r>
              <a:rPr lang="en-US" sz="1200" dirty="0"/>
              <a:t> (April 15, 2020)</a:t>
            </a:r>
          </a:p>
          <a:p>
            <a:pPr marL="0" indent="0">
              <a:buNone/>
            </a:pPr>
            <a:r>
              <a:rPr lang="en-US" sz="1200" dirty="0"/>
              <a:t>[5] Natasha Singer and Kate Conger, Google Is Fined $170 Million for Violating Children’s Privacy on YouTube, (The New York Times, September 14, 2019), </a:t>
            </a:r>
            <a:r>
              <a:rPr lang="en-US" sz="1200" dirty="0">
                <a:hlinkClick r:id="rId8"/>
              </a:rPr>
              <a:t>https://www.nytimes.com/2019/09/04/technology/google-youtube-fine-ftc.html</a:t>
            </a:r>
            <a:r>
              <a:rPr lang="en-US" sz="1200" dirty="0"/>
              <a:t> (April 15, 2020)</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37</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Pradnya Mahurkar</a:t>
            </a:r>
            <a:endParaRPr lang="en-US" sz="1400" dirty="0">
              <a:solidFill>
                <a:schemeClr val="tx1"/>
              </a:solidFill>
              <a:latin typeface="+mj-lt"/>
            </a:endParaRPr>
          </a:p>
        </p:txBody>
      </p:sp>
    </p:spTree>
    <p:extLst>
      <p:ext uri="{BB962C8B-B14F-4D97-AF65-F5344CB8AC3E}">
        <p14:creationId xmlns:p14="http://schemas.microsoft.com/office/powerpoint/2010/main" val="6279160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the patriot Act and Me</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By: Justin Amevor</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38</a:t>
            </a:fld>
            <a:endParaRPr lang="en-US"/>
          </a:p>
        </p:txBody>
      </p:sp>
    </p:spTree>
    <p:extLst>
      <p:ext uri="{BB962C8B-B14F-4D97-AF65-F5344CB8AC3E}">
        <p14:creationId xmlns:p14="http://schemas.microsoft.com/office/powerpoint/2010/main" val="18088073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045DB-D33E-4DEA-9BCF-393F10AE4221}"/>
              </a:ext>
            </a:extLst>
          </p:cNvPr>
          <p:cNvSpPr>
            <a:spLocks noGrp="1"/>
          </p:cNvSpPr>
          <p:nvPr>
            <p:ph type="title"/>
          </p:nvPr>
        </p:nvSpPr>
        <p:spPr/>
        <p:txBody>
          <a:bodyPr/>
          <a:lstStyle/>
          <a:p>
            <a:r>
              <a:rPr lang="en-US" dirty="0"/>
              <a:t>What is the USA patriot act?</a:t>
            </a:r>
          </a:p>
        </p:txBody>
      </p:sp>
      <p:sp>
        <p:nvSpPr>
          <p:cNvPr id="3" name="Content Placeholder 2">
            <a:extLst>
              <a:ext uri="{FF2B5EF4-FFF2-40B4-BE49-F238E27FC236}">
                <a16:creationId xmlns:a16="http://schemas.microsoft.com/office/drawing/2014/main" id="{39058072-5DB0-4408-A5EF-20FCAC893FD1}"/>
              </a:ext>
            </a:extLst>
          </p:cNvPr>
          <p:cNvSpPr>
            <a:spLocks noGrp="1"/>
          </p:cNvSpPr>
          <p:nvPr>
            <p:ph idx="1"/>
          </p:nvPr>
        </p:nvSpPr>
        <p:spPr/>
        <p:txBody>
          <a:bodyPr>
            <a:normAutofit/>
          </a:bodyPr>
          <a:lstStyle/>
          <a:p>
            <a:r>
              <a:rPr lang="en-US" dirty="0"/>
              <a:t> </a:t>
            </a:r>
            <a:r>
              <a:rPr lang="en-US" dirty="0">
                <a:solidFill>
                  <a:schemeClr val="bg1"/>
                </a:solidFill>
              </a:rPr>
              <a:t>U</a:t>
            </a:r>
            <a:r>
              <a:rPr lang="en-US" dirty="0"/>
              <a:t>niting and </a:t>
            </a:r>
            <a:r>
              <a:rPr lang="en-US" dirty="0">
                <a:solidFill>
                  <a:schemeClr val="bg1"/>
                </a:solidFill>
              </a:rPr>
              <a:t>S</a:t>
            </a:r>
            <a:r>
              <a:rPr lang="en-US" dirty="0"/>
              <a:t>trengthening </a:t>
            </a:r>
            <a:r>
              <a:rPr lang="en-US" dirty="0">
                <a:solidFill>
                  <a:schemeClr val="bg1"/>
                </a:solidFill>
              </a:rPr>
              <a:t>A</a:t>
            </a:r>
            <a:r>
              <a:rPr lang="en-US" dirty="0"/>
              <a:t>merica by </a:t>
            </a:r>
            <a:r>
              <a:rPr lang="en-US" dirty="0">
                <a:solidFill>
                  <a:schemeClr val="bg1"/>
                </a:solidFill>
              </a:rPr>
              <a:t>P</a:t>
            </a:r>
            <a:r>
              <a:rPr lang="en-US" dirty="0"/>
              <a:t>roviding </a:t>
            </a:r>
            <a:r>
              <a:rPr lang="en-US" dirty="0">
                <a:solidFill>
                  <a:schemeClr val="bg1"/>
                </a:solidFill>
              </a:rPr>
              <a:t>A</a:t>
            </a:r>
            <a:r>
              <a:rPr lang="en-US" dirty="0"/>
              <a:t>ppropriate </a:t>
            </a:r>
            <a:r>
              <a:rPr lang="en-US" dirty="0">
                <a:solidFill>
                  <a:schemeClr val="bg1"/>
                </a:solidFill>
              </a:rPr>
              <a:t>T</a:t>
            </a:r>
            <a:r>
              <a:rPr lang="en-US" dirty="0"/>
              <a:t>ools </a:t>
            </a:r>
            <a:r>
              <a:rPr lang="en-US" dirty="0">
                <a:solidFill>
                  <a:schemeClr val="bg1"/>
                </a:solidFill>
              </a:rPr>
              <a:t>R</a:t>
            </a:r>
            <a:r>
              <a:rPr lang="en-US" dirty="0"/>
              <a:t>equired to </a:t>
            </a:r>
            <a:r>
              <a:rPr lang="en-US" dirty="0">
                <a:solidFill>
                  <a:schemeClr val="bg1"/>
                </a:solidFill>
              </a:rPr>
              <a:t>I</a:t>
            </a:r>
            <a:r>
              <a:rPr lang="en-US" dirty="0"/>
              <a:t>ntercept and </a:t>
            </a:r>
            <a:r>
              <a:rPr lang="en-US" dirty="0">
                <a:solidFill>
                  <a:schemeClr val="bg1"/>
                </a:solidFill>
              </a:rPr>
              <a:t>O</a:t>
            </a:r>
            <a:r>
              <a:rPr lang="en-US" dirty="0"/>
              <a:t>bstruct </a:t>
            </a:r>
            <a:r>
              <a:rPr lang="en-US" dirty="0">
                <a:solidFill>
                  <a:schemeClr val="bg1"/>
                </a:solidFill>
              </a:rPr>
              <a:t>T</a:t>
            </a:r>
            <a:r>
              <a:rPr lang="en-US" dirty="0"/>
              <a:t>errorism Act of 2001</a:t>
            </a:r>
          </a:p>
          <a:p>
            <a:pPr lvl="1"/>
            <a:r>
              <a:rPr lang="en-US" dirty="0"/>
              <a:t>Providing federal law enforcement and intelligence officials with greater authority to monitor communications </a:t>
            </a:r>
          </a:p>
          <a:p>
            <a:pPr lvl="1"/>
            <a:r>
              <a:rPr lang="en-US" dirty="0"/>
              <a:t>Giving the Secretary of the Treasury greater powers to regulate banks, preventing them from being used to launder foreign money </a:t>
            </a:r>
          </a:p>
          <a:p>
            <a:pPr lvl="1"/>
            <a:r>
              <a:rPr lang="en-US" dirty="0"/>
              <a:t>Making it more difficult for terrorists to enter the United States </a:t>
            </a:r>
          </a:p>
          <a:p>
            <a:pPr lvl="1"/>
            <a:r>
              <a:rPr lang="en-US" dirty="0"/>
              <a:t>Defining new crimes and penalties for terrorist activity </a:t>
            </a:r>
          </a:p>
        </p:txBody>
      </p:sp>
      <p:sp>
        <p:nvSpPr>
          <p:cNvPr id="4" name="Footer Placeholder 3">
            <a:extLst>
              <a:ext uri="{FF2B5EF4-FFF2-40B4-BE49-F238E27FC236}">
                <a16:creationId xmlns:a16="http://schemas.microsoft.com/office/drawing/2014/main" id="{2D67D35C-9A9F-4B2C-95E4-835C07EB3C2A}"/>
              </a:ext>
            </a:extLst>
          </p:cNvPr>
          <p:cNvSpPr>
            <a:spLocks noGrp="1"/>
          </p:cNvSpPr>
          <p:nvPr>
            <p:ph type="ftr" sz="quarter" idx="11"/>
          </p:nvPr>
        </p:nvSpPr>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268CB624-D5F7-44E5-ABAB-6411AF8DF4E1}"/>
              </a:ext>
            </a:extLst>
          </p:cNvPr>
          <p:cNvSpPr>
            <a:spLocks noGrp="1"/>
          </p:cNvSpPr>
          <p:nvPr>
            <p:ph type="sldNum" sz="quarter" idx="12"/>
          </p:nvPr>
        </p:nvSpPr>
        <p:spPr/>
        <p:txBody>
          <a:bodyPr/>
          <a:lstStyle/>
          <a:p>
            <a:fld id="{A2A17EAB-8B51-5C40-8776-6683E51FA7A0}" type="slidenum">
              <a:rPr lang="en-US" smtClean="0"/>
              <a:t>39</a:t>
            </a:fld>
            <a:endParaRPr lang="en-US"/>
          </a:p>
        </p:txBody>
      </p:sp>
      <p:sp>
        <p:nvSpPr>
          <p:cNvPr id="6" name="TextBox 5">
            <a:extLst>
              <a:ext uri="{FF2B5EF4-FFF2-40B4-BE49-F238E27FC236}">
                <a16:creationId xmlns:a16="http://schemas.microsoft.com/office/drawing/2014/main" id="{D865D668-9D77-4145-B86A-1C7D801C1F66}"/>
              </a:ext>
            </a:extLst>
          </p:cNvPr>
          <p:cNvSpPr txBox="1"/>
          <p:nvPr/>
        </p:nvSpPr>
        <p:spPr>
          <a:xfrm>
            <a:off x="7682511" y="560618"/>
            <a:ext cx="1149069" cy="258532"/>
          </a:xfrm>
          <a:prstGeom prst="rect">
            <a:avLst/>
          </a:prstGeom>
          <a:noFill/>
        </p:spPr>
        <p:txBody>
          <a:bodyPr wrap="square" rtlCol="0">
            <a:spAutoFit/>
          </a:bodyPr>
          <a:lstStyle/>
          <a:p>
            <a:pPr>
              <a:lnSpc>
                <a:spcPct val="90000"/>
              </a:lnSpc>
            </a:pPr>
            <a:r>
              <a:rPr lang="en-US" sz="1200" dirty="0"/>
              <a:t>Justin Amevor</a:t>
            </a:r>
          </a:p>
        </p:txBody>
      </p:sp>
    </p:spTree>
    <p:extLst>
      <p:ext uri="{BB962C8B-B14F-4D97-AF65-F5344CB8AC3E}">
        <p14:creationId xmlns:p14="http://schemas.microsoft.com/office/powerpoint/2010/main" val="510083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2020 Keith A. Pray</a:t>
            </a:r>
            <a:endParaRPr lang="en-US"/>
          </a:p>
        </p:txBody>
      </p:sp>
      <p:pic>
        <p:nvPicPr>
          <p:cNvPr id="8" name="Picture 7" descr="993782_10151472937681130_340415500_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2850" y="844550"/>
            <a:ext cx="6718300" cy="3454400"/>
          </a:xfrm>
          <a:prstGeom prst="rect">
            <a:avLst/>
          </a:prstGeom>
        </p:spPr>
      </p:pic>
      <p:sp>
        <p:nvSpPr>
          <p:cNvPr id="2" name="Slide Number Placeholder 1"/>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16817598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D8302-E014-4C57-9E9E-8AA8F265BFA1}"/>
              </a:ext>
            </a:extLst>
          </p:cNvPr>
          <p:cNvSpPr>
            <a:spLocks noGrp="1"/>
          </p:cNvSpPr>
          <p:nvPr>
            <p:ph type="title"/>
          </p:nvPr>
        </p:nvSpPr>
        <p:spPr/>
        <p:txBody>
          <a:bodyPr/>
          <a:lstStyle/>
          <a:p>
            <a:r>
              <a:rPr lang="en-US" dirty="0"/>
              <a:t>Section 213</a:t>
            </a:r>
          </a:p>
        </p:txBody>
      </p:sp>
      <p:sp>
        <p:nvSpPr>
          <p:cNvPr id="3" name="Content Placeholder 2">
            <a:extLst>
              <a:ext uri="{FF2B5EF4-FFF2-40B4-BE49-F238E27FC236}">
                <a16:creationId xmlns:a16="http://schemas.microsoft.com/office/drawing/2014/main" id="{6FC17BC9-7613-4EFA-A198-865314EACA5C}"/>
              </a:ext>
            </a:extLst>
          </p:cNvPr>
          <p:cNvSpPr>
            <a:spLocks noGrp="1"/>
          </p:cNvSpPr>
          <p:nvPr>
            <p:ph idx="1"/>
          </p:nvPr>
        </p:nvSpPr>
        <p:spPr/>
        <p:txBody>
          <a:bodyPr/>
          <a:lstStyle/>
          <a:p>
            <a:r>
              <a:rPr lang="en-US" dirty="0"/>
              <a:t>Allows for delayed notice of sneak-and-peak and sneak-and-steal warrants.</a:t>
            </a:r>
          </a:p>
          <a:p>
            <a:pPr lvl="1"/>
            <a:r>
              <a:rPr lang="en-US" dirty="0"/>
              <a:t>An individual's physical safety will be endangered</a:t>
            </a:r>
          </a:p>
          <a:p>
            <a:pPr lvl="1"/>
            <a:r>
              <a:rPr lang="en-US" dirty="0"/>
              <a:t>Someone will flee prosecution</a:t>
            </a:r>
          </a:p>
          <a:p>
            <a:pPr lvl="1"/>
            <a:r>
              <a:rPr lang="en-US" dirty="0"/>
              <a:t>Evidence will be tampered with, </a:t>
            </a:r>
          </a:p>
          <a:p>
            <a:pPr lvl="1"/>
            <a:r>
              <a:rPr lang="en-US" dirty="0"/>
              <a:t>Potential witnesses will be intimidated or, </a:t>
            </a:r>
          </a:p>
          <a:p>
            <a:pPr lvl="1"/>
            <a:r>
              <a:rPr lang="en-US" dirty="0"/>
              <a:t>An investigation would be jeopardized or a trial unduly delayed. </a:t>
            </a:r>
          </a:p>
          <a:p>
            <a:endParaRPr lang="en-US" dirty="0"/>
          </a:p>
        </p:txBody>
      </p:sp>
      <p:sp>
        <p:nvSpPr>
          <p:cNvPr id="4" name="Footer Placeholder 3">
            <a:extLst>
              <a:ext uri="{FF2B5EF4-FFF2-40B4-BE49-F238E27FC236}">
                <a16:creationId xmlns:a16="http://schemas.microsoft.com/office/drawing/2014/main" id="{75B245F1-F0A0-4AC0-B5C6-DBA67393959B}"/>
              </a:ext>
            </a:extLst>
          </p:cNvPr>
          <p:cNvSpPr>
            <a:spLocks noGrp="1"/>
          </p:cNvSpPr>
          <p:nvPr>
            <p:ph type="ftr" sz="quarter" idx="11"/>
          </p:nvPr>
        </p:nvSpPr>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1761099D-50C2-45DC-9E48-5F1AD2B5AED1}"/>
              </a:ext>
            </a:extLst>
          </p:cNvPr>
          <p:cNvSpPr>
            <a:spLocks noGrp="1"/>
          </p:cNvSpPr>
          <p:nvPr>
            <p:ph type="sldNum" sz="quarter" idx="12"/>
          </p:nvPr>
        </p:nvSpPr>
        <p:spPr/>
        <p:txBody>
          <a:bodyPr/>
          <a:lstStyle/>
          <a:p>
            <a:fld id="{A2A17EAB-8B51-5C40-8776-6683E51FA7A0}" type="slidenum">
              <a:rPr lang="en-US" smtClean="0"/>
              <a:t>40</a:t>
            </a:fld>
            <a:endParaRPr lang="en-US"/>
          </a:p>
        </p:txBody>
      </p:sp>
      <p:sp>
        <p:nvSpPr>
          <p:cNvPr id="6" name="TextBox 5">
            <a:extLst>
              <a:ext uri="{FF2B5EF4-FFF2-40B4-BE49-F238E27FC236}">
                <a16:creationId xmlns:a16="http://schemas.microsoft.com/office/drawing/2014/main" id="{27C33BE4-671B-454D-B77C-136C3C04536D}"/>
              </a:ext>
            </a:extLst>
          </p:cNvPr>
          <p:cNvSpPr txBox="1"/>
          <p:nvPr/>
        </p:nvSpPr>
        <p:spPr>
          <a:xfrm>
            <a:off x="7792631" y="534074"/>
            <a:ext cx="1149069" cy="258532"/>
          </a:xfrm>
          <a:prstGeom prst="rect">
            <a:avLst/>
          </a:prstGeom>
          <a:noFill/>
        </p:spPr>
        <p:txBody>
          <a:bodyPr wrap="square" rtlCol="0">
            <a:spAutoFit/>
          </a:bodyPr>
          <a:lstStyle/>
          <a:p>
            <a:pPr>
              <a:lnSpc>
                <a:spcPct val="90000"/>
              </a:lnSpc>
            </a:pPr>
            <a:r>
              <a:rPr lang="en-US" sz="1200" dirty="0"/>
              <a:t>Justin Amevor</a:t>
            </a:r>
          </a:p>
        </p:txBody>
      </p:sp>
    </p:spTree>
    <p:extLst>
      <p:ext uri="{BB962C8B-B14F-4D97-AF65-F5344CB8AC3E}">
        <p14:creationId xmlns:p14="http://schemas.microsoft.com/office/powerpoint/2010/main" val="5363750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F2549-B8A0-4751-AFD3-F332CC934602}"/>
              </a:ext>
            </a:extLst>
          </p:cNvPr>
          <p:cNvSpPr>
            <a:spLocks noGrp="1"/>
          </p:cNvSpPr>
          <p:nvPr>
            <p:ph type="title"/>
          </p:nvPr>
        </p:nvSpPr>
        <p:spPr/>
        <p:txBody>
          <a:bodyPr/>
          <a:lstStyle/>
          <a:p>
            <a:r>
              <a:rPr lang="en-US" dirty="0"/>
              <a:t>Section 215</a:t>
            </a:r>
          </a:p>
        </p:txBody>
      </p:sp>
      <p:sp>
        <p:nvSpPr>
          <p:cNvPr id="3" name="Content Placeholder 2">
            <a:extLst>
              <a:ext uri="{FF2B5EF4-FFF2-40B4-BE49-F238E27FC236}">
                <a16:creationId xmlns:a16="http://schemas.microsoft.com/office/drawing/2014/main" id="{2A590B66-0B09-4D15-8E61-8CDB44D2F0F4}"/>
              </a:ext>
            </a:extLst>
          </p:cNvPr>
          <p:cNvSpPr>
            <a:spLocks noGrp="1"/>
          </p:cNvSpPr>
          <p:nvPr>
            <p:ph idx="1"/>
          </p:nvPr>
        </p:nvSpPr>
        <p:spPr/>
        <p:txBody>
          <a:bodyPr/>
          <a:lstStyle/>
          <a:p>
            <a:r>
              <a:rPr lang="en-US" dirty="0"/>
              <a:t>Allows the government to conduct record searches held by third parties</a:t>
            </a:r>
          </a:p>
          <a:p>
            <a:pPr lvl="1"/>
            <a:r>
              <a:rPr lang="en-US" dirty="0"/>
              <a:t>Allowed for mass surveillance of billions of Americans</a:t>
            </a:r>
          </a:p>
          <a:p>
            <a:pPr lvl="1"/>
            <a:r>
              <a:rPr lang="en-US" dirty="0"/>
              <a:t>Was amended in 2015 after federal appeals court ruled interpretation of section 215 was “unprecedented and unwarranted”</a:t>
            </a:r>
          </a:p>
          <a:p>
            <a:endParaRPr lang="en-US" dirty="0"/>
          </a:p>
        </p:txBody>
      </p:sp>
      <p:sp>
        <p:nvSpPr>
          <p:cNvPr id="4" name="Footer Placeholder 3">
            <a:extLst>
              <a:ext uri="{FF2B5EF4-FFF2-40B4-BE49-F238E27FC236}">
                <a16:creationId xmlns:a16="http://schemas.microsoft.com/office/drawing/2014/main" id="{6194F4B8-9D02-47D5-83C0-9591BEB01E9D}"/>
              </a:ext>
            </a:extLst>
          </p:cNvPr>
          <p:cNvSpPr>
            <a:spLocks noGrp="1"/>
          </p:cNvSpPr>
          <p:nvPr>
            <p:ph type="ftr" sz="quarter" idx="11"/>
          </p:nvPr>
        </p:nvSpPr>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480B21A7-8569-4239-861B-AD3288BB2272}"/>
              </a:ext>
            </a:extLst>
          </p:cNvPr>
          <p:cNvSpPr>
            <a:spLocks noGrp="1"/>
          </p:cNvSpPr>
          <p:nvPr>
            <p:ph type="sldNum" sz="quarter" idx="12"/>
          </p:nvPr>
        </p:nvSpPr>
        <p:spPr/>
        <p:txBody>
          <a:bodyPr/>
          <a:lstStyle/>
          <a:p>
            <a:fld id="{A2A17EAB-8B51-5C40-8776-6683E51FA7A0}" type="slidenum">
              <a:rPr lang="en-US" smtClean="0"/>
              <a:t>41</a:t>
            </a:fld>
            <a:endParaRPr lang="en-US"/>
          </a:p>
        </p:txBody>
      </p:sp>
      <p:sp>
        <p:nvSpPr>
          <p:cNvPr id="6" name="TextBox 5">
            <a:extLst>
              <a:ext uri="{FF2B5EF4-FFF2-40B4-BE49-F238E27FC236}">
                <a16:creationId xmlns:a16="http://schemas.microsoft.com/office/drawing/2014/main" id="{03088398-4BC4-467C-8C6C-0563E4CA5F5A}"/>
              </a:ext>
            </a:extLst>
          </p:cNvPr>
          <p:cNvSpPr txBox="1"/>
          <p:nvPr/>
        </p:nvSpPr>
        <p:spPr>
          <a:xfrm>
            <a:off x="7436581" y="560618"/>
            <a:ext cx="1149069" cy="258532"/>
          </a:xfrm>
          <a:prstGeom prst="rect">
            <a:avLst/>
          </a:prstGeom>
          <a:noFill/>
        </p:spPr>
        <p:txBody>
          <a:bodyPr wrap="square" rtlCol="0">
            <a:spAutoFit/>
          </a:bodyPr>
          <a:lstStyle/>
          <a:p>
            <a:pPr>
              <a:lnSpc>
                <a:spcPct val="90000"/>
              </a:lnSpc>
            </a:pPr>
            <a:r>
              <a:rPr lang="en-US" sz="1200" dirty="0"/>
              <a:t>Justin Amevor</a:t>
            </a:r>
          </a:p>
        </p:txBody>
      </p:sp>
    </p:spTree>
    <p:extLst>
      <p:ext uri="{BB962C8B-B14F-4D97-AF65-F5344CB8AC3E}">
        <p14:creationId xmlns:p14="http://schemas.microsoft.com/office/powerpoint/2010/main" val="7266128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77AA5-F272-4769-BAA6-15C2F7B4EAE2}"/>
              </a:ext>
            </a:extLst>
          </p:cNvPr>
          <p:cNvSpPr>
            <a:spLocks noGrp="1"/>
          </p:cNvSpPr>
          <p:nvPr>
            <p:ph type="title"/>
          </p:nvPr>
        </p:nvSpPr>
        <p:spPr/>
        <p:txBody>
          <a:bodyPr/>
          <a:lstStyle/>
          <a:p>
            <a:r>
              <a:rPr lang="en-US" dirty="0"/>
              <a:t>Sneak and Peak Warrants</a:t>
            </a:r>
          </a:p>
        </p:txBody>
      </p:sp>
      <p:sp>
        <p:nvSpPr>
          <p:cNvPr id="4" name="Footer Placeholder 3">
            <a:extLst>
              <a:ext uri="{FF2B5EF4-FFF2-40B4-BE49-F238E27FC236}">
                <a16:creationId xmlns:a16="http://schemas.microsoft.com/office/drawing/2014/main" id="{53BB41EB-F1DD-4B77-88BE-7C059ED6D299}"/>
              </a:ext>
            </a:extLst>
          </p:cNvPr>
          <p:cNvSpPr>
            <a:spLocks noGrp="1"/>
          </p:cNvSpPr>
          <p:nvPr>
            <p:ph type="ftr" sz="quarter" idx="11"/>
          </p:nvPr>
        </p:nvSpPr>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937117D8-0D79-4008-96C9-7BDEDCEC0A10}"/>
              </a:ext>
            </a:extLst>
          </p:cNvPr>
          <p:cNvSpPr>
            <a:spLocks noGrp="1"/>
          </p:cNvSpPr>
          <p:nvPr>
            <p:ph type="sldNum" sz="quarter" idx="12"/>
          </p:nvPr>
        </p:nvSpPr>
        <p:spPr/>
        <p:txBody>
          <a:bodyPr/>
          <a:lstStyle/>
          <a:p>
            <a:fld id="{A2A17EAB-8B51-5C40-8776-6683E51FA7A0}" type="slidenum">
              <a:rPr lang="en-US" smtClean="0"/>
              <a:t>42</a:t>
            </a:fld>
            <a:endParaRPr lang="en-US"/>
          </a:p>
        </p:txBody>
      </p:sp>
      <p:sp>
        <p:nvSpPr>
          <p:cNvPr id="6" name="TextBox 5">
            <a:extLst>
              <a:ext uri="{FF2B5EF4-FFF2-40B4-BE49-F238E27FC236}">
                <a16:creationId xmlns:a16="http://schemas.microsoft.com/office/drawing/2014/main" id="{92C16B0E-F4F6-4577-AB6C-C94898339520}"/>
              </a:ext>
            </a:extLst>
          </p:cNvPr>
          <p:cNvSpPr txBox="1"/>
          <p:nvPr/>
        </p:nvSpPr>
        <p:spPr>
          <a:xfrm>
            <a:off x="7370091" y="560618"/>
            <a:ext cx="1149069" cy="258532"/>
          </a:xfrm>
          <a:prstGeom prst="rect">
            <a:avLst/>
          </a:prstGeom>
          <a:noFill/>
        </p:spPr>
        <p:txBody>
          <a:bodyPr wrap="square" rtlCol="0">
            <a:spAutoFit/>
          </a:bodyPr>
          <a:lstStyle/>
          <a:p>
            <a:pPr>
              <a:lnSpc>
                <a:spcPct val="90000"/>
              </a:lnSpc>
            </a:pPr>
            <a:r>
              <a:rPr lang="en-US" sz="1200" dirty="0"/>
              <a:t>Justin Amevor</a:t>
            </a:r>
          </a:p>
        </p:txBody>
      </p:sp>
      <p:pic>
        <p:nvPicPr>
          <p:cNvPr id="7" name="Content Placeholder 6">
            <a:extLst>
              <a:ext uri="{FF2B5EF4-FFF2-40B4-BE49-F238E27FC236}">
                <a16:creationId xmlns:a16="http://schemas.microsoft.com/office/drawing/2014/main" id="{B3030771-1710-48AE-9D94-C62D932301EB}"/>
              </a:ext>
            </a:extLst>
          </p:cNvPr>
          <p:cNvPicPr>
            <a:picLocks noGrp="1" noChangeAspect="1"/>
          </p:cNvPicPr>
          <p:nvPr>
            <p:ph idx="1"/>
          </p:nvPr>
        </p:nvPicPr>
        <p:blipFill>
          <a:blip r:embed="rId3"/>
          <a:stretch>
            <a:fillRect/>
          </a:stretch>
        </p:blipFill>
        <p:spPr>
          <a:xfrm>
            <a:off x="2349170" y="1352550"/>
            <a:ext cx="4445659" cy="3352800"/>
          </a:xfrm>
          <a:prstGeom prst="rect">
            <a:avLst/>
          </a:prstGeom>
        </p:spPr>
      </p:pic>
    </p:spTree>
    <p:extLst>
      <p:ext uri="{BB962C8B-B14F-4D97-AF65-F5344CB8AC3E}">
        <p14:creationId xmlns:p14="http://schemas.microsoft.com/office/powerpoint/2010/main" val="14372168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BEF13-09C1-4CB3-A1C6-012059EC4115}"/>
              </a:ext>
            </a:extLst>
          </p:cNvPr>
          <p:cNvSpPr>
            <a:spLocks noGrp="1"/>
          </p:cNvSpPr>
          <p:nvPr>
            <p:ph type="title"/>
          </p:nvPr>
        </p:nvSpPr>
        <p:spPr>
          <a:xfrm>
            <a:off x="685800" y="361950"/>
            <a:ext cx="7772400" cy="914400"/>
          </a:xfrm>
        </p:spPr>
        <p:txBody>
          <a:bodyPr anchor="ctr">
            <a:normAutofit/>
          </a:bodyPr>
          <a:lstStyle/>
          <a:p>
            <a:r>
              <a:rPr lang="en-US" dirty="0"/>
              <a:t>Case Study #1 Steve Kurtz</a:t>
            </a:r>
          </a:p>
        </p:txBody>
      </p:sp>
      <p:sp>
        <p:nvSpPr>
          <p:cNvPr id="71" name="Content Placeholder 3">
            <a:extLst>
              <a:ext uri="{FF2B5EF4-FFF2-40B4-BE49-F238E27FC236}">
                <a16:creationId xmlns:a16="http://schemas.microsoft.com/office/drawing/2014/main" id="{D9CF81E4-1DD0-41C2-8C7D-0E9709BA02A0}"/>
              </a:ext>
            </a:extLst>
          </p:cNvPr>
          <p:cNvSpPr>
            <a:spLocks noGrp="1"/>
          </p:cNvSpPr>
          <p:nvPr>
            <p:ph sz="half" idx="2"/>
          </p:nvPr>
        </p:nvSpPr>
        <p:spPr>
          <a:xfrm>
            <a:off x="4724400" y="1352551"/>
            <a:ext cx="3733800" cy="3352800"/>
          </a:xfrm>
        </p:spPr>
        <p:txBody>
          <a:bodyPr>
            <a:normAutofit fontScale="92500"/>
          </a:bodyPr>
          <a:lstStyle/>
          <a:p>
            <a:r>
              <a:rPr lang="en-US" dirty="0"/>
              <a:t>Professor at University of Buffalo who worked with biological equipment  </a:t>
            </a:r>
          </a:p>
          <a:p>
            <a:r>
              <a:rPr lang="en-US" dirty="0"/>
              <a:t>Reported his wife's death when police became suspicious of his petri dishes</a:t>
            </a:r>
          </a:p>
          <a:p>
            <a:r>
              <a:rPr lang="en-US" dirty="0"/>
              <a:t>Was held for 22 hours without charge under suspicion of bioterrorism</a:t>
            </a:r>
          </a:p>
          <a:p>
            <a:r>
              <a:rPr lang="en-US" dirty="0"/>
              <a:t>He was charged under the Biological Weapons Statue which was expanded under the Patriot Act</a:t>
            </a:r>
          </a:p>
          <a:p>
            <a:endParaRPr lang="en-US" dirty="0"/>
          </a:p>
          <a:p>
            <a:endParaRPr lang="en-US" dirty="0"/>
          </a:p>
        </p:txBody>
      </p:sp>
      <p:sp>
        <p:nvSpPr>
          <p:cNvPr id="4" name="Footer Placeholder 3">
            <a:extLst>
              <a:ext uri="{FF2B5EF4-FFF2-40B4-BE49-F238E27FC236}">
                <a16:creationId xmlns:a16="http://schemas.microsoft.com/office/drawing/2014/main" id="{6571FC75-CABE-4C58-9CCD-E9E7A204794D}"/>
              </a:ext>
            </a:extLst>
          </p:cNvPr>
          <p:cNvSpPr>
            <a:spLocks noGrp="1"/>
          </p:cNvSpPr>
          <p:nvPr>
            <p:ph type="ftr" sz="quarter" idx="11"/>
          </p:nvPr>
        </p:nvSpPr>
        <p:spPr>
          <a:xfrm>
            <a:off x="0" y="4997196"/>
            <a:ext cx="5562600" cy="146304"/>
          </a:xfrm>
        </p:spPr>
        <p:txBody>
          <a:bodyPr anchor="ctr">
            <a:normAutofit/>
          </a:bodyPr>
          <a:lstStyle/>
          <a:p>
            <a:pPr>
              <a:lnSpc>
                <a:spcPct val="90000"/>
              </a:lnSpc>
              <a:spcAft>
                <a:spcPts val="600"/>
              </a:spcAft>
            </a:pPr>
            <a:r>
              <a:rPr lang="sk-SK" sz="400"/>
              <a:t>© 2020 Keith A. Pray</a:t>
            </a:r>
            <a:endParaRPr lang="en-US" sz="400"/>
          </a:p>
        </p:txBody>
      </p:sp>
      <p:sp>
        <p:nvSpPr>
          <p:cNvPr id="5" name="Slide Number Placeholder 4">
            <a:extLst>
              <a:ext uri="{FF2B5EF4-FFF2-40B4-BE49-F238E27FC236}">
                <a16:creationId xmlns:a16="http://schemas.microsoft.com/office/drawing/2014/main" id="{7128DD12-BDB9-4E4B-8EC7-FA02F60B0808}"/>
              </a:ext>
            </a:extLst>
          </p:cNvPr>
          <p:cNvSpPr>
            <a:spLocks noGrp="1"/>
          </p:cNvSpPr>
          <p:nvPr>
            <p:ph type="sldNum" sz="quarter" idx="12"/>
          </p:nvPr>
        </p:nvSpPr>
        <p:spPr>
          <a:xfrm>
            <a:off x="8519160" y="4997196"/>
            <a:ext cx="624840" cy="146304"/>
          </a:xfrm>
        </p:spPr>
        <p:txBody>
          <a:bodyPr anchor="ctr">
            <a:normAutofit/>
          </a:bodyPr>
          <a:lstStyle/>
          <a:p>
            <a:pPr>
              <a:lnSpc>
                <a:spcPct val="90000"/>
              </a:lnSpc>
              <a:spcAft>
                <a:spcPts val="600"/>
              </a:spcAft>
            </a:pPr>
            <a:fld id="{A2A17EAB-8B51-5C40-8776-6683E51FA7A0}" type="slidenum">
              <a:rPr lang="en-US" sz="400" smtClean="0"/>
              <a:pPr>
                <a:lnSpc>
                  <a:spcPct val="90000"/>
                </a:lnSpc>
                <a:spcAft>
                  <a:spcPts val="600"/>
                </a:spcAft>
              </a:pPr>
              <a:t>43</a:t>
            </a:fld>
            <a:endParaRPr lang="en-US" sz="400"/>
          </a:p>
        </p:txBody>
      </p:sp>
      <p:pic>
        <p:nvPicPr>
          <p:cNvPr id="14" name="Content Placeholder 13">
            <a:extLst>
              <a:ext uri="{FF2B5EF4-FFF2-40B4-BE49-F238E27FC236}">
                <a16:creationId xmlns:a16="http://schemas.microsoft.com/office/drawing/2014/main" id="{32175856-3A00-4C47-8500-A17CDBCD6E92}"/>
              </a:ext>
            </a:extLst>
          </p:cNvPr>
          <p:cNvPicPr>
            <a:picLocks noGrp="1" noChangeAspect="1"/>
          </p:cNvPicPr>
          <p:nvPr>
            <p:ph sz="half" idx="1"/>
          </p:nvPr>
        </p:nvPicPr>
        <p:blipFill>
          <a:blip r:embed="rId3"/>
          <a:stretch>
            <a:fillRect/>
          </a:stretch>
        </p:blipFill>
        <p:spPr>
          <a:xfrm>
            <a:off x="1095631" y="1352550"/>
            <a:ext cx="3097427" cy="3352800"/>
          </a:xfrm>
          <a:prstGeom prst="rect">
            <a:avLst/>
          </a:prstGeom>
        </p:spPr>
      </p:pic>
      <p:sp>
        <p:nvSpPr>
          <p:cNvPr id="17" name="TextBox 16">
            <a:extLst>
              <a:ext uri="{FF2B5EF4-FFF2-40B4-BE49-F238E27FC236}">
                <a16:creationId xmlns:a16="http://schemas.microsoft.com/office/drawing/2014/main" id="{EC9D317D-EE3A-4C06-AC03-FFCBD401FB39}"/>
              </a:ext>
            </a:extLst>
          </p:cNvPr>
          <p:cNvSpPr txBox="1"/>
          <p:nvPr/>
        </p:nvSpPr>
        <p:spPr>
          <a:xfrm>
            <a:off x="7682511" y="560618"/>
            <a:ext cx="1149069" cy="258532"/>
          </a:xfrm>
          <a:prstGeom prst="rect">
            <a:avLst/>
          </a:prstGeom>
          <a:noFill/>
        </p:spPr>
        <p:txBody>
          <a:bodyPr wrap="square" rtlCol="0">
            <a:spAutoFit/>
          </a:bodyPr>
          <a:lstStyle/>
          <a:p>
            <a:pPr>
              <a:lnSpc>
                <a:spcPct val="90000"/>
              </a:lnSpc>
            </a:pPr>
            <a:r>
              <a:rPr lang="en-US" sz="1200" dirty="0"/>
              <a:t>Justin Amevor</a:t>
            </a:r>
          </a:p>
        </p:txBody>
      </p:sp>
    </p:spTree>
    <p:extLst>
      <p:ext uri="{BB962C8B-B14F-4D97-AF65-F5344CB8AC3E}">
        <p14:creationId xmlns:p14="http://schemas.microsoft.com/office/powerpoint/2010/main" val="6042867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BEF13-09C1-4CB3-A1C6-012059EC4115}"/>
              </a:ext>
            </a:extLst>
          </p:cNvPr>
          <p:cNvSpPr>
            <a:spLocks noGrp="1"/>
          </p:cNvSpPr>
          <p:nvPr>
            <p:ph type="title"/>
          </p:nvPr>
        </p:nvSpPr>
        <p:spPr>
          <a:xfrm>
            <a:off x="685800" y="361950"/>
            <a:ext cx="7772400" cy="914400"/>
          </a:xfrm>
        </p:spPr>
        <p:txBody>
          <a:bodyPr anchor="ctr">
            <a:normAutofit/>
          </a:bodyPr>
          <a:lstStyle/>
          <a:p>
            <a:r>
              <a:rPr lang="en-US" dirty="0"/>
              <a:t>CASE STUDY #2 Adam </a:t>
            </a:r>
            <a:r>
              <a:rPr lang="en-US" dirty="0" err="1"/>
              <a:t>McGaughey</a:t>
            </a:r>
            <a:endParaRPr lang="en-US" dirty="0"/>
          </a:p>
        </p:txBody>
      </p:sp>
      <p:sp>
        <p:nvSpPr>
          <p:cNvPr id="71" name="Content Placeholder 3">
            <a:extLst>
              <a:ext uri="{FF2B5EF4-FFF2-40B4-BE49-F238E27FC236}">
                <a16:creationId xmlns:a16="http://schemas.microsoft.com/office/drawing/2014/main" id="{D9CF81E4-1DD0-41C2-8C7D-0E9709BA02A0}"/>
              </a:ext>
            </a:extLst>
          </p:cNvPr>
          <p:cNvSpPr>
            <a:spLocks noGrp="1"/>
          </p:cNvSpPr>
          <p:nvPr>
            <p:ph sz="half" idx="2"/>
          </p:nvPr>
        </p:nvSpPr>
        <p:spPr>
          <a:xfrm>
            <a:off x="769965" y="1111482"/>
            <a:ext cx="5750676" cy="3352800"/>
          </a:xfrm>
        </p:spPr>
        <p:txBody>
          <a:bodyPr/>
          <a:lstStyle/>
          <a:p>
            <a:r>
              <a:rPr lang="en-US" dirty="0"/>
              <a:t>Webmaster for a fan site of Canadian TV show “Stargate SG-1”</a:t>
            </a:r>
          </a:p>
          <a:p>
            <a:r>
              <a:rPr lang="en-US" dirty="0"/>
              <a:t>Was accused of streaming episodes of the show on his website while collecting ad revenue </a:t>
            </a:r>
          </a:p>
          <a:p>
            <a:r>
              <a:rPr lang="en-US" dirty="0"/>
              <a:t>Using the Patriot Act his financial records from his ISP.</a:t>
            </a:r>
          </a:p>
          <a:p>
            <a:r>
              <a:rPr lang="en-US" dirty="0"/>
              <a:t>Was charged with copyright infringement and computer fraud</a:t>
            </a:r>
          </a:p>
          <a:p>
            <a:endParaRPr lang="en-US" dirty="0"/>
          </a:p>
        </p:txBody>
      </p:sp>
      <p:sp>
        <p:nvSpPr>
          <p:cNvPr id="4" name="Footer Placeholder 3">
            <a:extLst>
              <a:ext uri="{FF2B5EF4-FFF2-40B4-BE49-F238E27FC236}">
                <a16:creationId xmlns:a16="http://schemas.microsoft.com/office/drawing/2014/main" id="{6571FC75-CABE-4C58-9CCD-E9E7A204794D}"/>
              </a:ext>
            </a:extLst>
          </p:cNvPr>
          <p:cNvSpPr>
            <a:spLocks noGrp="1"/>
          </p:cNvSpPr>
          <p:nvPr>
            <p:ph type="ftr" sz="quarter" idx="11"/>
          </p:nvPr>
        </p:nvSpPr>
        <p:spPr>
          <a:xfrm>
            <a:off x="0" y="4997196"/>
            <a:ext cx="5562600" cy="146304"/>
          </a:xfrm>
        </p:spPr>
        <p:txBody>
          <a:bodyPr anchor="ctr">
            <a:normAutofit/>
          </a:bodyPr>
          <a:lstStyle/>
          <a:p>
            <a:pPr>
              <a:lnSpc>
                <a:spcPct val="90000"/>
              </a:lnSpc>
              <a:spcAft>
                <a:spcPts val="600"/>
              </a:spcAft>
            </a:pPr>
            <a:r>
              <a:rPr lang="sk-SK" sz="400"/>
              <a:t>© 2020 Keith A. Pray</a:t>
            </a:r>
            <a:endParaRPr lang="en-US" sz="400"/>
          </a:p>
        </p:txBody>
      </p:sp>
      <p:sp>
        <p:nvSpPr>
          <p:cNvPr id="5" name="Slide Number Placeholder 4">
            <a:extLst>
              <a:ext uri="{FF2B5EF4-FFF2-40B4-BE49-F238E27FC236}">
                <a16:creationId xmlns:a16="http://schemas.microsoft.com/office/drawing/2014/main" id="{7128DD12-BDB9-4E4B-8EC7-FA02F60B0808}"/>
              </a:ext>
            </a:extLst>
          </p:cNvPr>
          <p:cNvSpPr>
            <a:spLocks noGrp="1"/>
          </p:cNvSpPr>
          <p:nvPr>
            <p:ph type="sldNum" sz="quarter" idx="12"/>
          </p:nvPr>
        </p:nvSpPr>
        <p:spPr>
          <a:xfrm>
            <a:off x="8519160" y="4997196"/>
            <a:ext cx="624840" cy="146304"/>
          </a:xfrm>
        </p:spPr>
        <p:txBody>
          <a:bodyPr anchor="ctr">
            <a:normAutofit/>
          </a:bodyPr>
          <a:lstStyle/>
          <a:p>
            <a:pPr>
              <a:lnSpc>
                <a:spcPct val="90000"/>
              </a:lnSpc>
              <a:spcAft>
                <a:spcPts val="600"/>
              </a:spcAft>
            </a:pPr>
            <a:fld id="{A2A17EAB-8B51-5C40-8776-6683E51FA7A0}" type="slidenum">
              <a:rPr lang="en-US" sz="400" smtClean="0"/>
              <a:pPr>
                <a:lnSpc>
                  <a:spcPct val="90000"/>
                </a:lnSpc>
                <a:spcAft>
                  <a:spcPts val="600"/>
                </a:spcAft>
              </a:pPr>
              <a:t>44</a:t>
            </a:fld>
            <a:endParaRPr lang="en-US" sz="400"/>
          </a:p>
        </p:txBody>
      </p:sp>
      <p:pic>
        <p:nvPicPr>
          <p:cNvPr id="1030" name="Picture 6" descr="Copyright Symbol PNG Transparent Images | PNG All">
            <a:extLst>
              <a:ext uri="{FF2B5EF4-FFF2-40B4-BE49-F238E27FC236}">
                <a16:creationId xmlns:a16="http://schemas.microsoft.com/office/drawing/2014/main" id="{A5864328-2772-4B35-B759-D3FF73E83B8C}"/>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6900165" y="1199475"/>
            <a:ext cx="2088919" cy="208891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852B501-E08D-4D65-9E91-BFAA4F68A994}"/>
              </a:ext>
            </a:extLst>
          </p:cNvPr>
          <p:cNvSpPr txBox="1"/>
          <p:nvPr/>
        </p:nvSpPr>
        <p:spPr>
          <a:xfrm>
            <a:off x="7370091" y="560618"/>
            <a:ext cx="1149069" cy="258532"/>
          </a:xfrm>
          <a:prstGeom prst="rect">
            <a:avLst/>
          </a:prstGeom>
          <a:noFill/>
        </p:spPr>
        <p:txBody>
          <a:bodyPr wrap="square" rtlCol="0">
            <a:spAutoFit/>
          </a:bodyPr>
          <a:lstStyle/>
          <a:p>
            <a:pPr>
              <a:lnSpc>
                <a:spcPct val="90000"/>
              </a:lnSpc>
            </a:pPr>
            <a:r>
              <a:rPr lang="en-US" sz="1200" dirty="0"/>
              <a:t>Justin Amevor</a:t>
            </a:r>
          </a:p>
        </p:txBody>
      </p:sp>
    </p:spTree>
    <p:extLst>
      <p:ext uri="{BB962C8B-B14F-4D97-AF65-F5344CB8AC3E}">
        <p14:creationId xmlns:p14="http://schemas.microsoft.com/office/powerpoint/2010/main" val="34172910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541ADFD-F4A2-466E-BBD0-6F09F0FF60D2}"/>
              </a:ext>
            </a:extLst>
          </p:cNvPr>
          <p:cNvSpPr>
            <a:spLocks noGrp="1"/>
          </p:cNvSpPr>
          <p:nvPr>
            <p:ph type="title"/>
          </p:nvPr>
        </p:nvSpPr>
        <p:spPr>
          <a:xfrm>
            <a:off x="1898650" y="2114550"/>
            <a:ext cx="5740400" cy="914400"/>
          </a:xfrm>
        </p:spPr>
        <p:txBody>
          <a:bodyPr>
            <a:noAutofit/>
          </a:bodyPr>
          <a:lstStyle/>
          <a:p>
            <a:r>
              <a:rPr lang="en-US" sz="5400" dirty="0"/>
              <a:t>Fact or Myth?</a:t>
            </a:r>
          </a:p>
        </p:txBody>
      </p:sp>
      <p:sp>
        <p:nvSpPr>
          <p:cNvPr id="5" name="Footer Placeholder 4">
            <a:extLst>
              <a:ext uri="{FF2B5EF4-FFF2-40B4-BE49-F238E27FC236}">
                <a16:creationId xmlns:a16="http://schemas.microsoft.com/office/drawing/2014/main" id="{7502CFE7-276B-4214-BD4F-58FFAE9594B9}"/>
              </a:ext>
            </a:extLst>
          </p:cNvPr>
          <p:cNvSpPr>
            <a:spLocks noGrp="1"/>
          </p:cNvSpPr>
          <p:nvPr>
            <p:ph type="ftr" sz="quarter" idx="11"/>
          </p:nvPr>
        </p:nvSpPr>
        <p:spPr/>
        <p:txBody>
          <a:bodyPr/>
          <a:lstStyle/>
          <a:p>
            <a:r>
              <a:rPr lang="sk-SK"/>
              <a:t>© 2020 Keith A. Pray</a:t>
            </a:r>
            <a:endParaRPr lang="en-US"/>
          </a:p>
        </p:txBody>
      </p:sp>
      <p:sp>
        <p:nvSpPr>
          <p:cNvPr id="6" name="Slide Number Placeholder 5">
            <a:extLst>
              <a:ext uri="{FF2B5EF4-FFF2-40B4-BE49-F238E27FC236}">
                <a16:creationId xmlns:a16="http://schemas.microsoft.com/office/drawing/2014/main" id="{247CB3B2-DD33-4903-B830-6AEF1B2AB8DB}"/>
              </a:ext>
            </a:extLst>
          </p:cNvPr>
          <p:cNvSpPr>
            <a:spLocks noGrp="1"/>
          </p:cNvSpPr>
          <p:nvPr>
            <p:ph type="sldNum" sz="quarter" idx="12"/>
          </p:nvPr>
        </p:nvSpPr>
        <p:spPr/>
        <p:txBody>
          <a:bodyPr/>
          <a:lstStyle/>
          <a:p>
            <a:fld id="{A2A17EAB-8B51-5C40-8776-6683E51FA7A0}" type="slidenum">
              <a:rPr lang="en-US" smtClean="0"/>
              <a:t>45</a:t>
            </a:fld>
            <a:endParaRPr lang="en-US"/>
          </a:p>
        </p:txBody>
      </p:sp>
      <p:pic>
        <p:nvPicPr>
          <p:cNvPr id="2" name="Picture 1">
            <a:extLst>
              <a:ext uri="{FF2B5EF4-FFF2-40B4-BE49-F238E27FC236}">
                <a16:creationId xmlns:a16="http://schemas.microsoft.com/office/drawing/2014/main" id="{920E8CB6-CA20-45FF-A0E7-D47490C3DC7E}"/>
              </a:ext>
            </a:extLst>
          </p:cNvPr>
          <p:cNvPicPr>
            <a:picLocks noChangeAspect="1"/>
          </p:cNvPicPr>
          <p:nvPr/>
        </p:nvPicPr>
        <p:blipFill>
          <a:blip r:embed="rId3"/>
          <a:stretch>
            <a:fillRect/>
          </a:stretch>
        </p:blipFill>
        <p:spPr>
          <a:xfrm>
            <a:off x="7639050" y="465055"/>
            <a:ext cx="1152244" cy="329213"/>
          </a:xfrm>
          <a:prstGeom prst="rect">
            <a:avLst/>
          </a:prstGeom>
        </p:spPr>
      </p:pic>
    </p:spTree>
    <p:extLst>
      <p:ext uri="{BB962C8B-B14F-4D97-AF65-F5344CB8AC3E}">
        <p14:creationId xmlns:p14="http://schemas.microsoft.com/office/powerpoint/2010/main" val="7095328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35824-774C-4C31-912C-1E3454A781DB}"/>
              </a:ext>
            </a:extLst>
          </p:cNvPr>
          <p:cNvSpPr>
            <a:spLocks noGrp="1"/>
          </p:cNvSpPr>
          <p:nvPr>
            <p:ph type="title"/>
          </p:nvPr>
        </p:nvSpPr>
        <p:spPr/>
        <p:txBody>
          <a:bodyPr/>
          <a:lstStyle/>
          <a:p>
            <a:r>
              <a:rPr lang="en-US" dirty="0"/>
              <a:t>Statement 1</a:t>
            </a:r>
          </a:p>
        </p:txBody>
      </p:sp>
      <p:sp>
        <p:nvSpPr>
          <p:cNvPr id="3" name="Content Placeholder 2">
            <a:extLst>
              <a:ext uri="{FF2B5EF4-FFF2-40B4-BE49-F238E27FC236}">
                <a16:creationId xmlns:a16="http://schemas.microsoft.com/office/drawing/2014/main" id="{712CB9A1-B0A2-4B9C-B8B5-ECCB0A9335B0}"/>
              </a:ext>
            </a:extLst>
          </p:cNvPr>
          <p:cNvSpPr>
            <a:spLocks noGrp="1"/>
          </p:cNvSpPr>
          <p:nvPr>
            <p:ph idx="1"/>
          </p:nvPr>
        </p:nvSpPr>
        <p:spPr>
          <a:xfrm>
            <a:off x="856397" y="2040909"/>
            <a:ext cx="7772400" cy="1841879"/>
          </a:xfrm>
        </p:spPr>
        <p:txBody>
          <a:bodyPr>
            <a:normAutofit/>
          </a:bodyPr>
          <a:lstStyle/>
          <a:p>
            <a:pPr marL="0" indent="0" algn="ctr">
              <a:buNone/>
            </a:pPr>
            <a:r>
              <a:rPr lang="en-US" sz="2800" dirty="0"/>
              <a:t>“the Patriot Act authorized federal law enforcement power to arrest and indefinitely detain material witnesses.”</a:t>
            </a:r>
          </a:p>
        </p:txBody>
      </p:sp>
      <p:sp>
        <p:nvSpPr>
          <p:cNvPr id="4" name="Footer Placeholder 3">
            <a:extLst>
              <a:ext uri="{FF2B5EF4-FFF2-40B4-BE49-F238E27FC236}">
                <a16:creationId xmlns:a16="http://schemas.microsoft.com/office/drawing/2014/main" id="{D0D998D2-984A-4B94-AB7A-BDE1AF15BFC2}"/>
              </a:ext>
            </a:extLst>
          </p:cNvPr>
          <p:cNvSpPr>
            <a:spLocks noGrp="1"/>
          </p:cNvSpPr>
          <p:nvPr>
            <p:ph type="ftr" sz="quarter" idx="11"/>
          </p:nvPr>
        </p:nvSpPr>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13827E12-6DFA-40F3-B952-54164C60DECE}"/>
              </a:ext>
            </a:extLst>
          </p:cNvPr>
          <p:cNvSpPr>
            <a:spLocks noGrp="1"/>
          </p:cNvSpPr>
          <p:nvPr>
            <p:ph type="sldNum" sz="quarter" idx="12"/>
          </p:nvPr>
        </p:nvSpPr>
        <p:spPr/>
        <p:txBody>
          <a:bodyPr/>
          <a:lstStyle/>
          <a:p>
            <a:fld id="{A2A17EAB-8B51-5C40-8776-6683E51FA7A0}" type="slidenum">
              <a:rPr lang="en-US" smtClean="0"/>
              <a:t>46</a:t>
            </a:fld>
            <a:endParaRPr lang="en-US"/>
          </a:p>
        </p:txBody>
      </p:sp>
      <p:sp>
        <p:nvSpPr>
          <p:cNvPr id="6" name="TextBox 5">
            <a:extLst>
              <a:ext uri="{FF2B5EF4-FFF2-40B4-BE49-F238E27FC236}">
                <a16:creationId xmlns:a16="http://schemas.microsoft.com/office/drawing/2014/main" id="{25F5A155-A4B2-4912-9D09-176BF6488C1A}"/>
              </a:ext>
            </a:extLst>
          </p:cNvPr>
          <p:cNvSpPr txBox="1"/>
          <p:nvPr/>
        </p:nvSpPr>
        <p:spPr>
          <a:xfrm>
            <a:off x="7370091" y="560618"/>
            <a:ext cx="1149069" cy="258532"/>
          </a:xfrm>
          <a:prstGeom prst="rect">
            <a:avLst/>
          </a:prstGeom>
          <a:noFill/>
        </p:spPr>
        <p:txBody>
          <a:bodyPr wrap="square" rtlCol="0">
            <a:spAutoFit/>
          </a:bodyPr>
          <a:lstStyle/>
          <a:p>
            <a:pPr>
              <a:lnSpc>
                <a:spcPct val="90000"/>
              </a:lnSpc>
            </a:pPr>
            <a:r>
              <a:rPr lang="en-US" sz="1200" dirty="0"/>
              <a:t>Justin Amevor</a:t>
            </a:r>
          </a:p>
        </p:txBody>
      </p:sp>
    </p:spTree>
    <p:extLst>
      <p:ext uri="{BB962C8B-B14F-4D97-AF65-F5344CB8AC3E}">
        <p14:creationId xmlns:p14="http://schemas.microsoft.com/office/powerpoint/2010/main" val="5931843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35824-774C-4C31-912C-1E3454A781DB}"/>
              </a:ext>
            </a:extLst>
          </p:cNvPr>
          <p:cNvSpPr>
            <a:spLocks noGrp="1"/>
          </p:cNvSpPr>
          <p:nvPr>
            <p:ph type="title"/>
          </p:nvPr>
        </p:nvSpPr>
        <p:spPr/>
        <p:txBody>
          <a:bodyPr/>
          <a:lstStyle/>
          <a:p>
            <a:r>
              <a:rPr lang="en-US" dirty="0"/>
              <a:t>Statement 2</a:t>
            </a:r>
          </a:p>
        </p:txBody>
      </p:sp>
      <p:sp>
        <p:nvSpPr>
          <p:cNvPr id="3" name="Content Placeholder 2">
            <a:extLst>
              <a:ext uri="{FF2B5EF4-FFF2-40B4-BE49-F238E27FC236}">
                <a16:creationId xmlns:a16="http://schemas.microsoft.com/office/drawing/2014/main" id="{712CB9A1-B0A2-4B9C-B8B5-ECCB0A9335B0}"/>
              </a:ext>
            </a:extLst>
          </p:cNvPr>
          <p:cNvSpPr>
            <a:spLocks noGrp="1"/>
          </p:cNvSpPr>
          <p:nvPr>
            <p:ph idx="1"/>
          </p:nvPr>
        </p:nvSpPr>
        <p:spPr>
          <a:xfrm>
            <a:off x="685800" y="1966700"/>
            <a:ext cx="7772400" cy="1827377"/>
          </a:xfrm>
        </p:spPr>
        <p:txBody>
          <a:bodyPr>
            <a:normAutofit/>
          </a:bodyPr>
          <a:lstStyle/>
          <a:p>
            <a:pPr marL="0" indent="0" algn="ctr">
              <a:buNone/>
            </a:pPr>
            <a:r>
              <a:rPr lang="en-US" sz="2400" dirty="0"/>
              <a:t>The Patriot Act's "new powers have allowed authorities to charge more than 400 people in terrorism investigations since the attacks of Sept. 11, 2001, and convict more than half." </a:t>
            </a:r>
          </a:p>
        </p:txBody>
      </p:sp>
      <p:sp>
        <p:nvSpPr>
          <p:cNvPr id="4" name="Footer Placeholder 3">
            <a:extLst>
              <a:ext uri="{FF2B5EF4-FFF2-40B4-BE49-F238E27FC236}">
                <a16:creationId xmlns:a16="http://schemas.microsoft.com/office/drawing/2014/main" id="{D0D998D2-984A-4B94-AB7A-BDE1AF15BFC2}"/>
              </a:ext>
            </a:extLst>
          </p:cNvPr>
          <p:cNvSpPr>
            <a:spLocks noGrp="1"/>
          </p:cNvSpPr>
          <p:nvPr>
            <p:ph type="ftr" sz="quarter" idx="11"/>
          </p:nvPr>
        </p:nvSpPr>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13827E12-6DFA-40F3-B952-54164C60DECE}"/>
              </a:ext>
            </a:extLst>
          </p:cNvPr>
          <p:cNvSpPr>
            <a:spLocks noGrp="1"/>
          </p:cNvSpPr>
          <p:nvPr>
            <p:ph type="sldNum" sz="quarter" idx="12"/>
          </p:nvPr>
        </p:nvSpPr>
        <p:spPr/>
        <p:txBody>
          <a:bodyPr/>
          <a:lstStyle/>
          <a:p>
            <a:fld id="{A2A17EAB-8B51-5C40-8776-6683E51FA7A0}" type="slidenum">
              <a:rPr lang="en-US" smtClean="0"/>
              <a:t>47</a:t>
            </a:fld>
            <a:endParaRPr lang="en-US"/>
          </a:p>
        </p:txBody>
      </p:sp>
      <p:sp>
        <p:nvSpPr>
          <p:cNvPr id="6" name="TextBox 5">
            <a:extLst>
              <a:ext uri="{FF2B5EF4-FFF2-40B4-BE49-F238E27FC236}">
                <a16:creationId xmlns:a16="http://schemas.microsoft.com/office/drawing/2014/main" id="{B73B9A80-D67C-48FC-B757-D1E2A085B93E}"/>
              </a:ext>
            </a:extLst>
          </p:cNvPr>
          <p:cNvSpPr txBox="1"/>
          <p:nvPr/>
        </p:nvSpPr>
        <p:spPr>
          <a:xfrm>
            <a:off x="7370091" y="560618"/>
            <a:ext cx="1149069" cy="258532"/>
          </a:xfrm>
          <a:prstGeom prst="rect">
            <a:avLst/>
          </a:prstGeom>
          <a:noFill/>
        </p:spPr>
        <p:txBody>
          <a:bodyPr wrap="square" rtlCol="0">
            <a:spAutoFit/>
          </a:bodyPr>
          <a:lstStyle/>
          <a:p>
            <a:pPr>
              <a:lnSpc>
                <a:spcPct val="90000"/>
              </a:lnSpc>
            </a:pPr>
            <a:r>
              <a:rPr lang="en-US" sz="1200" dirty="0"/>
              <a:t>Justin Amevor</a:t>
            </a:r>
          </a:p>
        </p:txBody>
      </p:sp>
    </p:spTree>
    <p:extLst>
      <p:ext uri="{BB962C8B-B14F-4D97-AF65-F5344CB8AC3E}">
        <p14:creationId xmlns:p14="http://schemas.microsoft.com/office/powerpoint/2010/main" val="30849975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35824-774C-4C31-912C-1E3454A781DB}"/>
              </a:ext>
            </a:extLst>
          </p:cNvPr>
          <p:cNvSpPr>
            <a:spLocks noGrp="1"/>
          </p:cNvSpPr>
          <p:nvPr>
            <p:ph type="title"/>
          </p:nvPr>
        </p:nvSpPr>
        <p:spPr/>
        <p:txBody>
          <a:bodyPr/>
          <a:lstStyle/>
          <a:p>
            <a:r>
              <a:rPr lang="en-US" dirty="0"/>
              <a:t>Statement 3</a:t>
            </a:r>
          </a:p>
        </p:txBody>
      </p:sp>
      <p:sp>
        <p:nvSpPr>
          <p:cNvPr id="3" name="Content Placeholder 2">
            <a:extLst>
              <a:ext uri="{FF2B5EF4-FFF2-40B4-BE49-F238E27FC236}">
                <a16:creationId xmlns:a16="http://schemas.microsoft.com/office/drawing/2014/main" id="{712CB9A1-B0A2-4B9C-B8B5-ECCB0A9335B0}"/>
              </a:ext>
            </a:extLst>
          </p:cNvPr>
          <p:cNvSpPr>
            <a:spLocks noGrp="1"/>
          </p:cNvSpPr>
          <p:nvPr>
            <p:ph idx="1"/>
          </p:nvPr>
        </p:nvSpPr>
        <p:spPr>
          <a:xfrm>
            <a:off x="815454" y="1962150"/>
            <a:ext cx="7772400" cy="1219199"/>
          </a:xfrm>
        </p:spPr>
        <p:txBody>
          <a:bodyPr>
            <a:normAutofit/>
          </a:bodyPr>
          <a:lstStyle/>
          <a:p>
            <a:pPr marL="0" indent="0" algn="ctr">
              <a:buNone/>
            </a:pPr>
            <a:r>
              <a:rPr lang="en-US" sz="2400" dirty="0"/>
              <a:t>The codification of delayed notice warrants in the Patriot Act "brought national uniformity to a court-approved law enforcement tool that had been in existence for decades." </a:t>
            </a:r>
          </a:p>
        </p:txBody>
      </p:sp>
      <p:sp>
        <p:nvSpPr>
          <p:cNvPr id="4" name="Footer Placeholder 3">
            <a:extLst>
              <a:ext uri="{FF2B5EF4-FFF2-40B4-BE49-F238E27FC236}">
                <a16:creationId xmlns:a16="http://schemas.microsoft.com/office/drawing/2014/main" id="{D0D998D2-984A-4B94-AB7A-BDE1AF15BFC2}"/>
              </a:ext>
            </a:extLst>
          </p:cNvPr>
          <p:cNvSpPr>
            <a:spLocks noGrp="1"/>
          </p:cNvSpPr>
          <p:nvPr>
            <p:ph type="ftr" sz="quarter" idx="11"/>
          </p:nvPr>
        </p:nvSpPr>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13827E12-6DFA-40F3-B952-54164C60DECE}"/>
              </a:ext>
            </a:extLst>
          </p:cNvPr>
          <p:cNvSpPr>
            <a:spLocks noGrp="1"/>
          </p:cNvSpPr>
          <p:nvPr>
            <p:ph type="sldNum" sz="quarter" idx="12"/>
          </p:nvPr>
        </p:nvSpPr>
        <p:spPr/>
        <p:txBody>
          <a:bodyPr/>
          <a:lstStyle/>
          <a:p>
            <a:fld id="{A2A17EAB-8B51-5C40-8776-6683E51FA7A0}" type="slidenum">
              <a:rPr lang="en-US" smtClean="0"/>
              <a:t>48</a:t>
            </a:fld>
            <a:endParaRPr lang="en-US"/>
          </a:p>
        </p:txBody>
      </p:sp>
      <p:sp>
        <p:nvSpPr>
          <p:cNvPr id="6" name="TextBox 5">
            <a:extLst>
              <a:ext uri="{FF2B5EF4-FFF2-40B4-BE49-F238E27FC236}">
                <a16:creationId xmlns:a16="http://schemas.microsoft.com/office/drawing/2014/main" id="{3CA271BB-3645-4D81-AD48-7FA57DDDEF18}"/>
              </a:ext>
            </a:extLst>
          </p:cNvPr>
          <p:cNvSpPr txBox="1"/>
          <p:nvPr/>
        </p:nvSpPr>
        <p:spPr>
          <a:xfrm>
            <a:off x="7370091" y="560618"/>
            <a:ext cx="1149069" cy="258532"/>
          </a:xfrm>
          <a:prstGeom prst="rect">
            <a:avLst/>
          </a:prstGeom>
          <a:noFill/>
        </p:spPr>
        <p:txBody>
          <a:bodyPr wrap="square" rtlCol="0">
            <a:spAutoFit/>
          </a:bodyPr>
          <a:lstStyle/>
          <a:p>
            <a:pPr>
              <a:lnSpc>
                <a:spcPct val="90000"/>
              </a:lnSpc>
            </a:pPr>
            <a:r>
              <a:rPr lang="en-US" sz="1200" dirty="0"/>
              <a:t>Justin Amevor</a:t>
            </a:r>
          </a:p>
        </p:txBody>
      </p:sp>
    </p:spTree>
    <p:extLst>
      <p:ext uri="{BB962C8B-B14F-4D97-AF65-F5344CB8AC3E}">
        <p14:creationId xmlns:p14="http://schemas.microsoft.com/office/powerpoint/2010/main" val="10662754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1C2C1-55A3-4B2C-B29F-4F2F16BA9059}"/>
              </a:ext>
            </a:extLst>
          </p:cNvPr>
          <p:cNvSpPr>
            <a:spLocks noGrp="1"/>
          </p:cNvSpPr>
          <p:nvPr>
            <p:ph type="title"/>
          </p:nvPr>
        </p:nvSpPr>
        <p:spPr/>
        <p:txBody>
          <a:bodyPr/>
          <a:lstStyle/>
          <a:p>
            <a:r>
              <a:rPr lang="en-US" dirty="0"/>
              <a:t>Congressional Events</a:t>
            </a:r>
          </a:p>
        </p:txBody>
      </p:sp>
      <p:sp>
        <p:nvSpPr>
          <p:cNvPr id="3" name="Content Placeholder 2">
            <a:extLst>
              <a:ext uri="{FF2B5EF4-FFF2-40B4-BE49-F238E27FC236}">
                <a16:creationId xmlns:a16="http://schemas.microsoft.com/office/drawing/2014/main" id="{3EDCDAF1-82D6-4423-8899-C776BB2D140F}"/>
              </a:ext>
            </a:extLst>
          </p:cNvPr>
          <p:cNvSpPr>
            <a:spLocks noGrp="1"/>
          </p:cNvSpPr>
          <p:nvPr>
            <p:ph idx="1"/>
          </p:nvPr>
        </p:nvSpPr>
        <p:spPr/>
        <p:txBody>
          <a:bodyPr/>
          <a:lstStyle/>
          <a:p>
            <a:r>
              <a:rPr lang="en-US" dirty="0"/>
              <a:t>May 26 2011 - President Obama signs PATRIOT Sunsets Extension Act of 2011</a:t>
            </a:r>
          </a:p>
          <a:p>
            <a:r>
              <a:rPr lang="en-US" dirty="0"/>
              <a:t>June 1 2015 – sections of the originally act “sunset”</a:t>
            </a:r>
          </a:p>
          <a:p>
            <a:r>
              <a:rPr lang="en-US" dirty="0"/>
              <a:t>June 2 2015 – USA Freedom Act was passed</a:t>
            </a:r>
          </a:p>
          <a:p>
            <a:r>
              <a:rPr lang="en-US" dirty="0"/>
              <a:t>March 2020 – Senate passes 77-day extension passed until Senate resumes</a:t>
            </a:r>
          </a:p>
        </p:txBody>
      </p:sp>
      <p:sp>
        <p:nvSpPr>
          <p:cNvPr id="4" name="Footer Placeholder 3">
            <a:extLst>
              <a:ext uri="{FF2B5EF4-FFF2-40B4-BE49-F238E27FC236}">
                <a16:creationId xmlns:a16="http://schemas.microsoft.com/office/drawing/2014/main" id="{4755DBEF-1562-4EC5-ADC1-08E3DE3105EB}"/>
              </a:ext>
            </a:extLst>
          </p:cNvPr>
          <p:cNvSpPr>
            <a:spLocks noGrp="1"/>
          </p:cNvSpPr>
          <p:nvPr>
            <p:ph type="ftr" sz="quarter" idx="11"/>
          </p:nvPr>
        </p:nvSpPr>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A1AD3657-D689-4F5B-9919-65CAD4B2F81D}"/>
              </a:ext>
            </a:extLst>
          </p:cNvPr>
          <p:cNvSpPr>
            <a:spLocks noGrp="1"/>
          </p:cNvSpPr>
          <p:nvPr>
            <p:ph type="sldNum" sz="quarter" idx="12"/>
          </p:nvPr>
        </p:nvSpPr>
        <p:spPr/>
        <p:txBody>
          <a:bodyPr/>
          <a:lstStyle/>
          <a:p>
            <a:fld id="{A2A17EAB-8B51-5C40-8776-6683E51FA7A0}" type="slidenum">
              <a:rPr lang="en-US" smtClean="0"/>
              <a:t>49</a:t>
            </a:fld>
            <a:endParaRPr lang="en-US"/>
          </a:p>
        </p:txBody>
      </p:sp>
      <p:sp>
        <p:nvSpPr>
          <p:cNvPr id="6" name="TextBox 5">
            <a:extLst>
              <a:ext uri="{FF2B5EF4-FFF2-40B4-BE49-F238E27FC236}">
                <a16:creationId xmlns:a16="http://schemas.microsoft.com/office/drawing/2014/main" id="{96A9E7C0-C6E9-4463-8E33-06FA95BA0C63}"/>
              </a:ext>
            </a:extLst>
          </p:cNvPr>
          <p:cNvSpPr txBox="1"/>
          <p:nvPr/>
        </p:nvSpPr>
        <p:spPr>
          <a:xfrm>
            <a:off x="7370091" y="560618"/>
            <a:ext cx="1149069" cy="258532"/>
          </a:xfrm>
          <a:prstGeom prst="rect">
            <a:avLst/>
          </a:prstGeom>
          <a:noFill/>
        </p:spPr>
        <p:txBody>
          <a:bodyPr wrap="square" rtlCol="0">
            <a:spAutoFit/>
          </a:bodyPr>
          <a:lstStyle/>
          <a:p>
            <a:pPr>
              <a:lnSpc>
                <a:spcPct val="90000"/>
              </a:lnSpc>
            </a:pPr>
            <a:r>
              <a:rPr lang="en-US" sz="1200" dirty="0"/>
              <a:t>Justin Amevor</a:t>
            </a:r>
          </a:p>
        </p:txBody>
      </p:sp>
    </p:spTree>
    <p:extLst>
      <p:ext uri="{BB962C8B-B14F-4D97-AF65-F5344CB8AC3E}">
        <p14:creationId xmlns:p14="http://schemas.microsoft.com/office/powerpoint/2010/main" val="1605412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p:txBody>
          <a:bodyPr>
            <a:normAutofit fontScale="92500" lnSpcReduction="20000"/>
          </a:bodyPr>
          <a:lstStyle/>
          <a:p>
            <a:r>
              <a:rPr lang="en-US" dirty="0"/>
              <a:t>pp. 276 Any examples from the last 25 years? Arrests, altering and deleting records are violations of privacy?</a:t>
            </a:r>
          </a:p>
          <a:p>
            <a:r>
              <a:rPr lang="en-US" dirty="0"/>
              <a:t>pp. 277 Why not try to verify and correct records?</a:t>
            </a:r>
          </a:p>
          <a:p>
            <a:r>
              <a:rPr lang="en-US" dirty="0"/>
              <a:t>pp. 278 Figure does not show # cameras increasing.</a:t>
            </a:r>
          </a:p>
          <a:p>
            <a:r>
              <a:rPr lang="en-US" dirty="0"/>
              <a:t>pp. 279 300 times = frames, locations, …? More police drones since 2013?</a:t>
            </a:r>
          </a:p>
          <a:p>
            <a:r>
              <a:rPr lang="en-US" dirty="0"/>
              <a:t>pp. 296 Shouldn’t credit card issuers take “reasonable steps” to verify identity all the time?</a:t>
            </a:r>
          </a:p>
        </p:txBody>
      </p:sp>
      <p:sp>
        <p:nvSpPr>
          <p:cNvPr id="11" name="Content Placeholder 10"/>
          <p:cNvSpPr>
            <a:spLocks noGrp="1"/>
          </p:cNvSpPr>
          <p:nvPr>
            <p:ph sz="half" idx="2"/>
          </p:nvPr>
        </p:nvSpPr>
        <p:spPr/>
        <p:txBody>
          <a:bodyPr>
            <a:normAutofit fontScale="92500" lnSpcReduction="20000"/>
          </a:bodyPr>
          <a:lstStyle/>
          <a:p>
            <a:r>
              <a:rPr lang="en-US" dirty="0"/>
              <a:t>pp. 297 Any syndromic system successes in the last 15 years?</a:t>
            </a:r>
          </a:p>
          <a:p>
            <a:r>
              <a:rPr lang="en-US" dirty="0"/>
              <a:t>pp. 301 Confusing false positive and negative explanations. Not correct use of “Orwellian”</a:t>
            </a:r>
          </a:p>
          <a:p>
            <a:r>
              <a:rPr lang="en-US" dirty="0"/>
              <a:t>pp. 305 E-</a:t>
            </a:r>
            <a:r>
              <a:rPr lang="en-US" dirty="0" err="1"/>
              <a:t>ZPass</a:t>
            </a:r>
            <a:r>
              <a:rPr lang="en-US" dirty="0"/>
              <a:t> now mandatory on Mass Pike…</a:t>
            </a:r>
          </a:p>
          <a:p>
            <a:r>
              <a:rPr lang="en-US" dirty="0"/>
              <a:t>pp. 310 # 17 Interesting but not computing related</a:t>
            </a:r>
          </a:p>
          <a:p>
            <a:r>
              <a:rPr lang="en-US" dirty="0"/>
              <a:t>End of Chapter questions: 1, 18</a:t>
            </a:r>
          </a:p>
          <a:p>
            <a:r>
              <a:rPr lang="en-US" dirty="0"/>
              <a:t>pp. 319 “Since I have done nothing wrong, why should the government be investigating me?”</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21081641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F6B35-EC86-477B-9552-A0BCC6F95460}"/>
              </a:ext>
            </a:extLst>
          </p:cNvPr>
          <p:cNvSpPr>
            <a:spLocks noGrp="1"/>
          </p:cNvSpPr>
          <p:nvPr>
            <p:ph type="title"/>
          </p:nvPr>
        </p:nvSpPr>
        <p:spPr/>
        <p:txBody>
          <a:bodyPr/>
          <a:lstStyle/>
          <a:p>
            <a:r>
              <a:rPr lang="en-US" dirty="0"/>
              <a:t>Final Thoughts</a:t>
            </a:r>
          </a:p>
        </p:txBody>
      </p:sp>
      <p:sp>
        <p:nvSpPr>
          <p:cNvPr id="3" name="Content Placeholder 2">
            <a:extLst>
              <a:ext uri="{FF2B5EF4-FFF2-40B4-BE49-F238E27FC236}">
                <a16:creationId xmlns:a16="http://schemas.microsoft.com/office/drawing/2014/main" id="{0832582A-2172-44C9-967B-90E7D05718D2}"/>
              </a:ext>
            </a:extLst>
          </p:cNvPr>
          <p:cNvSpPr>
            <a:spLocks noGrp="1"/>
          </p:cNvSpPr>
          <p:nvPr>
            <p:ph idx="1"/>
          </p:nvPr>
        </p:nvSpPr>
        <p:spPr/>
        <p:txBody>
          <a:bodyPr/>
          <a:lstStyle/>
          <a:p>
            <a:r>
              <a:rPr lang="en-US" dirty="0"/>
              <a:t>Is government surveillance a necessary evil?</a:t>
            </a:r>
          </a:p>
          <a:p>
            <a:r>
              <a:rPr lang="en-US" dirty="0"/>
              <a:t>Is it okay to use the </a:t>
            </a:r>
            <a:r>
              <a:rPr lang="en-US"/>
              <a:t>PATRIOT Act </a:t>
            </a:r>
            <a:r>
              <a:rPr lang="en-US" dirty="0"/>
              <a:t>for non related terrorism purposes? </a:t>
            </a:r>
          </a:p>
          <a:p>
            <a:r>
              <a:rPr lang="en-US" dirty="0"/>
              <a:t>U.S Capitol Switchboard #(202)-224-3121</a:t>
            </a:r>
          </a:p>
        </p:txBody>
      </p:sp>
      <p:sp>
        <p:nvSpPr>
          <p:cNvPr id="4" name="Footer Placeholder 3">
            <a:extLst>
              <a:ext uri="{FF2B5EF4-FFF2-40B4-BE49-F238E27FC236}">
                <a16:creationId xmlns:a16="http://schemas.microsoft.com/office/drawing/2014/main" id="{4C86044C-DD95-42B9-83D3-71507E1DA115}"/>
              </a:ext>
            </a:extLst>
          </p:cNvPr>
          <p:cNvSpPr>
            <a:spLocks noGrp="1"/>
          </p:cNvSpPr>
          <p:nvPr>
            <p:ph type="ftr" sz="quarter" idx="11"/>
          </p:nvPr>
        </p:nvSpPr>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B755025E-1F21-4CCC-87D4-ED0A331D3FBA}"/>
              </a:ext>
            </a:extLst>
          </p:cNvPr>
          <p:cNvSpPr>
            <a:spLocks noGrp="1"/>
          </p:cNvSpPr>
          <p:nvPr>
            <p:ph type="sldNum" sz="quarter" idx="12"/>
          </p:nvPr>
        </p:nvSpPr>
        <p:spPr/>
        <p:txBody>
          <a:bodyPr/>
          <a:lstStyle/>
          <a:p>
            <a:fld id="{A2A17EAB-8B51-5C40-8776-6683E51FA7A0}" type="slidenum">
              <a:rPr lang="en-US" smtClean="0"/>
              <a:t>50</a:t>
            </a:fld>
            <a:endParaRPr lang="en-US"/>
          </a:p>
        </p:txBody>
      </p:sp>
      <p:sp>
        <p:nvSpPr>
          <p:cNvPr id="6" name="TextBox 5">
            <a:extLst>
              <a:ext uri="{FF2B5EF4-FFF2-40B4-BE49-F238E27FC236}">
                <a16:creationId xmlns:a16="http://schemas.microsoft.com/office/drawing/2014/main" id="{26C93094-4B4A-4B09-907D-0DF2D7B4B4B7}"/>
              </a:ext>
            </a:extLst>
          </p:cNvPr>
          <p:cNvSpPr txBox="1"/>
          <p:nvPr/>
        </p:nvSpPr>
        <p:spPr>
          <a:xfrm>
            <a:off x="7370091" y="560618"/>
            <a:ext cx="1149069" cy="258532"/>
          </a:xfrm>
          <a:prstGeom prst="rect">
            <a:avLst/>
          </a:prstGeom>
          <a:noFill/>
        </p:spPr>
        <p:txBody>
          <a:bodyPr wrap="square" rtlCol="0">
            <a:spAutoFit/>
          </a:bodyPr>
          <a:lstStyle/>
          <a:p>
            <a:pPr>
              <a:lnSpc>
                <a:spcPct val="90000"/>
              </a:lnSpc>
            </a:pPr>
            <a:r>
              <a:rPr lang="en-US" sz="1200" dirty="0"/>
              <a:t>Justin Amevor</a:t>
            </a:r>
          </a:p>
        </p:txBody>
      </p:sp>
    </p:spTree>
    <p:extLst>
      <p:ext uri="{BB962C8B-B14F-4D97-AF65-F5344CB8AC3E}">
        <p14:creationId xmlns:p14="http://schemas.microsoft.com/office/powerpoint/2010/main" val="27837020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62500" lnSpcReduction="20000"/>
          </a:bodyPr>
          <a:lstStyle/>
          <a:p>
            <a:pPr marL="0" indent="0">
              <a:buNone/>
            </a:pPr>
            <a:r>
              <a:rPr lang="en-US" dirty="0"/>
              <a:t>[1]</a:t>
            </a:r>
            <a:r>
              <a:rPr lang="en-US" dirty="0">
                <a:hlinkClick r:id="rId2"/>
              </a:rPr>
              <a:t>https://cyber.harvard.edu/privacy/Introduction%20to%20Module%20V.htm</a:t>
            </a:r>
            <a:r>
              <a:rPr lang="en-US" dirty="0"/>
              <a:t> Accessed 4/15/20</a:t>
            </a:r>
          </a:p>
          <a:p>
            <a:pPr marL="0" indent="0">
              <a:buNone/>
            </a:pPr>
            <a:r>
              <a:rPr lang="en-US" dirty="0"/>
              <a:t>[2]</a:t>
            </a:r>
            <a:r>
              <a:rPr lang="en-US" dirty="0">
                <a:hlinkClick r:id="rId3"/>
              </a:rPr>
              <a:t>https://www.regent.edu/acad/schlaw/student_life/studentorgs/lawreview/docs/issues/v19n1/05Shumatevol19.1.pdf</a:t>
            </a:r>
            <a:r>
              <a:rPr lang="en-US" dirty="0"/>
              <a:t> Accessed 4/15/20</a:t>
            </a:r>
          </a:p>
          <a:p>
            <a:pPr marL="0" indent="0">
              <a:buNone/>
            </a:pPr>
            <a:r>
              <a:rPr lang="en-US" dirty="0"/>
              <a:t>[3] </a:t>
            </a:r>
            <a:r>
              <a:rPr lang="en-US" dirty="0">
                <a:hlinkClick r:id="rId4"/>
              </a:rPr>
              <a:t>https://www.aclu.org/other/surveillance-under-usapatriot-act</a:t>
            </a:r>
            <a:r>
              <a:rPr lang="en-US" dirty="0"/>
              <a:t> Accessed 4/15/20</a:t>
            </a:r>
          </a:p>
          <a:p>
            <a:pPr marL="0" indent="0">
              <a:buNone/>
            </a:pPr>
            <a:r>
              <a:rPr lang="en-US" dirty="0"/>
              <a:t>[4] Jim VandeHei, </a:t>
            </a:r>
            <a:r>
              <a:rPr lang="en-US" i="1" dirty="0"/>
              <a:t>Bush Campaigns to Extent Patriot Act</a:t>
            </a:r>
            <a:r>
              <a:rPr lang="en-US" dirty="0"/>
              <a:t>, WASH. POST, June 10, 2005, A-06. Accessed 4/15/20</a:t>
            </a:r>
          </a:p>
          <a:p>
            <a:pPr marL="0" indent="0">
              <a:buNone/>
            </a:pPr>
            <a:r>
              <a:rPr lang="en-US" dirty="0"/>
              <a:t>[5] Reauthorization of the USA PATRIOT Act: Hearing Before the Committee on the Judiciary United States House of Representatives, 109th Congress, (2005) (written statement of James B. Comey, Deputy Attorney General, U.S. Department of Justice) at 11[hereinafter Comey Written Statement]. Accessed 4/15/20</a:t>
            </a:r>
          </a:p>
          <a:p>
            <a:pPr marL="0" indent="0">
              <a:buNone/>
            </a:pPr>
            <a:r>
              <a:rPr lang="en-US" dirty="0"/>
              <a:t>[6]</a:t>
            </a:r>
            <a:r>
              <a:rPr lang="en-US" dirty="0">
                <a:hlinkClick r:id="rId5"/>
              </a:rPr>
              <a:t> https://www.nytimes.com/2020/03/27/us/politics/house-fisa-bill.html</a:t>
            </a:r>
            <a:endParaRPr lang="en-US" dirty="0"/>
          </a:p>
          <a:p>
            <a:pPr marL="0" indent="0">
              <a:buNone/>
            </a:pPr>
            <a:r>
              <a:rPr lang="en-US" dirty="0"/>
              <a:t>[7]Quinn Michael, Ethics for the Information Age Accessed, Pearson, Accessed 4/15/20</a:t>
            </a:r>
          </a:p>
          <a:p>
            <a:pPr marL="0" indent="0">
              <a:buNone/>
            </a:pPr>
            <a:r>
              <a:rPr lang="en-US" dirty="0"/>
              <a:t>[8] </a:t>
            </a:r>
            <a:r>
              <a:rPr lang="en-US" dirty="0">
                <a:hlinkClick r:id="rId6"/>
              </a:rPr>
              <a:t>https://www.eff.org/deeplinks/2014/10/peekaboo-i-see-you-government-uses-authority-meant-terrorism-other-uses</a:t>
            </a:r>
            <a:endParaRPr lang="en-US" dirty="0"/>
          </a:p>
          <a:p>
            <a:pPr marL="0" indent="0">
              <a:buNone/>
            </a:pPr>
            <a:r>
              <a:rPr lang="en-US" dirty="0"/>
              <a:t>[9] Robert Hirsch, The Strange Case of Steve Kurtz, </a:t>
            </a:r>
            <a:r>
              <a:rPr lang="en-US" dirty="0">
                <a:hlinkClick r:id="rId7"/>
              </a:rPr>
              <a:t>http://lightresearch.net/interviews/kurtz/kurtz.pdf</a:t>
            </a:r>
            <a:endParaRPr lang="en-US" dirty="0"/>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51</a:t>
            </a:fld>
            <a:endParaRPr lang="en-US"/>
          </a:p>
        </p:txBody>
      </p:sp>
      <p:sp>
        <p:nvSpPr>
          <p:cNvPr id="6" name="TextBox 5">
            <a:extLst>
              <a:ext uri="{FF2B5EF4-FFF2-40B4-BE49-F238E27FC236}">
                <a16:creationId xmlns:a16="http://schemas.microsoft.com/office/drawing/2014/main" id="{82F9BF44-AF11-4CAF-A56E-129D089C514A}"/>
              </a:ext>
            </a:extLst>
          </p:cNvPr>
          <p:cNvSpPr txBox="1"/>
          <p:nvPr/>
        </p:nvSpPr>
        <p:spPr>
          <a:xfrm>
            <a:off x="7370091" y="560618"/>
            <a:ext cx="1149069" cy="258532"/>
          </a:xfrm>
          <a:prstGeom prst="rect">
            <a:avLst/>
          </a:prstGeom>
          <a:noFill/>
        </p:spPr>
        <p:txBody>
          <a:bodyPr wrap="square" rtlCol="0">
            <a:spAutoFit/>
          </a:bodyPr>
          <a:lstStyle/>
          <a:p>
            <a:pPr>
              <a:lnSpc>
                <a:spcPct val="90000"/>
              </a:lnSpc>
            </a:pPr>
            <a:r>
              <a:rPr lang="en-US" sz="1200" dirty="0"/>
              <a:t>Justin Amevor</a:t>
            </a:r>
          </a:p>
        </p:txBody>
      </p:sp>
    </p:spTree>
    <p:extLst>
      <p:ext uri="{BB962C8B-B14F-4D97-AF65-F5344CB8AC3E}">
        <p14:creationId xmlns:p14="http://schemas.microsoft.com/office/powerpoint/2010/main" val="12639479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7</a:t>
            </a:r>
            <a:br>
              <a:rPr lang="en-US" dirty="0"/>
            </a:br>
            <a:r>
              <a:rPr lang="en-US" dirty="0"/>
              <a:t>The End</a:t>
            </a:r>
          </a:p>
        </p:txBody>
      </p:sp>
    </p:spTree>
    <p:extLst>
      <p:ext uri="{BB962C8B-B14F-4D97-AF65-F5344CB8AC3E}">
        <p14:creationId xmlns:p14="http://schemas.microsoft.com/office/powerpoint/2010/main" val="3675797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Debate Ground Rules</a:t>
            </a:r>
          </a:p>
        </p:txBody>
      </p:sp>
      <p:sp>
        <p:nvSpPr>
          <p:cNvPr id="3" name="Content Placeholder 2"/>
          <p:cNvSpPr>
            <a:spLocks noGrp="1"/>
          </p:cNvSpPr>
          <p:nvPr>
            <p:ph idx="1"/>
          </p:nvPr>
        </p:nvSpPr>
        <p:spPr/>
        <p:txBody>
          <a:bodyPr>
            <a:normAutofit fontScale="92500" lnSpcReduction="10000"/>
          </a:bodyPr>
          <a:lstStyle/>
          <a:p>
            <a:r>
              <a:rPr lang="en-US" dirty="0"/>
              <a:t>Before Debate</a:t>
            </a:r>
          </a:p>
          <a:p>
            <a:pPr lvl="1"/>
            <a:r>
              <a:rPr lang="en-US" dirty="0"/>
              <a:t>15 minutes to converse with your team</a:t>
            </a:r>
          </a:p>
          <a:p>
            <a:pPr lvl="1"/>
            <a:r>
              <a:rPr lang="en-US" dirty="0"/>
              <a:t>Share argument points, counter points, and responses so everyone can represent</a:t>
            </a:r>
          </a:p>
          <a:p>
            <a:pPr lvl="1"/>
            <a:r>
              <a:rPr lang="en-US" dirty="0"/>
              <a:t>Decide who will respond to what points from the opposing side</a:t>
            </a:r>
          </a:p>
          <a:p>
            <a:r>
              <a:rPr lang="en-US" dirty="0"/>
              <a:t>During Debate</a:t>
            </a:r>
          </a:p>
          <a:p>
            <a:pPr lvl="1"/>
            <a:r>
              <a:rPr lang="en-US" dirty="0"/>
              <a:t>1 minute opening statements (what you hope your answer will accomplish)</a:t>
            </a:r>
          </a:p>
          <a:p>
            <a:pPr lvl="1"/>
            <a:r>
              <a:rPr lang="en-US" strike="sngStrike" dirty="0"/>
              <a:t>Stand up when speaking</a:t>
            </a:r>
          </a:p>
          <a:p>
            <a:pPr lvl="1"/>
            <a:r>
              <a:rPr lang="en-US" dirty="0"/>
              <a:t>1 turn per person until everyone on your team has spoken</a:t>
            </a:r>
          </a:p>
          <a:p>
            <a:pPr lvl="1"/>
            <a:r>
              <a:rPr lang="en-US" dirty="0"/>
              <a:t>30 second limit (elect a timekeeper)</a:t>
            </a:r>
          </a:p>
          <a:p>
            <a:pPr lvl="1"/>
            <a:r>
              <a:rPr lang="en-US" dirty="0"/>
              <a:t>Switch sides at any time if you change your mind</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18066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Quiz</a:t>
            </a:r>
          </a:p>
        </p:txBody>
      </p:sp>
      <p:sp>
        <p:nvSpPr>
          <p:cNvPr id="3" name="Content Placeholder 2"/>
          <p:cNvSpPr>
            <a:spLocks noGrp="1"/>
          </p:cNvSpPr>
          <p:nvPr>
            <p:ph idx="1"/>
          </p:nvPr>
        </p:nvSpPr>
        <p:spPr/>
        <p:txBody>
          <a:bodyPr/>
          <a:lstStyle/>
          <a:p>
            <a:pPr marL="457200" indent="-457200">
              <a:buFont typeface="+mj-lt"/>
              <a:buAutoNum type="arabicPeriod"/>
            </a:pPr>
            <a:r>
              <a:rPr lang="en-US" dirty="0"/>
              <a:t>List two problems with using biometrics for identification.</a:t>
            </a:r>
          </a:p>
          <a:p>
            <a:pPr marL="457200" indent="-457200">
              <a:buFont typeface="+mj-lt"/>
              <a:buAutoNum type="arabicPeriod"/>
            </a:pPr>
            <a:r>
              <a:rPr lang="en-US" dirty="0"/>
              <a:t>List two advantages of using biometrics for identification.</a:t>
            </a:r>
          </a:p>
          <a:p>
            <a:pPr marL="457200" indent="-457200">
              <a:buFont typeface="+mj-lt"/>
              <a:buAutoNum type="arabicPeriod"/>
            </a:pPr>
            <a:r>
              <a:rPr lang="en-US" dirty="0"/>
              <a:t>Describe two tools people can use to protect their privacy on the Web.</a:t>
            </a:r>
          </a:p>
          <a:p>
            <a:pPr marL="457200" indent="-457200">
              <a:buFont typeface="+mj-lt"/>
              <a:buAutoNum type="arabicPeriod"/>
            </a:pPr>
            <a:r>
              <a:rPr lang="en-US" dirty="0"/>
              <a:t>For each of the 4 categories of Daniel </a:t>
            </a:r>
            <a:r>
              <a:rPr lang="en-US" dirty="0" err="1"/>
              <a:t>Solove’s</a:t>
            </a:r>
            <a:r>
              <a:rPr lang="en-US" dirty="0"/>
              <a:t> privacy taxonomy give an example not listed in the book.</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1504764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43168"/>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238545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 – Group Project</a:t>
            </a:r>
          </a:p>
        </p:txBody>
      </p:sp>
      <p:sp>
        <p:nvSpPr>
          <p:cNvPr id="3" name="Content Placeholder 2"/>
          <p:cNvSpPr>
            <a:spLocks noGrp="1"/>
          </p:cNvSpPr>
          <p:nvPr>
            <p:ph idx="1"/>
          </p:nvPr>
        </p:nvSpPr>
        <p:spPr/>
        <p:txBody>
          <a:bodyPr>
            <a:normAutofit/>
          </a:bodyPr>
          <a:lstStyle/>
          <a:p>
            <a:r>
              <a:rPr lang="en-US" dirty="0"/>
              <a:t>Catch up on reading</a:t>
            </a:r>
          </a:p>
          <a:p>
            <a:r>
              <a:rPr lang="en-US" dirty="0"/>
              <a:t>Analyze for all topics covered to date</a:t>
            </a:r>
          </a:p>
          <a:p>
            <a:r>
              <a:rPr lang="en-US" dirty="0"/>
              <a:t>Add list of computing technology portrayed</a:t>
            </a:r>
          </a:p>
          <a:p>
            <a:r>
              <a:rPr lang="en-US" dirty="0"/>
              <a:t>See group project slide deck for more</a:t>
            </a:r>
          </a:p>
          <a:p>
            <a:pPr marL="0" indent="0">
              <a:buNone/>
            </a:pPr>
            <a:r>
              <a:rPr lang="en-US" dirty="0"/>
              <a:t>-----</a:t>
            </a:r>
          </a:p>
          <a:p>
            <a:r>
              <a:rPr lang="en-US" dirty="0"/>
              <a:t>Mid Term Survey on Canvas </a:t>
            </a:r>
            <a:r>
              <a:rPr lang="en-US" dirty="0">
                <a:sym typeface="Wingdings" pitchFamily="2" charset="2"/>
              </a:rPr>
              <a:t> Quizzes</a:t>
            </a:r>
            <a:endParaRPr lang="en-US" dirty="0"/>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9</a:t>
            </a:fld>
            <a:endParaRPr lang="en-US"/>
          </a:p>
        </p:txBody>
      </p:sp>
    </p:spTree>
    <p:extLst>
      <p:ext uri="{BB962C8B-B14F-4D97-AF65-F5344CB8AC3E}">
        <p14:creationId xmlns:p14="http://schemas.microsoft.com/office/powerpoint/2010/main" val="3334835800"/>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37993</TotalTime>
  <Words>7816</Words>
  <Application>Microsoft Macintosh PowerPoint</Application>
  <PresentationFormat>On-screen Show (16:9)</PresentationFormat>
  <Paragraphs>584</Paragraphs>
  <Slides>52</Slides>
  <Notes>48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52</vt:i4>
      </vt:variant>
    </vt:vector>
  </HeadingPairs>
  <TitlesOfParts>
    <vt:vector size="60" baseType="lpstr">
      <vt:lpstr>ＭＳ Ｐゴシック</vt:lpstr>
      <vt:lpstr>宋体</vt:lpstr>
      <vt:lpstr>Arial</vt:lpstr>
      <vt:lpstr>Calibri</vt:lpstr>
      <vt:lpstr>Cambria</vt:lpstr>
      <vt:lpstr>Wingdings</vt:lpstr>
      <vt:lpstr>幼圆</vt:lpstr>
      <vt:lpstr>Red Radial 16x9</vt:lpstr>
      <vt:lpstr>Class 7 Privacy and Government</vt:lpstr>
      <vt:lpstr>Let’s keep track of what works well Online and Remote</vt:lpstr>
      <vt:lpstr>Overview</vt:lpstr>
      <vt:lpstr>PowerPoint Presentation</vt:lpstr>
      <vt:lpstr>My Reading Notes</vt:lpstr>
      <vt:lpstr>Debate Ground Rules</vt:lpstr>
      <vt:lpstr>Group Quiz</vt:lpstr>
      <vt:lpstr>Overview</vt:lpstr>
      <vt:lpstr>Assignment – Group Project</vt:lpstr>
      <vt:lpstr>Overview</vt:lpstr>
      <vt:lpstr>Public safety vs. privacy</vt:lpstr>
      <vt:lpstr>An Urge for protection</vt:lpstr>
      <vt:lpstr>People feel lack of control over their personal information</vt:lpstr>
      <vt:lpstr>Effectiveness of public surveillance</vt:lpstr>
      <vt:lpstr>Infringement upon privacy and Rights</vt:lpstr>
      <vt:lpstr>Anti-eAVES DROPPING EFFORTS</vt:lpstr>
      <vt:lpstr>Surveillance is acceptable</vt:lpstr>
      <vt:lpstr>References</vt:lpstr>
      <vt:lpstr>Implications of Drone Deliveries</vt:lpstr>
      <vt:lpstr>Question(s) to answer</vt:lpstr>
      <vt:lpstr>Presentation Overview</vt:lpstr>
      <vt:lpstr>Current Work in Drone INdustry</vt:lpstr>
      <vt:lpstr>Current Work in Drone Industry</vt:lpstr>
      <vt:lpstr>Current Work in Drone Industry</vt:lpstr>
      <vt:lpstr>There Are Industry ROadblocks</vt:lpstr>
      <vt:lpstr>There Are Industry ROadblocks</vt:lpstr>
      <vt:lpstr>Aside: Programs to solve regulatory challenges</vt:lpstr>
      <vt:lpstr>Privacy Concerns- It’s concerning!</vt:lpstr>
      <vt:lpstr>Overall public opinion</vt:lpstr>
      <vt:lpstr>Implications of Drone Deliveries- Conclusions</vt:lpstr>
      <vt:lpstr>References</vt:lpstr>
      <vt:lpstr>California consumer privacy act</vt:lpstr>
      <vt:lpstr>What is California consumer privacy act (ccpa)?</vt:lpstr>
      <vt:lpstr>Some companies don’t like ccpa</vt:lpstr>
      <vt:lpstr>Some additional information</vt:lpstr>
      <vt:lpstr>Conclusion</vt:lpstr>
      <vt:lpstr>References</vt:lpstr>
      <vt:lpstr>the patriot Act and Me</vt:lpstr>
      <vt:lpstr>What is the USA patriot act?</vt:lpstr>
      <vt:lpstr>Section 213</vt:lpstr>
      <vt:lpstr>Section 215</vt:lpstr>
      <vt:lpstr>Sneak and Peak Warrants</vt:lpstr>
      <vt:lpstr>Case Study #1 Steve Kurtz</vt:lpstr>
      <vt:lpstr>CASE STUDY #2 Adam McGaughey</vt:lpstr>
      <vt:lpstr>Fact or Myth?</vt:lpstr>
      <vt:lpstr>Statement 1</vt:lpstr>
      <vt:lpstr>Statement 2</vt:lpstr>
      <vt:lpstr>Statement 3</vt:lpstr>
      <vt:lpstr>Congressional Events</vt:lpstr>
      <vt:lpstr>Final Thoughts</vt:lpstr>
      <vt:lpstr>References</vt:lpstr>
      <vt:lpstr>Class 7 The End</vt:lpstr>
    </vt:vector>
  </TitlesOfParts>
  <Company>WPI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Pray</cp:lastModifiedBy>
  <cp:revision>325</cp:revision>
  <dcterms:created xsi:type="dcterms:W3CDTF">2014-08-25T02:19:16Z</dcterms:created>
  <dcterms:modified xsi:type="dcterms:W3CDTF">2020-04-17T22:19:18Z</dcterms:modified>
</cp:coreProperties>
</file>