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2"/>
  </p:notesMasterIdLst>
  <p:handoutMasterIdLst>
    <p:handoutMasterId r:id="rId43"/>
  </p:handoutMasterIdLst>
  <p:sldIdLst>
    <p:sldId id="256" r:id="rId2"/>
    <p:sldId id="259" r:id="rId3"/>
    <p:sldId id="642" r:id="rId4"/>
    <p:sldId id="277" r:id="rId5"/>
    <p:sldId id="287" r:id="rId6"/>
    <p:sldId id="288" r:id="rId7"/>
    <p:sldId id="286" r:id="rId8"/>
    <p:sldId id="654" r:id="rId9"/>
    <p:sldId id="655" r:id="rId10"/>
    <p:sldId id="656" r:id="rId11"/>
    <p:sldId id="657" r:id="rId12"/>
    <p:sldId id="658" r:id="rId13"/>
    <p:sldId id="659" r:id="rId14"/>
    <p:sldId id="660" r:id="rId15"/>
    <p:sldId id="661" r:id="rId16"/>
    <p:sldId id="643" r:id="rId17"/>
    <p:sldId id="273" r:id="rId18"/>
    <p:sldId id="270" r:id="rId19"/>
    <p:sldId id="271" r:id="rId20"/>
    <p:sldId id="274" r:id="rId21"/>
    <p:sldId id="272" r:id="rId22"/>
    <p:sldId id="267" r:id="rId23"/>
    <p:sldId id="275" r:id="rId24"/>
    <p:sldId id="644" r:id="rId25"/>
    <p:sldId id="268" r:id="rId26"/>
    <p:sldId id="645" r:id="rId27"/>
    <p:sldId id="646" r:id="rId28"/>
    <p:sldId id="647" r:id="rId29"/>
    <p:sldId id="648" r:id="rId30"/>
    <p:sldId id="662" r:id="rId31"/>
    <p:sldId id="283" r:id="rId32"/>
    <p:sldId id="278" r:id="rId33"/>
    <p:sldId id="663" r:id="rId34"/>
    <p:sldId id="280" r:id="rId35"/>
    <p:sldId id="664" r:id="rId36"/>
    <p:sldId id="279" r:id="rId37"/>
    <p:sldId id="665" r:id="rId38"/>
    <p:sldId id="281" r:id="rId39"/>
    <p:sldId id="284" r:id="rId40"/>
    <p:sldId id="269"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259"/>
            <p14:sldId id="642"/>
            <p14:sldId id="277"/>
            <p14:sldId id="287"/>
            <p14:sldId id="288"/>
            <p14:sldId id="286"/>
          </p14:sldIdLst>
        </p14:section>
        <p14:section name="Students" id="{7AEC99C5-6AD7-4C48-9541-C71471BFF483}">
          <p14:sldIdLst>
            <p14:sldId id="654"/>
            <p14:sldId id="655"/>
            <p14:sldId id="656"/>
            <p14:sldId id="657"/>
            <p14:sldId id="658"/>
            <p14:sldId id="659"/>
            <p14:sldId id="660"/>
            <p14:sldId id="661"/>
            <p14:sldId id="643"/>
            <p14:sldId id="273"/>
            <p14:sldId id="270"/>
            <p14:sldId id="271"/>
            <p14:sldId id="274"/>
            <p14:sldId id="272"/>
            <p14:sldId id="267"/>
            <p14:sldId id="275"/>
            <p14:sldId id="644"/>
            <p14:sldId id="268"/>
            <p14:sldId id="645"/>
            <p14:sldId id="646"/>
            <p14:sldId id="647"/>
            <p14:sldId id="648"/>
            <p14:sldId id="662"/>
            <p14:sldId id="283"/>
            <p14:sldId id="278"/>
            <p14:sldId id="663"/>
            <p14:sldId id="280"/>
            <p14:sldId id="664"/>
            <p14:sldId id="279"/>
            <p14:sldId id="665"/>
            <p14:sldId id="281"/>
            <p14:sldId id="284"/>
          </p14:sldIdLst>
        </p14:section>
        <p14:section name="Common" id="{5F5BD8AD-FCBB-DD40-9D0D-1E96422641E9}">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2" autoAdjust="0"/>
    <p:restoredTop sz="80357" autoAdjust="0"/>
  </p:normalViewPr>
  <p:slideViewPr>
    <p:cSldViewPr snapToGrid="0" snapToObjects="1">
      <p:cViewPr varScale="1">
        <p:scale>
          <a:sx n="134" d="100"/>
          <a:sy n="134" d="100"/>
        </p:scale>
        <p:origin x="440"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4/30/20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a:latin typeface="Arial" pitchFamily="-109" charset="0"/>
                <a:ea typeface="ＭＳ Ｐゴシック" pitchFamily="-109" charset="-128"/>
                <a:cs typeface="ＭＳ Ｐゴシック" pitchFamily="-109" charset="-128"/>
              </a:rPr>
              <a:t>Ask about Automation paper:</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What did people choose to automate</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Share 1 main reason</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Opponents of Net Neutrality argue that existing rules enforced by the FCC make it so additional laws are not need and can hurt the ISPs’ first Amendment rights. They see it as “a solution in search of a problem” (as said by </a:t>
            </a:r>
            <a:r>
              <a:rPr lang="en-US" dirty="0" err="1"/>
              <a:t>Ajit</a:t>
            </a:r>
            <a:r>
              <a:rPr lang="en-US" dirty="0"/>
              <a:t> Pai). Also argue that bundles or data discrimination promotes a guarantee of QOS and is desirable. Some argue that by charging for access to certain sites, they will be able to offer access to other sites for free. The example used for this is that if they charge a bandwidth heavy service like Netflix, the ISPs will be able to provide Facebook or Wikipedia for free even without an internet contract. In addition, without filtering, it makes it easy for legal and age sensitive content to be available to everyone and anyone. It allows children to view things that they should not essentially.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69562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Net Neutrality order being established, there is not true Net Neutrality. It was repealed federally in 2019 under </a:t>
            </a:r>
            <a:r>
              <a:rPr lang="en-US" dirty="0" err="1"/>
              <a:t>Ajit</a:t>
            </a:r>
            <a:r>
              <a:rPr lang="en-US" dirty="0"/>
              <a:t> Pai and the Trump Administration, but not at the state level. This left states the ability to decide what they wanted to do. As of 2019, there are 34 states and the district of Columbia who have some sort of open internet legislation. I included a link to a page with everything these states have enforced. In Massachusetts, consumers are protected from blocking, throttling, or paid prioritization of services as well as have established a “Special State Committee”  of which focuses on Net Neutrality as well as Consumer protection. The FCC set in place a Restoring Internet Freedom order of which ensures Consumer Protection, Transparency from ISPs and the FCC, and Removing regulations to promote broadband investment. The adjustment to transparency is supposed to make ISPs “clearly disclose their network practice upfront with the consumer,” giving the consumer the ability to choose if it suits their needs. The FCC is on the lookout for deceptive practices amongst ISPs. According to a survey done by </a:t>
            </a:r>
            <a:r>
              <a:rPr lang="en-US" dirty="0" err="1"/>
              <a:t>Comparitech</a:t>
            </a:r>
            <a:r>
              <a:rPr lang="en-US" dirty="0"/>
              <a:t> of 1,003 Americans on March 13</a:t>
            </a:r>
            <a:r>
              <a:rPr lang="en-US" baseline="30000" dirty="0"/>
              <a:t>th</a:t>
            </a:r>
            <a:r>
              <a:rPr lang="en-US" dirty="0"/>
              <a:t> of 2019, 87 percent of Democrats and 77 percent of Republicans surveyed were in support of net neutrality. 67 percent of respondents were concerned with the censorship of internet content and 63.5 percent said they feared customers will have different services and speeds.</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588729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94366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I'm Justin Moy, and today I will be presenting about Telemedicine Satisfaction. Specifically, I will be discussing reasons for and solutions to doctor dissatisfaction with telemedicine.</a:t>
            </a: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09963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first start out by giving an overview of telemedicine. According to the World Health Organization, telemedicine is defined as “The delivery of health care services, where distance is a critical factor, by all health care professionals using information and communication technologies for the exchange of valid information for diagnosis, treatment and prevention of disease and injuries, research and evaluation, and for the continuing education of health care providers, all in the interests of advancing the health of individuals and their communities” [1]. That definition is pretty broad, but to sum it up, telemedicine is sharing patient data over a web portal. Telemedicine is phoning a physician during surgery. Telemedicine is video conferencing during a psychiatric consultation. Telemedicine is healing at a distance. Telemedicine is growing and here to stay. As of 2017, 76% of hospitals had adopted telemedicine systems [2]. Additionally the market size of telehealth is about $41.4 billion globally [3]. Despite these figures only about 12% of Americans have communicated with providers over telemedicine. On top of that 29% would distrust a telemedicine doctor versus only 6% distrusting an in person doctor [4]. This is a large difference, and it makes you wonder how much this lack of trust plays into a telemedicine interaction.</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10460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 of trust lies in the doctor patient relationship. I'm sure some of you can attest to how much the difference is between having a good doctor versus a bad doctor. The doctor-patient relationship has evolved over time, but has been categorized into activity-passivity, guidance-cooperation, and mutual participation [5]. Telemedicine consultations, and most interactions with doctors today fall under mutual participation. In this model, the patient is treated as an individual with agency rather than a collection of problems. In this model, trust must be built through communication rather than being implied institutionally. Communication takes place with a patient on two fronts: the instrumental and the affective. Instrumental communication consists of information about procedures, tests, and other technical aspects. On the other hand, affective communication is used to signal emotion. 7% of affective communication is verbal, 22% is tone of voice, and 55% is visual cues [6]. Affective communication makes the patient more open to the doctor, which in terms of the mutual participation model is a good thing. By opening a channel of rapport, the physician can better empathize with the fears, concerns and state of the patient. The patient in this case is an expert in their own condition which can provide insights to the doctor. Of visual cues, eye contact is particularly important[7]. Initiating eye contact signals to patients that they can disclose information and also engenders trust. As explained, the mutual participation relationship model relies heavily upon trust. This trust is based particularly in nonverbal communication. In telemedicine, most of these nonverbal cues can be distorted or missed. How does this affect doctor satisfaction with telemedicine?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51515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mutual participation relationship model, doctor satisfaction is bolstered by the understanding and inclusion of the patient. The current practice of telemedicine hampers understanding of the patient and thus decreases doctor satisfaction. Videoconferencing particularly exacerbates the issue of trust between the doctor and patient. Interestingly, a study in 2006 found that poor camera angles actively create distrust compared to looking directly at the camera. Off center videos scored lower on a trust scale compared to both voicemail and email [8]. Rather than fixating on audio, in the case where nonverbal cues are present, nonverbal cues took precedence. In a telemedicine setting it is impossible to control the camera angles of every interaction. It is of no surprise that doctors were dissatisfied due to the lack of understanding with patients. In a comparison of face to face versus telemedicine consultations, only 45% of doctors felt that they understood what was on the patients' minds. Also, the tele-consultations were shorter by about seven minutes[9]. In the study. doctors felt that they were able to get less information from the patients, but they also gave less praise and empathy utterances. This is in line with another study that found that patients participated 17% less in tele-consultations [10]. This information points to a lack of trust and connection between the doctor and the patient. If the doctor wants to be more satisfied with the tele-consultation, then a communication approach must be used that elicits more information.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643956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possible solution to eliciting more information from the patient is a natural extension of the mutual participation relationship model. Patient centered communication, while obvious sounding is a solution that could possibly increase satisfaction among doctors using telemedicine systems. On the one hand, physician centered communication behaviors include "gathering information via closed-ended questions, testing hypotheses to make a diagnosis, giving medical directions, and controlling the visit" [11]. Patient centered communication is the opposite. By asking open-ended questions, doctors provide a forum in which a patient can address their concerns and feelings without worrying about derailing a physician's thought process. In addition statements of "concern, agreement, and approval" build trust. A patient centered approach could also alleviate eye contact issues by allowing the physician to focus on the camera rather than looking down at documents [7]. In order to facilitate these communication changes, telemedicine should be more rigorously included in medical education. Currently, though, only about half of medical schools in the United States include patient encounters in their telemedicine curriculum [12]. Doctors need to be taught these skills in order to apply them to real world situations.</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477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patient centered communication could be the solution to doctor dissatisfaction with telemedicine and overcome inherent issues of distrust and patient communication. Any questions?</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844594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am going to talk about some uses of computing that are intended to help homeless people in America get social services but that also have some negative social implications such as privacy violations. I am going to focus on studies from Los Angeles.</a:t>
            </a:r>
            <a:endParaRPr lang="en-US" b="0" dirty="0">
              <a:effectLst/>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66479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Homelessness is a big problem across America so to try to deal with it, cities and organizations want to use their resources like shelters in the most efficient way possible. The popular method is called coordinated entry - using computerized algorithms to match homeless people to resources. To do this, there is a survey called the Vulnerability Index – Service Prioritization Decision Assistance Tool that is used to rank people based on their [5]. This is used in over 500 cities all over the US, as shown in the map. Generally, the social services in cities then use two different sets of data driven models: one to predict the priority level of the person for housing, and another to match the higher-priority people with services [1]. These algorithms are most often kept secret [1, 2], but one notable aspect is that they typically do not use machine-learning algorithms because those do not necessarily explain </a:t>
            </a:r>
            <a:r>
              <a:rPr lang="en-US" sz="1200" b="0" i="1" u="none" strike="noStrike" kern="1200" dirty="0">
                <a:solidFill>
                  <a:schemeClr val="tx1"/>
                </a:solidFill>
                <a:effectLst/>
                <a:latin typeface="+mn-lt"/>
                <a:ea typeface="+mn-ea"/>
                <a:cs typeface="+mn-cs"/>
              </a:rPr>
              <a:t>how </a:t>
            </a:r>
            <a:r>
              <a:rPr lang="en-US" sz="1200" b="0" i="0" u="none" strike="noStrike" kern="1200" dirty="0">
                <a:solidFill>
                  <a:schemeClr val="tx1"/>
                </a:solidFill>
                <a:effectLst/>
                <a:latin typeface="+mn-lt"/>
                <a:ea typeface="+mn-ea"/>
                <a:cs typeface="+mn-cs"/>
              </a:rPr>
              <a:t>the information was used to make the predictions and recommendations [3]. </a:t>
            </a:r>
            <a:endParaRPr lang="en-US" b="0" dirty="0">
              <a:effectLst/>
            </a:endParaRPr>
          </a:p>
          <a:p>
            <a:endParaRPr lang="en-US" b="0" dirty="0">
              <a:effectLst/>
            </a:endParaRPr>
          </a:p>
          <a:p>
            <a:r>
              <a:rPr lang="en-US" b="0" dirty="0">
                <a:effectLst/>
              </a:rPr>
              <a:t>This use of computing produces social good by helping vulnerable homeless people get services they need most and by saving money for the system [2, 3]. One predictive algorithm for prioritizing homeless people’s needs in Los Angeles was estimated to reduce costs by $22 million overall in one year by recommending to give services only to those in greatest need [3]. This benefits the system by allocating resources more efficiently; however it also cuts assistance to some people, making decisions that determine people’s well being and survival. </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731767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Since the data analysis is being used to determine whether the homeless people will get access to services, it is extremely important for its predictions to be accurate, otherwise people could die from not getting the services they need [1, 4]. There are a lot of factors that are difficult to take into account because of the subtleties of the social situation,  [1]. Also, these algorithms need to balance the finances of the system with the well-being of the people, which is an ethically tricky consideration because some of the most vulnerable people are the ones who cost the social services systems the most money [3]. For example, the average homeless person in Los Angeles costs about $17,000 a year, but some of the most vulnerable people cost much more than that [3].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fact that these algorithms are secret can be a concern because in the past, such algorithms have proven to have biases [4]. For example, algorithms that were intended to determine which children were most at risk were found to have racial bias because of the way they were defining the risk factors [4]. So the cultural context of the data must be considered for the computations to be effective. </a:t>
            </a:r>
            <a:endParaRPr lang="en-US" b="0" dirty="0">
              <a:effectLst/>
            </a:endParaRPr>
          </a:p>
          <a:p>
            <a:pPr rtl="0"/>
            <a:br>
              <a:rPr lang="en-US" b="0" dirty="0">
                <a:effectLst/>
              </a:rPr>
            </a:br>
            <a:endParaRPr lang="en-US" b="0" dirty="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319944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Los Angeles,17% of the people who fill out the survey get matched with services – which is almost 10,000 people [2]. Overall this is a very good thing, and this tool helps the city place large number of homeless people in housing at a relatively low cost – about $1,140 per person [2].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However, the other 83% who are not matched with services have just given up very personal information about themselves. The survey asks questions about very personal issues like mental health, sexual assault, drug use, and sexual activity [5]. The data is provided to 168 different organizations that include not only relevant homeless shelters, hospitals, and addiction rehabilitation centers, but also governmental and religious organizations [2]. This data is also available to the police, which is concerning because some activities associated with homelessness, including even sleeping in public places and not having a place to put belongings, are illegal [2].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Once the people have given up this information about themselves, there are complex legal processes to revoke consent to the data, which makes it extremely difficult or impossible to have the data completely removed [2]. So as a direct result of the system being automated and the data being kept digitally, this system effectively becomes a surveillance system over the homeless people, which causes privacy issues [2]. </a:t>
            </a:r>
            <a:endParaRPr lang="en-US" b="0" dirty="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120364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conclusion, the social implications of these systems include helping the homeless people be matched with shelters, financial savings for the cities, the responsibility of those designing the algorithms to avoid bias and take all the factors into account, and some privacy violations for the homeless people who give up information in order to be considered by these systems. </a:t>
            </a:r>
            <a:endParaRPr lang="en-US" b="0" dirty="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74853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919161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 figure we can see that the computer </a:t>
            </a:r>
          </a:p>
          <a:p>
            <a:endParaRPr lang="en-US" dirty="0"/>
          </a:p>
          <a:p>
            <a:r>
              <a:rPr lang="en-US" dirty="0"/>
              <a:t>US department of labor statistics</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123268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Cubicle offices and strict workplace environment constantly demanding work while you are at your desk</a:t>
            </a:r>
          </a:p>
          <a:p>
            <a:endParaRPr lang="en-US" dirty="0"/>
          </a:p>
          <a:p>
            <a:r>
              <a:rPr lang="en-US" dirty="0"/>
              <a:t>Everyone has a boss and a title denoting their importance.</a:t>
            </a:r>
          </a:p>
          <a:p>
            <a:endParaRPr lang="en-US" dirty="0"/>
          </a:p>
          <a:p>
            <a:r>
              <a:rPr lang="en-US" dirty="0"/>
              <a:t>Employees are often given limited days off.</a:t>
            </a:r>
          </a:p>
          <a:p>
            <a:endParaRPr lang="en-US" dirty="0"/>
          </a:p>
          <a:p>
            <a:r>
              <a:rPr lang="en-US" dirty="0"/>
              <a:t>According to the US Bureau of Labor Statistics the starting number of paid vacation days for Americans is 10 days after 1 year with the company</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712261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new tech companies cater their meals from nearby restaurants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Many companies are using unconventional job titles such as “Wizard” and “Ninja” [1]</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Many silicon valley companies have generous benefits and flexible more flexible workplace environments[1]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 want to work for a company that promotes workplaces with more benefits, is more relaxed, and provides alternatives to regular office life</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62464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Google has reported that after these changes they found a 37% increase in employee happiness</a:t>
            </a:r>
          </a:p>
          <a:p>
            <a:endParaRPr lang="en-US" dirty="0"/>
          </a:p>
          <a:p>
            <a:r>
              <a:rPr lang="en-US" dirty="0"/>
              <a:t>Due to this increased employee satisfaction they noticed an increase in productivity by 12%.</a:t>
            </a:r>
          </a:p>
          <a:p>
            <a:endParaRPr lang="en-US" dirty="0"/>
          </a:p>
          <a:p>
            <a:r>
              <a:rPr lang="en-US" dirty="0"/>
              <a:t>By increasing employee happiness, the company also increases the number of individuals that want to work there. Thereby increasing the selection of potential job candidates.</a:t>
            </a:r>
          </a:p>
          <a:p>
            <a:endParaRPr lang="en-US" dirty="0"/>
          </a:p>
          <a:p>
            <a:r>
              <a:rPr lang="en-US" dirty="0"/>
              <a:t>This trend of increased productivity isn’t exclusive to Google either, a Harvard business review found that disengaged workers experience 18% lower productivity.</a:t>
            </a:r>
          </a:p>
          <a:p>
            <a:endParaRPr lang="en-US" dirty="0"/>
          </a:p>
          <a:p>
            <a:r>
              <a:rPr lang="en-US" dirty="0"/>
              <a:t>The society of for human resource </a:t>
            </a:r>
            <a:r>
              <a:rPr lang="en-US"/>
              <a:t>management found </a:t>
            </a:r>
            <a:r>
              <a:rPr lang="en-US" dirty="0"/>
              <a:t>that 92% of American employees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504747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Since the happier employee’s yields better results employers are conforming thus resulting in this silicon valley work culture to reform companies outside of the tech bubble making all workplaces more hospitable for employees.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Many are looking at these thriving companies and expecting similar working conditions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Undergraduates are beginning to expect companies to have similar work cultures to tech companies and thus are pushing this change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Because young people are coming to expect more casual dress codes from work, even big traditional companies like Goldman Sachs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a survey of 11,000 workers and 6,500 business leaders by Harvard Business School and Boston Consulting Group, the majority of employees expected flexible hours and other previously stated benefits and that that was driving the company's new developments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21470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Pew Research Center, there is often a large disparity between the benefits men and women ask for when applying to jobs due to a multitude of reasons. Several women choose lower paying jobs due to the flexible hours. Therefore, a world in which flexible hours and benefits are understood to be a standard will help to promote female employees and allow them to receive the same benefits that men currently do. [7]</a:t>
            </a:r>
          </a:p>
          <a:p>
            <a:endParaRPr lang="en-US" dirty="0"/>
          </a:p>
          <a:p>
            <a:r>
              <a:rPr lang="en-US" dirty="0"/>
              <a:t>Additionally, another pew researcher found that only 49% of Americans were happy with their current jobs. While it does vary by income, this still leaves much room for improvement </a:t>
            </a:r>
          </a:p>
          <a:p>
            <a:endParaRPr lang="en-US" dirty="0"/>
          </a:p>
          <a:p>
            <a:r>
              <a:rPr lang="en-US" dirty="0"/>
              <a:t>I would love to work for a company that is on the front end of promoting a culture that will help people be more satisfied with their jobs.</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738272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on board.</a:t>
            </a: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Put on board.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Put on board.</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Began in the early 2000s with  ISPs banning VPNs</a:t>
            </a:r>
          </a:p>
          <a:p>
            <a:r>
              <a:rPr lang="en-US" dirty="0"/>
              <a:t>2005, The FCC Fines Madison River for blocking internet phone calls (first effort to enforce Net Neutrality)</a:t>
            </a:r>
          </a:p>
          <a:p>
            <a:r>
              <a:rPr lang="en-US" dirty="0"/>
              <a:t>	- changed classification of Internet Transmissions from Telecommunication to Information services</a:t>
            </a:r>
          </a:p>
          <a:p>
            <a:r>
              <a:rPr lang="en-US" dirty="0"/>
              <a:t>		-this meant that ISPs are no longer forced to follow non-discrimination restrictions</a:t>
            </a:r>
          </a:p>
          <a:p>
            <a:r>
              <a:rPr lang="en-US" dirty="0"/>
              <a:t>2008, FCC demands for Comcast to stop throttling BitTorrent Connections on their network.</a:t>
            </a:r>
          </a:p>
          <a:p>
            <a:r>
              <a:rPr lang="en-US" dirty="0"/>
              <a:t>	- Comcast denies it, sues the FCC and argues they can slow connections if they want to</a:t>
            </a:r>
          </a:p>
          <a:p>
            <a:r>
              <a:rPr lang="en-US" dirty="0"/>
              <a:t>	- Comcast claimed that blocking ensured adequate QOS for their network, but it was more a bout money</a:t>
            </a:r>
          </a:p>
          <a:p>
            <a:r>
              <a:rPr lang="en-US" dirty="0"/>
              <a:t>	- Peer to Peer Protocols like BitTorrent don’t create extra congestion for the whole internet</a:t>
            </a:r>
          </a:p>
          <a:p>
            <a:r>
              <a:rPr lang="en-US" dirty="0"/>
              <a:t>	- They hurt the ISP’s business end benefits, the ISPs have to transmit twice the traffic when working with peer to peer connections. They have to invest more to satisfy the rising need of uploading data with no gain. But as it turns out from a study done by Beijing University on the topic, that peer to peer connections don’t actually generate extra traffic.</a:t>
            </a:r>
          </a:p>
          <a:p>
            <a:r>
              <a:rPr lang="en-US" dirty="0"/>
              <a:t>	- They had allowed Verizon some degree of pricing freedom for its investment of improving broadband capacity. They said they needed better and more secure quality of service for time critical applications like TV which would suffer from degradation</a:t>
            </a:r>
          </a:p>
          <a:p>
            <a:r>
              <a:rPr lang="en-US" dirty="0"/>
              <a:t>2009, Apple blocks iPhones from making Skype calls because AT&amp;T asked them to</a:t>
            </a:r>
          </a:p>
          <a:p>
            <a:r>
              <a:rPr lang="en-US" dirty="0"/>
              <a:t>2015, FCC passes Net Neutrality Order</a:t>
            </a:r>
          </a:p>
          <a:p>
            <a:r>
              <a:rPr lang="en-US" dirty="0"/>
              <a:t>2017, FCC Net Neutrality Order is repealed under </a:t>
            </a:r>
            <a:r>
              <a:rPr lang="en-US" dirty="0" err="1"/>
              <a:t>Ajit</a:t>
            </a:r>
            <a:r>
              <a:rPr lang="en-US" dirty="0"/>
              <a:t> Pai</a:t>
            </a:r>
          </a:p>
          <a:p>
            <a:r>
              <a:rPr lang="en-US" dirty="0"/>
              <a:t>Oct 1, 2019 -&gt; Federal Appeals Court decides to keep the repeal in place.</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40171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Advocates of Net Neutrality claim that the ISPs want to establish a tiered service model to control content and eliminate the competition. They believe this system will make it difficult for new services and applications to innovate as well as enter the market because of a barrier for entry. Advocates believe that it should preserved in the same that many of our current freedoms are. By repealing it, many believe they are having their freedom of expression revoked because ISPs would be able to control what users are able to see and block content that they do not agree with. Net Neutrality, "squashes the potential for internet fast lanes, where ISPs can charge content creators for enough bandwidth to deliver their service properly.”</a:t>
            </a:r>
          </a:p>
          <a:p>
            <a:endParaRPr lang="en-US" dirty="0"/>
          </a:p>
          <a:p>
            <a:r>
              <a:rPr lang="en-US" dirty="0"/>
              <a:t>Examples of Supporters:</a:t>
            </a:r>
          </a:p>
          <a:p>
            <a:r>
              <a:rPr lang="en-US" dirty="0"/>
              <a:t>	Google, Amazon, Yahoo, </a:t>
            </a:r>
            <a:r>
              <a:rPr lang="en-US" dirty="0" err="1"/>
              <a:t>Ebay</a:t>
            </a:r>
            <a:r>
              <a:rPr lang="en-US" dirty="0"/>
              <a:t>, Microsoft, Steve Wozniak, Barack Obama, etc.</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07130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sl.org/research/telecommunications-and-information-technology/net-neutrality-legislation-in-states.aspx"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wired.com/amp-stories/net-neutrality-timeline/" TargetMode="External"/><Relationship Id="rId2" Type="http://schemas.openxmlformats.org/officeDocument/2006/relationships/hyperlink" Target="https://dl-acm-org.ezpxy-web-p-u01.wpi.edu/doi/abs/10.1145/2934872.2934896" TargetMode="External"/><Relationship Id="rId1" Type="http://schemas.openxmlformats.org/officeDocument/2006/relationships/slideLayout" Target="../slideLayouts/slideLayout2.xml"/><Relationship Id="rId6" Type="http://schemas.openxmlformats.org/officeDocument/2006/relationships/hyperlink" Target="https://thehill.com/policy/technology/435009-4-in-5-americans-say-they-support-net-neutrality-poll" TargetMode="External"/><Relationship Id="rId5" Type="http://schemas.openxmlformats.org/officeDocument/2006/relationships/hyperlink" Target="https://ieeexplore-ieee-org.ezpxy-web-p-u01.wpi.edu/document/5579492" TargetMode="External"/><Relationship Id="rId4" Type="http://schemas.openxmlformats.org/officeDocument/2006/relationships/hyperlink" Target="https://www.freepress.net/our-response/expert-analysis/explainers/net-neutrality-violations-brief-history"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fcc.gov/about/leadership/ajit-pai" TargetMode="External"/><Relationship Id="rId3" Type="http://schemas.openxmlformats.org/officeDocument/2006/relationships/hyperlink" Target="https://www.fcc.gov/restoring-internet-freedom" TargetMode="External"/><Relationship Id="rId7" Type="http://schemas.openxmlformats.org/officeDocument/2006/relationships/hyperlink" Target="https://www.dailydot.com/debug/lobbyists-net-neutrality-fcc/" TargetMode="External"/><Relationship Id="rId2" Type="http://schemas.openxmlformats.org/officeDocument/2006/relationships/hyperlink" Target="https://www.nytimes.com/2019/10/02/opinion/net-neutrality-fcc-wheeler.html" TargetMode="External"/><Relationship Id="rId1" Type="http://schemas.openxmlformats.org/officeDocument/2006/relationships/slideLayout" Target="../slideLayouts/slideLayout2.xml"/><Relationship Id="rId6" Type="http://schemas.openxmlformats.org/officeDocument/2006/relationships/hyperlink" Target="https://www.vox.com/2017/12/14/16774148/net-neutrality-repeal-explained" TargetMode="External"/><Relationship Id="rId5" Type="http://schemas.openxmlformats.org/officeDocument/2006/relationships/hyperlink" Target="https://blogs.scientificamerican.com/observations/the-downside-of-net-neutrality/" TargetMode="External"/><Relationship Id="rId4" Type="http://schemas.openxmlformats.org/officeDocument/2006/relationships/hyperlink" Target="https://www.itpro.co.uk/strategy/28115/the-pros-and-cons-of-net-neutrality" TargetMode="External"/><Relationship Id="rId9" Type="http://schemas.openxmlformats.org/officeDocument/2006/relationships/hyperlink" Target="https://www.nbcnews.com/business/consumer/google-facebook-join-net-neutrality-day-protest-fcc-s-proposed-n78171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aha.org/factsheet/telehealth" TargetMode="External"/><Relationship Id="rId7" Type="http://schemas.openxmlformats.org/officeDocument/2006/relationships/hyperlink" Target="https://in.bgu.ac.il/en/fohs/communityhealth/Family/Documents/DOCTOR-PATIENT%20COMMUNICATION%20A%20REVIEW%20OF.pdf" TargetMode="External"/><Relationship Id="rId2" Type="http://schemas.openxmlformats.org/officeDocument/2006/relationships/hyperlink" Target="https://www.who.int/goe/publications/goe_telemedicine_2010.pdf"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1743919106000094" TargetMode="External"/><Relationship Id="rId5" Type="http://schemas.openxmlformats.org/officeDocument/2006/relationships/hyperlink" Target="https://today.yougov.com/topics/health/articles-reports/2019/11/26/cheddar-exclusive-how-americans-feel-about-telemed" TargetMode="External"/><Relationship Id="rId4" Type="http://schemas.openxmlformats.org/officeDocument/2006/relationships/hyperlink" Target="https://www.grandviewresearch.com/industry-analysis/telemedicine-industry"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aarp.org/health/conditions-treatments/info-2018/telemedicine-teleheath-online-doctors-appointment.html" TargetMode="External"/><Relationship Id="rId3" Type="http://schemas.openxmlformats.org/officeDocument/2006/relationships/hyperlink" Target="https://cacm.acm.org/magazines/2006/7/5876-trust-in-videoconferencing/fulltext" TargetMode="External"/><Relationship Id="rId7" Type="http://schemas.openxmlformats.org/officeDocument/2006/relationships/hyperlink" Target="https://www.ncbi.nlm.nih.gov/pmc/articles/PMC6475822/" TargetMode="External"/><Relationship Id="rId2" Type="http://schemas.openxmlformats.org/officeDocument/2006/relationships/hyperlink" Target="https://bjgp.org/content/bjgp/60/571/76.full.pdf" TargetMode="External"/><Relationship Id="rId1" Type="http://schemas.openxmlformats.org/officeDocument/2006/relationships/slideLayout" Target="../slideLayouts/slideLayout2.xml"/><Relationship Id="rId6" Type="http://schemas.openxmlformats.org/officeDocument/2006/relationships/hyperlink" Target="https://www.liebertpub.com/doi/pdf/10.1089/tmj.2009.0030" TargetMode="External"/><Relationship Id="rId5" Type="http://schemas.openxmlformats.org/officeDocument/2006/relationships/hyperlink" Target="https://www.liebertpub.com/doi/pdf/10.1089/107830200311842" TargetMode="External"/><Relationship Id="rId4" Type="http://schemas.openxmlformats.org/officeDocument/2006/relationships/hyperlink" Target="https://www.jstage.jst.go.jp/article/internalmedicine/46/5/46_5_227/_pdf/-char/j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ai.shorensteincenter.org/ideas/2018/11/26/follow-the-data-algorithmic-transparency-starts-with-data-transparen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americanscientist.org/article/high-tech-homelessn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hbs.edu/managing-the-future-of-work/research/Documents/Future%20Positive%20Report.pdf" TargetMode="External"/><Relationship Id="rId2" Type="http://schemas.openxmlformats.org/officeDocument/2006/relationships/hyperlink" Target="https://www.wired.com./story/how-silicon-valley-ruined-work-culture/" TargetMode="External"/><Relationship Id="rId1" Type="http://schemas.openxmlformats.org/officeDocument/2006/relationships/slideLayout" Target="../slideLayouts/slideLayout2.xml"/><Relationship Id="rId6" Type="http://schemas.openxmlformats.org/officeDocument/2006/relationships/hyperlink" Target="https://www.businessinsider.com/free-food-silicon-valley-tech-employees-apple-google-facebook-2018-7#facebook-has-an-on-site-philz-coffee-1" TargetMode="External"/><Relationship Id="rId5" Type="http://schemas.openxmlformats.org/officeDocument/2006/relationships/hyperlink" Target="https://hbr.org/2015/12/proof-that-positive-work-cultures-are-more-productive" TargetMode="External"/><Relationship Id="rId4" Type="http://schemas.openxmlformats.org/officeDocument/2006/relationships/hyperlink" Target="https://www.forbes.com/sites/pavelkrapivin/2018/09/17/how-googles-strategy-for-happy-employees-boosts-its-bottom-line/#5226bd8f22fc"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cnbc.com/2016/10/31/25-companies-with-the-best-vacation-policies-according-to-employees.html" TargetMode="External"/><Relationship Id="rId7" Type="http://schemas.openxmlformats.org/officeDocument/2006/relationships/hyperlink" Target="https://www.theatlantic.com/business/archive/2014/04/our-cubicles-ourselves-how-the-modern-office-shapes-american-life/360613/" TargetMode="External"/><Relationship Id="rId2" Type="http://schemas.openxmlformats.org/officeDocument/2006/relationships/hyperlink" Target="https://www.pewsocialtrends.org/2017/03/23/views-of-paid-leave-relative-to-other-workplace-benefits/" TargetMode="External"/><Relationship Id="rId1" Type="http://schemas.openxmlformats.org/officeDocument/2006/relationships/slideLayout" Target="../slideLayouts/slideLayout2.xml"/><Relationship Id="rId6" Type="http://schemas.openxmlformats.org/officeDocument/2006/relationships/hyperlink" Target="https://www.shrm.org/hr-today/trends-and-forecasting/research-and-surveys/Documents/2018%20Employee%20Benefits%20Report.pdf" TargetMode="External"/><Relationship Id="rId5" Type="http://schemas.openxmlformats.org/officeDocument/2006/relationships/hyperlink" Target="https://www.bls.gov/opub/ted/2018/private-industry-workers-received-average-of-15-paid-vacation-days-after-5-years-of-service-in-2017.htm" TargetMode="External"/><Relationship Id="rId4" Type="http://schemas.openxmlformats.org/officeDocument/2006/relationships/hyperlink" Target="https://www.pewsocialtrends.org/2016/10/06/3-how-americans-view-their-job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wpi.edu/student-experience/career-development/majors/career-outlook/computer-science" TargetMode="External"/><Relationship Id="rId2" Type="http://schemas.openxmlformats.org/officeDocument/2006/relationships/hyperlink" Target="https://www.reuters.com/article/us-world-work-goldman-sachs/suits-and-ties-now-optional-goldman-sachs-hedges-dress-code-idUSKCN1QM283" TargetMode="External"/><Relationship Id="rId1" Type="http://schemas.openxmlformats.org/officeDocument/2006/relationships/slideLayout" Target="../slideLayouts/slideLayout2.xml"/><Relationship Id="rId4" Type="http://schemas.openxmlformats.org/officeDocument/2006/relationships/hyperlink" Target="https://www.bls.gov/opub/ted/2009/ted_20090908.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SvM7jFZGAec" TargetMode="External"/><Relationship Id="rId4" Type="http://schemas.openxmlformats.org/officeDocument/2006/relationships/hyperlink" Target="http://www.youtube.com/watch?v=7Pq-S557XQ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Work</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It Means to Be For Net Neutrality</a:t>
            </a:r>
          </a:p>
        </p:txBody>
      </p:sp>
      <p:sp>
        <p:nvSpPr>
          <p:cNvPr id="3" name="Content Placeholder 2"/>
          <p:cNvSpPr>
            <a:spLocks noGrp="1"/>
          </p:cNvSpPr>
          <p:nvPr>
            <p:ph sz="half" idx="1"/>
          </p:nvPr>
        </p:nvSpPr>
        <p:spPr/>
        <p:txBody>
          <a:bodyPr/>
          <a:lstStyle/>
          <a:p>
            <a:r>
              <a:rPr lang="en-US" dirty="0"/>
              <a:t>Keep ISPs from controlling content</a:t>
            </a:r>
          </a:p>
          <a:p>
            <a:r>
              <a:rPr lang="en-US" dirty="0"/>
              <a:t>Avoid increasing charges on frequent users</a:t>
            </a:r>
          </a:p>
          <a:p>
            <a:r>
              <a:rPr lang="en-US" dirty="0"/>
              <a:t>Claim that ISPs want to</a:t>
            </a:r>
          </a:p>
          <a:p>
            <a:pPr lvl="1"/>
            <a:r>
              <a:rPr lang="en-US" dirty="0"/>
              <a:t>Control and remove competition</a:t>
            </a:r>
          </a:p>
          <a:p>
            <a:pPr lvl="1"/>
            <a:r>
              <a:rPr lang="en-US" dirty="0"/>
              <a:t>Large barrier of entry</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Morrissey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[1][4][8][13]</a:t>
            </a:r>
          </a:p>
        </p:txBody>
      </p:sp>
      <p:pic>
        <p:nvPicPr>
          <p:cNvPr id="9" name="Picture 8">
            <a:extLst>
              <a:ext uri="{FF2B5EF4-FFF2-40B4-BE49-F238E27FC236}">
                <a16:creationId xmlns:a16="http://schemas.microsoft.com/office/drawing/2014/main" id="{61ABB1C5-AB87-4EE6-935A-9B150A3F4F2B}"/>
              </a:ext>
            </a:extLst>
          </p:cNvPr>
          <p:cNvPicPr>
            <a:picLocks noChangeAspect="1"/>
          </p:cNvPicPr>
          <p:nvPr/>
        </p:nvPicPr>
        <p:blipFill>
          <a:blip r:embed="rId3"/>
          <a:stretch>
            <a:fillRect/>
          </a:stretch>
        </p:blipFill>
        <p:spPr>
          <a:xfrm>
            <a:off x="4574415" y="1352551"/>
            <a:ext cx="4033769" cy="2989023"/>
          </a:xfrm>
          <a:prstGeom prst="rect">
            <a:avLst/>
          </a:prstGeom>
        </p:spPr>
      </p:pic>
    </p:spTree>
    <p:extLst>
      <p:ext uri="{BB962C8B-B14F-4D97-AF65-F5344CB8AC3E}">
        <p14:creationId xmlns:p14="http://schemas.microsoft.com/office/powerpoint/2010/main" val="179744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it means to be against Net Neutrality</a:t>
            </a:r>
          </a:p>
        </p:txBody>
      </p:sp>
      <p:sp>
        <p:nvSpPr>
          <p:cNvPr id="3" name="Content Placeholder 2"/>
          <p:cNvSpPr>
            <a:spLocks noGrp="1"/>
          </p:cNvSpPr>
          <p:nvPr>
            <p:ph sz="half" idx="1"/>
          </p:nvPr>
        </p:nvSpPr>
        <p:spPr/>
        <p:txBody>
          <a:bodyPr/>
          <a:lstStyle/>
          <a:p>
            <a:r>
              <a:rPr lang="en-US" dirty="0"/>
              <a:t>First Amendment rights</a:t>
            </a:r>
          </a:p>
          <a:p>
            <a:r>
              <a:rPr lang="en-US" dirty="0"/>
              <a:t>Less income for innovation</a:t>
            </a:r>
          </a:p>
          <a:p>
            <a:r>
              <a:rPr lang="en-US" dirty="0"/>
              <a:t>No free internet access</a:t>
            </a:r>
          </a:p>
          <a:p>
            <a:r>
              <a:rPr lang="en-US" dirty="0"/>
              <a:t>Unregulated illicit content</a:t>
            </a:r>
          </a:p>
        </p:txBody>
      </p:sp>
      <p:sp>
        <p:nvSpPr>
          <p:cNvPr id="5" name="Footer Placeholder 4"/>
          <p:cNvSpPr>
            <a:spLocks noGrp="1"/>
          </p:cNvSpPr>
          <p:nvPr>
            <p:ph type="ftr" sz="quarter" idx="11"/>
          </p:nvPr>
        </p:nvSpPr>
        <p:spPr/>
        <p:txBody>
          <a:bodyPr/>
          <a:lstStyle/>
          <a:p>
            <a:r>
              <a:rPr lang="sk-SK" dirty="0"/>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Morrissey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[4][8][9][11]</a:t>
            </a:r>
          </a:p>
        </p:txBody>
      </p:sp>
      <p:pic>
        <p:nvPicPr>
          <p:cNvPr id="11" name="Picture 10">
            <a:extLst>
              <a:ext uri="{FF2B5EF4-FFF2-40B4-BE49-F238E27FC236}">
                <a16:creationId xmlns:a16="http://schemas.microsoft.com/office/drawing/2014/main" id="{94EE8640-D29C-4C09-A49C-F5BD71ED3128}"/>
              </a:ext>
            </a:extLst>
          </p:cNvPr>
          <p:cNvPicPr>
            <a:picLocks noChangeAspect="1"/>
          </p:cNvPicPr>
          <p:nvPr/>
        </p:nvPicPr>
        <p:blipFill>
          <a:blip r:embed="rId3"/>
          <a:stretch>
            <a:fillRect/>
          </a:stretch>
        </p:blipFill>
        <p:spPr>
          <a:xfrm>
            <a:off x="5645659" y="819150"/>
            <a:ext cx="2460068" cy="3834979"/>
          </a:xfrm>
          <a:prstGeom prst="rect">
            <a:avLst/>
          </a:prstGeom>
        </p:spPr>
      </p:pic>
    </p:spTree>
    <p:extLst>
      <p:ext uri="{BB962C8B-B14F-4D97-AF65-F5344CB8AC3E}">
        <p14:creationId xmlns:p14="http://schemas.microsoft.com/office/powerpoint/2010/main" val="178979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been Done So Far</a:t>
            </a:r>
          </a:p>
        </p:txBody>
      </p:sp>
      <p:sp>
        <p:nvSpPr>
          <p:cNvPr id="3" name="Content Placeholder 2"/>
          <p:cNvSpPr>
            <a:spLocks noGrp="1"/>
          </p:cNvSpPr>
          <p:nvPr>
            <p:ph sz="half" idx="1"/>
          </p:nvPr>
        </p:nvSpPr>
        <p:spPr/>
        <p:txBody>
          <a:bodyPr/>
          <a:lstStyle/>
          <a:p>
            <a:r>
              <a:rPr lang="en-US" dirty="0"/>
              <a:t>Legal Foundations Established</a:t>
            </a:r>
          </a:p>
          <a:p>
            <a:r>
              <a:rPr lang="en-US" dirty="0"/>
              <a:t>Repealed in 2019 Federally</a:t>
            </a:r>
          </a:p>
          <a:p>
            <a:r>
              <a:rPr lang="en-US" dirty="0"/>
              <a:t>State Legislation Enforced</a:t>
            </a:r>
          </a:p>
          <a:p>
            <a:pPr lvl="1"/>
            <a:r>
              <a:rPr lang="en-US" dirty="0">
                <a:hlinkClick r:id="rId3"/>
              </a:rPr>
              <a:t>https://www.ncsl.org/research/telecommunications-and-information-technology/net-neutrality-legislation-in-states.aspx</a:t>
            </a:r>
            <a:endParaRPr lang="en-US" dirty="0"/>
          </a:p>
          <a:p>
            <a:r>
              <a:rPr lang="en-US" dirty="0"/>
              <a:t>Public Opinion</a:t>
            </a:r>
          </a:p>
          <a:p>
            <a:r>
              <a:rPr lang="en-US" dirty="0"/>
              <a:t>FCC Internet Freedom Order</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Morrissey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[2][3][5][6][7]</a:t>
            </a:r>
          </a:p>
        </p:txBody>
      </p:sp>
      <p:pic>
        <p:nvPicPr>
          <p:cNvPr id="9" name="Picture 8">
            <a:extLst>
              <a:ext uri="{FF2B5EF4-FFF2-40B4-BE49-F238E27FC236}">
                <a16:creationId xmlns:a16="http://schemas.microsoft.com/office/drawing/2014/main" id="{28FDA213-F9E5-4F99-B49D-88A0CF2F802F}"/>
              </a:ext>
            </a:extLst>
          </p:cNvPr>
          <p:cNvPicPr>
            <a:picLocks noChangeAspect="1"/>
          </p:cNvPicPr>
          <p:nvPr/>
        </p:nvPicPr>
        <p:blipFill>
          <a:blip r:embed="rId4"/>
          <a:stretch>
            <a:fillRect/>
          </a:stretch>
        </p:blipFill>
        <p:spPr>
          <a:xfrm>
            <a:off x="4724402" y="1276350"/>
            <a:ext cx="3873057" cy="3086101"/>
          </a:xfrm>
          <a:prstGeom prst="rect">
            <a:avLst/>
          </a:prstGeom>
        </p:spPr>
      </p:pic>
    </p:spTree>
    <p:extLst>
      <p:ext uri="{BB962C8B-B14F-4D97-AF65-F5344CB8AC3E}">
        <p14:creationId xmlns:p14="http://schemas.microsoft.com/office/powerpoint/2010/main" val="42354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dirty="0"/>
              <a:t>It is an ongoing debate, it isn’t time to stop worrying about the rights we have as consumers.</a:t>
            </a:r>
          </a:p>
          <a:p>
            <a:r>
              <a:rPr lang="en-US" dirty="0"/>
              <a:t>Net Neutrality protects the consumer</a:t>
            </a:r>
          </a:p>
          <a:p>
            <a:r>
              <a:rPr lang="en-US" dirty="0"/>
              <a:t>We fail to appreciate the ease of access to goods and services we use online today.</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Morrissey</a:t>
            </a:r>
          </a:p>
        </p:txBody>
      </p:sp>
    </p:spTree>
    <p:extLst>
      <p:ext uri="{BB962C8B-B14F-4D97-AF65-F5344CB8AC3E}">
        <p14:creationId xmlns:p14="http://schemas.microsoft.com/office/powerpoint/2010/main" val="364925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dirty="0"/>
              <a:t>[1] Yiannis </a:t>
            </a:r>
            <a:r>
              <a:rPr lang="en-US" dirty="0" err="1"/>
              <a:t>Yiakoumis</a:t>
            </a:r>
            <a:r>
              <a:rPr lang="en-US" dirty="0"/>
              <a:t>, Neutral Net Neutrality,(ACM, 8/22/16), </a:t>
            </a:r>
            <a:r>
              <a:rPr lang="en-US" dirty="0">
                <a:hlinkClick r:id="rId2"/>
              </a:rPr>
              <a:t>https://dl-acm-org.ezpxy-web-p-u01.wpi.edu/doi/abs/10.1145/2934872.2934896</a:t>
            </a:r>
            <a:r>
              <a:rPr lang="en-US" dirty="0"/>
              <a:t> (Accessed 4/26/2020)</a:t>
            </a:r>
          </a:p>
          <a:p>
            <a:pPr marL="0" indent="0">
              <a:buNone/>
            </a:pPr>
            <a:r>
              <a:rPr lang="en-US" dirty="0"/>
              <a:t>[2] </a:t>
            </a:r>
            <a:r>
              <a:rPr lang="en-US" dirty="0" err="1"/>
              <a:t>Klint</a:t>
            </a:r>
            <a:r>
              <a:rPr lang="en-US" dirty="0"/>
              <a:t> Finley, A Brief History of Net Neutrality, (WIRED, 9/5/2018), </a:t>
            </a:r>
            <a:r>
              <a:rPr lang="en-US" dirty="0">
                <a:hlinkClick r:id="rId3"/>
              </a:rPr>
              <a:t>https://www.wired.com/amp-stories/net-neutrality-timeline/</a:t>
            </a:r>
            <a:r>
              <a:rPr lang="en-US" dirty="0"/>
              <a:t> (Accessed 4/26/2020)</a:t>
            </a:r>
          </a:p>
          <a:p>
            <a:pPr marL="0" indent="0">
              <a:buNone/>
            </a:pPr>
            <a:r>
              <a:rPr lang="en-US" dirty="0"/>
              <a:t>[3] Timothy Karr, Net Neutrality Violations: A Brief History, (</a:t>
            </a:r>
            <a:r>
              <a:rPr lang="en-US" dirty="0" err="1"/>
              <a:t>FreePress</a:t>
            </a:r>
            <a:r>
              <a:rPr lang="en-US" dirty="0"/>
              <a:t>, 1/24/2018), </a:t>
            </a:r>
            <a:r>
              <a:rPr lang="en-US" dirty="0">
                <a:hlinkClick r:id="rId4"/>
              </a:rPr>
              <a:t>https://www.freepress.net/our-response/expert-analysis/explainers/net-neutrality-violations-brief-history</a:t>
            </a:r>
            <a:r>
              <a:rPr lang="en-US" dirty="0"/>
              <a:t> (Accessed 4/26/2020)</a:t>
            </a:r>
          </a:p>
          <a:p>
            <a:pPr marL="0" indent="0">
              <a:buNone/>
            </a:pPr>
            <a:r>
              <a:rPr lang="en-US" dirty="0"/>
              <a:t>[4] Fei-Yang Ling, Research on the Net Neutrality: The Case of Comcast Blocking, (IEEE, 9/20/2010), </a:t>
            </a:r>
            <a:r>
              <a:rPr lang="en-US" dirty="0">
                <a:hlinkClick r:id="rId5"/>
              </a:rPr>
              <a:t>https://ieeexplore-ieee-org.ezpxy-web-p-u01.wpi.edu/document/5579492</a:t>
            </a:r>
            <a:r>
              <a:rPr lang="en-US" dirty="0"/>
              <a:t> (Accessed 4/26/2020)</a:t>
            </a:r>
          </a:p>
          <a:p>
            <a:pPr marL="0" indent="0">
              <a:buNone/>
            </a:pPr>
            <a:r>
              <a:rPr lang="en-US" dirty="0"/>
              <a:t>[5] Emily Birnbaum, 4 in 5 Americans Say They Support Net Neutrality: Poll, (The Hill, 3/20/2019), </a:t>
            </a:r>
            <a:r>
              <a:rPr lang="en-US" dirty="0">
                <a:hlinkClick r:id="rId6"/>
              </a:rPr>
              <a:t>https://thehill.com/policy/technology/435009-4-in-5-americans-say-they-support-net-neutrality-poll</a:t>
            </a:r>
            <a:r>
              <a:rPr lang="en-US" dirty="0"/>
              <a:t> (Accessed 4/26/2020)</a:t>
            </a:r>
          </a:p>
          <a:p>
            <a:pPr marL="0" indent="0">
              <a:buNone/>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Morrissey</a:t>
            </a:r>
            <a:endParaRPr lang="en-US" sz="1400" dirty="0">
              <a:solidFill>
                <a:schemeClr val="tx1"/>
              </a:solidFill>
              <a:latin typeface="+mj-lt"/>
            </a:endParaRPr>
          </a:p>
        </p:txBody>
      </p:sp>
    </p:spTree>
    <p:extLst>
      <p:ext uri="{BB962C8B-B14F-4D97-AF65-F5344CB8AC3E}">
        <p14:creationId xmlns:p14="http://schemas.microsoft.com/office/powerpoint/2010/main" val="306108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[6] Tom Wheeler, California Will Have an Open Internet, (The New York Times, 10/2/2019), </a:t>
            </a:r>
            <a:r>
              <a:rPr lang="en-US" dirty="0">
                <a:hlinkClick r:id="rId2"/>
              </a:rPr>
              <a:t>https://www.nytimes.com/2019/10/02/opinion/net-neutrality-fcc-wheeler.html</a:t>
            </a:r>
            <a:r>
              <a:rPr lang="en-US" dirty="0"/>
              <a:t> (Accessed 4/26/2020)</a:t>
            </a:r>
          </a:p>
          <a:p>
            <a:pPr marL="0" indent="0">
              <a:buNone/>
            </a:pPr>
            <a:r>
              <a:rPr lang="en-US" dirty="0"/>
              <a:t>[7] FCC, Restoring Internet Freedom, (FCC, 6/11/2018), </a:t>
            </a:r>
            <a:r>
              <a:rPr lang="en-US" dirty="0">
                <a:hlinkClick r:id="rId3"/>
              </a:rPr>
              <a:t>https://www.fcc.gov/restoring-internet-freedom</a:t>
            </a:r>
            <a:r>
              <a:rPr lang="en-US" dirty="0"/>
              <a:t> (Accessed 4/26/2020)</a:t>
            </a:r>
          </a:p>
          <a:p>
            <a:pPr marL="0" indent="0">
              <a:buNone/>
            </a:pPr>
            <a:r>
              <a:rPr lang="en-US" dirty="0"/>
              <a:t>[8] IT Pro Team, The Pros and Cons of Net Neutrality, (</a:t>
            </a:r>
            <a:r>
              <a:rPr lang="en-US" dirty="0" err="1"/>
              <a:t>ITPro</a:t>
            </a:r>
            <a:r>
              <a:rPr lang="en-US" dirty="0"/>
              <a:t>, 11/4/2018), </a:t>
            </a:r>
          </a:p>
          <a:p>
            <a:pPr marL="0" indent="0">
              <a:buNone/>
            </a:pPr>
            <a:r>
              <a:rPr lang="en-US" dirty="0">
                <a:hlinkClick r:id="rId4"/>
              </a:rPr>
              <a:t>https://www.itpro.co.uk/strategy/28115/the-pros-and-cons-of-net-neutrality</a:t>
            </a:r>
            <a:r>
              <a:rPr lang="en-US" dirty="0"/>
              <a:t> (Accessed 4/26/2020)</a:t>
            </a:r>
          </a:p>
          <a:p>
            <a:pPr marL="0" indent="0">
              <a:buNone/>
            </a:pPr>
            <a:r>
              <a:rPr lang="en-US" dirty="0"/>
              <a:t>[9] Jeffery Reed, The Downside of Net Neutrality, (Scientific American, 12/13/2017), </a:t>
            </a:r>
            <a:r>
              <a:rPr lang="en-US" dirty="0">
                <a:hlinkClick r:id="rId5"/>
              </a:rPr>
              <a:t>https://blogs.scientificamerican.com/observations/the-downside-of-net-neutrality/</a:t>
            </a:r>
            <a:r>
              <a:rPr lang="en-US" dirty="0"/>
              <a:t> (Accessed 4/26/2020)</a:t>
            </a:r>
          </a:p>
          <a:p>
            <a:pPr marL="0" indent="0">
              <a:buNone/>
            </a:pPr>
            <a:r>
              <a:rPr lang="en-US" dirty="0"/>
              <a:t>[10] Aja Romano, The Fight to Save Net Neutrality, Explained, (Vox, 7/13/2018),</a:t>
            </a:r>
            <a:r>
              <a:rPr lang="en-US" dirty="0">
                <a:hlinkClick r:id="rId6"/>
              </a:rPr>
              <a:t> https://www.vox.com/2017/12/14/16774148/net-neutrality-repeal-explained</a:t>
            </a:r>
            <a:r>
              <a:rPr lang="en-US" dirty="0"/>
              <a:t> (Accessed 4/26/2020)</a:t>
            </a:r>
          </a:p>
          <a:p>
            <a:pPr marL="0" indent="0">
              <a:buNone/>
            </a:pPr>
            <a:r>
              <a:rPr lang="en-US" dirty="0"/>
              <a:t>[11] Lee </a:t>
            </a:r>
            <a:r>
              <a:rPr lang="en-US" dirty="0" err="1"/>
              <a:t>Drutman</a:t>
            </a:r>
            <a:r>
              <a:rPr lang="en-US" dirty="0"/>
              <a:t>, Who’s Putting the Most Money Against Net Neutrality, (Daily Dot, 3/1/2020), </a:t>
            </a:r>
            <a:r>
              <a:rPr lang="en-US" dirty="0">
                <a:hlinkClick r:id="rId7"/>
              </a:rPr>
              <a:t>https://www.dailydot.com/debug/lobbyists-net-neutrality-fcc/</a:t>
            </a:r>
            <a:r>
              <a:rPr lang="en-US" dirty="0"/>
              <a:t> (Accessed 4/26/2020)</a:t>
            </a:r>
          </a:p>
          <a:p>
            <a:pPr marL="0" indent="0">
              <a:buNone/>
            </a:pPr>
            <a:r>
              <a:rPr lang="en-US" dirty="0"/>
              <a:t>[12] FCC, </a:t>
            </a:r>
            <a:r>
              <a:rPr lang="en-US" dirty="0" err="1"/>
              <a:t>Ajit</a:t>
            </a:r>
            <a:r>
              <a:rPr lang="en-US" dirty="0"/>
              <a:t> Pai FCC Chairman, (FCC, 1/2017), </a:t>
            </a:r>
            <a:r>
              <a:rPr lang="en-US" dirty="0">
                <a:hlinkClick r:id="rId8"/>
              </a:rPr>
              <a:t>https://www.fcc.gov/about/leadership/ajit-pai</a:t>
            </a:r>
            <a:r>
              <a:rPr lang="en-US" dirty="0"/>
              <a:t> (Accessed 4/26/2020)</a:t>
            </a:r>
          </a:p>
          <a:p>
            <a:pPr marL="0" indent="0">
              <a:buNone/>
            </a:pPr>
            <a:r>
              <a:rPr lang="en-US" dirty="0"/>
              <a:t>[13] Ben </a:t>
            </a:r>
            <a:r>
              <a:rPr lang="en-US" dirty="0" err="1"/>
              <a:t>Popken</a:t>
            </a:r>
            <a:r>
              <a:rPr lang="en-US" dirty="0"/>
              <a:t>, Google and Facebook Join Net Neutrality Day to Protest FCC’s Proposed Rollback, (NBC News, 7/12/2017), </a:t>
            </a:r>
            <a:r>
              <a:rPr lang="en-US" dirty="0">
                <a:hlinkClick r:id="rId9"/>
              </a:rPr>
              <a:t>https://www.nbcnews.com/business/consumer/google-facebook-join-net-neutrality-day-protest-fcc-s-proposed-n781716</a:t>
            </a:r>
            <a:r>
              <a:rPr lang="en-US" dirty="0"/>
              <a:t> (Accessed 4/26/2020)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Morrissey</a:t>
            </a:r>
            <a:endParaRPr lang="en-US" sz="1400" dirty="0">
              <a:solidFill>
                <a:schemeClr val="tx1"/>
              </a:solidFill>
              <a:latin typeface="+mj-lt"/>
            </a:endParaRPr>
          </a:p>
        </p:txBody>
      </p:sp>
    </p:spTree>
    <p:extLst>
      <p:ext uri="{BB962C8B-B14F-4D97-AF65-F5344CB8AC3E}">
        <p14:creationId xmlns:p14="http://schemas.microsoft.com/office/powerpoint/2010/main" val="426644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Telemedicine Satisfaction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Justin Moy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a:t>
            </a:r>
            <a:r>
              <a:rPr lang="en-US" dirty="0"/>
              <a:t>2020</a:t>
            </a:r>
            <a:r>
              <a:rPr lang="sk-SK" dirty="0"/>
              <a:t>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1850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Overview of Telemedicine</a:t>
            </a:r>
          </a:p>
        </p:txBody>
      </p:sp>
      <p:sp>
        <p:nvSpPr>
          <p:cNvPr id="3" name="Content Placeholder 2"/>
          <p:cNvSpPr>
            <a:spLocks noGrp="1"/>
          </p:cNvSpPr>
          <p:nvPr>
            <p:ph sz="half" idx="1"/>
          </p:nvPr>
        </p:nvSpPr>
        <p:spPr/>
        <p:txBody>
          <a:bodyPr/>
          <a:lstStyle/>
          <a:p>
            <a:r>
              <a:rPr lang="en-US" dirty="0"/>
              <a:t>Healing at a distance</a:t>
            </a:r>
          </a:p>
          <a:p>
            <a:r>
              <a:rPr lang="en-US" dirty="0"/>
              <a:t>12% of Americans have used telemedicine systems</a:t>
            </a:r>
          </a:p>
          <a:p>
            <a:r>
              <a:rPr lang="en-US" dirty="0"/>
              <a:t>Examples</a:t>
            </a:r>
          </a:p>
          <a:p>
            <a:pPr lvl="1"/>
            <a:r>
              <a:rPr lang="en-US" dirty="0"/>
              <a:t>Patient check up with a physician over video conference</a:t>
            </a:r>
          </a:p>
          <a:p>
            <a:pPr lvl="1"/>
            <a:r>
              <a:rPr lang="en-US" dirty="0"/>
              <a:t>Patient communicating symptoms over email</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dirty="0"/>
              <a:t>© </a:t>
            </a:r>
            <a:r>
              <a:rPr lang="en-US" dirty="0"/>
              <a:t>2020</a:t>
            </a:r>
            <a:r>
              <a:rPr lang="sk-SK" dirty="0"/>
              <a:t>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Moy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[1][2][3][4]</a:t>
            </a:r>
          </a:p>
        </p:txBody>
      </p:sp>
      <p:pic>
        <p:nvPicPr>
          <p:cNvPr id="12" name="Picture 11" descr="A picture containing screenshot&#10;&#10;Description automatically generated">
            <a:extLst>
              <a:ext uri="{FF2B5EF4-FFF2-40B4-BE49-F238E27FC236}">
                <a16:creationId xmlns:a16="http://schemas.microsoft.com/office/drawing/2014/main" id="{8B4306B4-1CA1-433C-9CA7-761F65C9EBE7}"/>
              </a:ext>
            </a:extLst>
          </p:cNvPr>
          <p:cNvPicPr>
            <a:picLocks noChangeAspect="1"/>
          </p:cNvPicPr>
          <p:nvPr/>
        </p:nvPicPr>
        <p:blipFill>
          <a:blip r:embed="rId3"/>
          <a:stretch>
            <a:fillRect/>
          </a:stretch>
        </p:blipFill>
        <p:spPr>
          <a:xfrm>
            <a:off x="4724400" y="959958"/>
            <a:ext cx="4194278" cy="3754917"/>
          </a:xfrm>
          <a:prstGeom prst="rect">
            <a:avLst/>
          </a:prstGeom>
        </p:spPr>
      </p:pic>
    </p:spTree>
    <p:extLst>
      <p:ext uri="{BB962C8B-B14F-4D97-AF65-F5344CB8AC3E}">
        <p14:creationId xmlns:p14="http://schemas.microsoft.com/office/powerpoint/2010/main" val="3405984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doctor patient relationship</a:t>
            </a:r>
          </a:p>
        </p:txBody>
      </p:sp>
      <p:sp>
        <p:nvSpPr>
          <p:cNvPr id="3" name="Content Placeholder 2"/>
          <p:cNvSpPr>
            <a:spLocks noGrp="1"/>
          </p:cNvSpPr>
          <p:nvPr>
            <p:ph sz="half" idx="1"/>
          </p:nvPr>
        </p:nvSpPr>
        <p:spPr/>
        <p:txBody>
          <a:bodyPr/>
          <a:lstStyle/>
          <a:p>
            <a:r>
              <a:rPr lang="en-US" dirty="0"/>
              <a:t>Built upon trust</a:t>
            </a:r>
          </a:p>
          <a:p>
            <a:pPr lvl="1"/>
            <a:r>
              <a:rPr lang="en-US" dirty="0"/>
              <a:t>Implied</a:t>
            </a:r>
          </a:p>
          <a:p>
            <a:pPr lvl="1"/>
            <a:r>
              <a:rPr lang="en-US" dirty="0"/>
              <a:t>Earned</a:t>
            </a:r>
          </a:p>
          <a:p>
            <a:r>
              <a:rPr lang="en-US" dirty="0"/>
              <a:t>Instrumental and Affective</a:t>
            </a:r>
          </a:p>
          <a:p>
            <a:r>
              <a:rPr lang="en-US" dirty="0"/>
              <a:t>Affective primarily nonverbal</a:t>
            </a:r>
          </a:p>
        </p:txBody>
      </p:sp>
      <p:sp>
        <p:nvSpPr>
          <p:cNvPr id="5" name="Footer Placeholder 4"/>
          <p:cNvSpPr>
            <a:spLocks noGrp="1"/>
          </p:cNvSpPr>
          <p:nvPr>
            <p:ph type="ftr" sz="quarter" idx="11"/>
          </p:nvPr>
        </p:nvSpPr>
        <p:spPr/>
        <p:txBody>
          <a:bodyPr/>
          <a:lstStyle/>
          <a:p>
            <a:r>
              <a:rPr lang="sk-SK" dirty="0"/>
              <a:t>© </a:t>
            </a:r>
            <a:r>
              <a:rPr lang="en-US" dirty="0"/>
              <a:t>2020</a:t>
            </a:r>
            <a:r>
              <a:rPr lang="sk-SK" dirty="0"/>
              <a:t>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Moy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[5][6][7]</a:t>
            </a:r>
          </a:p>
        </p:txBody>
      </p:sp>
      <p:pic>
        <p:nvPicPr>
          <p:cNvPr id="10" name="Picture 9" descr="A close up of text on a white background&#10;&#10;Description automatically generated">
            <a:extLst>
              <a:ext uri="{FF2B5EF4-FFF2-40B4-BE49-F238E27FC236}">
                <a16:creationId xmlns:a16="http://schemas.microsoft.com/office/drawing/2014/main" id="{15DFBD7A-E73D-4A55-A6BC-CD78968B4A69}"/>
              </a:ext>
            </a:extLst>
          </p:cNvPr>
          <p:cNvPicPr>
            <a:picLocks noChangeAspect="1"/>
          </p:cNvPicPr>
          <p:nvPr/>
        </p:nvPicPr>
        <p:blipFill>
          <a:blip r:embed="rId3"/>
          <a:stretch>
            <a:fillRect/>
          </a:stretch>
        </p:blipFill>
        <p:spPr>
          <a:xfrm>
            <a:off x="3893106" y="1212928"/>
            <a:ext cx="5152160" cy="3149522"/>
          </a:xfrm>
          <a:prstGeom prst="rect">
            <a:avLst/>
          </a:prstGeom>
        </p:spPr>
      </p:pic>
    </p:spTree>
    <p:extLst>
      <p:ext uri="{BB962C8B-B14F-4D97-AF65-F5344CB8AC3E}">
        <p14:creationId xmlns:p14="http://schemas.microsoft.com/office/powerpoint/2010/main" val="25584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Lack of Trust Lack of communication</a:t>
            </a:r>
            <a:endParaRPr lang="en-US" dirty="0"/>
          </a:p>
        </p:txBody>
      </p:sp>
      <p:sp>
        <p:nvSpPr>
          <p:cNvPr id="3" name="Content Placeholder 2"/>
          <p:cNvSpPr>
            <a:spLocks noGrp="1"/>
          </p:cNvSpPr>
          <p:nvPr>
            <p:ph sz="half" idx="1"/>
          </p:nvPr>
        </p:nvSpPr>
        <p:spPr/>
        <p:txBody>
          <a:bodyPr/>
          <a:lstStyle/>
          <a:p>
            <a:r>
              <a:rPr lang="en-US" dirty="0"/>
              <a:t>Off centered camera generates distrust</a:t>
            </a:r>
          </a:p>
          <a:p>
            <a:r>
              <a:rPr lang="en-US" dirty="0"/>
              <a:t>Less time spent building trust</a:t>
            </a:r>
          </a:p>
          <a:p>
            <a:r>
              <a:rPr lang="en-US" dirty="0"/>
              <a:t>17% less patient communication over tele-consultation</a:t>
            </a:r>
          </a:p>
        </p:txBody>
      </p:sp>
      <p:sp>
        <p:nvSpPr>
          <p:cNvPr id="5" name="Footer Placeholder 4"/>
          <p:cNvSpPr>
            <a:spLocks noGrp="1"/>
          </p:cNvSpPr>
          <p:nvPr>
            <p:ph type="ftr" sz="quarter" idx="11"/>
          </p:nvPr>
        </p:nvSpPr>
        <p:spPr/>
        <p:txBody>
          <a:bodyPr/>
          <a:lstStyle/>
          <a:p>
            <a:r>
              <a:rPr lang="sk-SK" dirty="0"/>
              <a:t>© </a:t>
            </a:r>
            <a:r>
              <a:rPr lang="en-US" dirty="0"/>
              <a:t>2020</a:t>
            </a:r>
            <a:r>
              <a:rPr lang="sk-SK" dirty="0"/>
              <a:t>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Moy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[8][9][10]</a:t>
            </a:r>
          </a:p>
        </p:txBody>
      </p:sp>
      <p:pic>
        <p:nvPicPr>
          <p:cNvPr id="10" name="Picture 9" descr="A person smiling for the camera&#10;&#10;Description automatically generated">
            <a:extLst>
              <a:ext uri="{FF2B5EF4-FFF2-40B4-BE49-F238E27FC236}">
                <a16:creationId xmlns:a16="http://schemas.microsoft.com/office/drawing/2014/main" id="{9586E1E0-010F-466C-894B-FDCD1874F707}"/>
              </a:ext>
            </a:extLst>
          </p:cNvPr>
          <p:cNvPicPr>
            <a:picLocks noChangeAspect="1"/>
          </p:cNvPicPr>
          <p:nvPr/>
        </p:nvPicPr>
        <p:blipFill>
          <a:blip r:embed="rId3"/>
          <a:stretch>
            <a:fillRect/>
          </a:stretch>
        </p:blipFill>
        <p:spPr>
          <a:xfrm>
            <a:off x="1298258" y="3173742"/>
            <a:ext cx="6547485" cy="1808442"/>
          </a:xfrm>
          <a:prstGeom prst="rect">
            <a:avLst/>
          </a:prstGeom>
        </p:spPr>
      </p:pic>
    </p:spTree>
    <p:extLst>
      <p:ext uri="{BB962C8B-B14F-4D97-AF65-F5344CB8AC3E}">
        <p14:creationId xmlns:p14="http://schemas.microsoft.com/office/powerpoint/2010/main" val="299181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solution</a:t>
            </a:r>
          </a:p>
        </p:txBody>
      </p:sp>
      <p:sp>
        <p:nvSpPr>
          <p:cNvPr id="3" name="Content Placeholder 2"/>
          <p:cNvSpPr>
            <a:spLocks noGrp="1"/>
          </p:cNvSpPr>
          <p:nvPr>
            <p:ph sz="half" idx="1"/>
          </p:nvPr>
        </p:nvSpPr>
        <p:spPr/>
        <p:txBody>
          <a:bodyPr/>
          <a:lstStyle/>
          <a:p>
            <a:r>
              <a:rPr lang="en-US" dirty="0"/>
              <a:t>Patient centered communication</a:t>
            </a:r>
          </a:p>
          <a:p>
            <a:endParaRPr lang="en-US" dirty="0"/>
          </a:p>
          <a:p>
            <a:r>
              <a:rPr lang="en-US" dirty="0"/>
              <a:t>Telemedicine in medical school curricula</a:t>
            </a:r>
          </a:p>
        </p:txBody>
      </p:sp>
      <p:sp>
        <p:nvSpPr>
          <p:cNvPr id="5" name="Footer Placeholder 4"/>
          <p:cNvSpPr>
            <a:spLocks noGrp="1"/>
          </p:cNvSpPr>
          <p:nvPr>
            <p:ph type="ftr" sz="quarter" idx="11"/>
          </p:nvPr>
        </p:nvSpPr>
        <p:spPr/>
        <p:txBody>
          <a:bodyPr/>
          <a:lstStyle/>
          <a:p>
            <a:r>
              <a:rPr lang="sk-SK" dirty="0"/>
              <a:t>© </a:t>
            </a:r>
            <a:r>
              <a:rPr lang="en-US" dirty="0"/>
              <a:t>2020</a:t>
            </a:r>
            <a:r>
              <a:rPr lang="sk-SK" dirty="0"/>
              <a:t>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Moy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&lt;Citation&gt;</a:t>
            </a:r>
          </a:p>
        </p:txBody>
      </p:sp>
      <p:pic>
        <p:nvPicPr>
          <p:cNvPr id="10" name="Picture 9" descr="A picture containing drawing&#10;&#10;Description automatically generated">
            <a:extLst>
              <a:ext uri="{FF2B5EF4-FFF2-40B4-BE49-F238E27FC236}">
                <a16:creationId xmlns:a16="http://schemas.microsoft.com/office/drawing/2014/main" id="{B1F692FB-D105-49DF-8466-60D70F806891}"/>
              </a:ext>
            </a:extLst>
          </p:cNvPr>
          <p:cNvPicPr>
            <a:picLocks noChangeAspect="1"/>
          </p:cNvPicPr>
          <p:nvPr/>
        </p:nvPicPr>
        <p:blipFill>
          <a:blip r:embed="rId3"/>
          <a:stretch>
            <a:fillRect/>
          </a:stretch>
        </p:blipFill>
        <p:spPr>
          <a:xfrm>
            <a:off x="2003462" y="2602683"/>
            <a:ext cx="5137076" cy="2449560"/>
          </a:xfrm>
          <a:prstGeom prst="rect">
            <a:avLst/>
          </a:prstGeom>
        </p:spPr>
      </p:pic>
    </p:spTree>
    <p:extLst>
      <p:ext uri="{BB962C8B-B14F-4D97-AF65-F5344CB8AC3E}">
        <p14:creationId xmlns:p14="http://schemas.microsoft.com/office/powerpoint/2010/main" val="31959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800" y="1352551"/>
            <a:ext cx="7833360" cy="3352800"/>
          </a:xfrm>
        </p:spPr>
        <p:txBody>
          <a:bodyPr/>
          <a:lstStyle/>
          <a:p>
            <a:r>
              <a:rPr lang="en-US" dirty="0"/>
              <a:t>Patient Centered Communication </a:t>
            </a:r>
            <a:r>
              <a:rPr lang="en-US" dirty="0">
                <a:sym typeface="Wingdings" panose="05000000000000000000" pitchFamily="2" charset="2"/>
              </a:rPr>
              <a:t></a:t>
            </a:r>
            <a:r>
              <a:rPr lang="en-US" dirty="0"/>
              <a:t> Doctor Satisfaction</a:t>
            </a:r>
          </a:p>
          <a:p>
            <a:pPr lvl="1"/>
            <a:r>
              <a:rPr lang="en-US" dirty="0"/>
              <a:t>Decrease distrust</a:t>
            </a:r>
          </a:p>
          <a:p>
            <a:pPr lvl="1"/>
            <a:r>
              <a:rPr lang="en-US" dirty="0"/>
              <a:t>Increase Communication</a:t>
            </a:r>
          </a:p>
        </p:txBody>
      </p:sp>
      <p:sp>
        <p:nvSpPr>
          <p:cNvPr id="5" name="Footer Placeholder 4"/>
          <p:cNvSpPr>
            <a:spLocks noGrp="1"/>
          </p:cNvSpPr>
          <p:nvPr>
            <p:ph type="ftr" sz="quarter" idx="11"/>
          </p:nvPr>
        </p:nvSpPr>
        <p:spPr/>
        <p:txBody>
          <a:bodyPr/>
          <a:lstStyle/>
          <a:p>
            <a:r>
              <a:rPr lang="sk-SK" dirty="0"/>
              <a:t>© </a:t>
            </a:r>
            <a:r>
              <a:rPr lang="en-US" dirty="0"/>
              <a:t>2020</a:t>
            </a:r>
            <a:r>
              <a:rPr lang="sk-SK" dirty="0"/>
              <a:t>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Moy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[13]</a:t>
            </a:r>
          </a:p>
        </p:txBody>
      </p:sp>
      <p:pic>
        <p:nvPicPr>
          <p:cNvPr id="14" name="Picture 13" descr="A person standing in front of a computer screen&#10;&#10;Description automatically generated">
            <a:extLst>
              <a:ext uri="{FF2B5EF4-FFF2-40B4-BE49-F238E27FC236}">
                <a16:creationId xmlns:a16="http://schemas.microsoft.com/office/drawing/2014/main" id="{2DF9AAEF-6B7A-4F2A-90FF-70DA4D08D314}"/>
              </a:ext>
            </a:extLst>
          </p:cNvPr>
          <p:cNvPicPr>
            <a:picLocks noChangeAspect="1"/>
          </p:cNvPicPr>
          <p:nvPr/>
        </p:nvPicPr>
        <p:blipFill>
          <a:blip r:embed="rId3"/>
          <a:stretch>
            <a:fillRect/>
          </a:stretch>
        </p:blipFill>
        <p:spPr>
          <a:xfrm>
            <a:off x="3456540" y="1819631"/>
            <a:ext cx="5287410" cy="3037941"/>
          </a:xfrm>
          <a:prstGeom prst="rect">
            <a:avLst/>
          </a:prstGeom>
        </p:spPr>
      </p:pic>
    </p:spTree>
    <p:extLst>
      <p:ext uri="{BB962C8B-B14F-4D97-AF65-F5344CB8AC3E}">
        <p14:creationId xmlns:p14="http://schemas.microsoft.com/office/powerpoint/2010/main" val="4021644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7772400" cy="3518213"/>
          </a:xfrm>
        </p:spPr>
        <p:txBody>
          <a:bodyPr lIns="91440">
            <a:normAutofit fontScale="55000" lnSpcReduction="20000"/>
          </a:bodyPr>
          <a:lstStyle/>
          <a:p>
            <a:r>
              <a:rPr lang="en-US" sz="2200" dirty="0"/>
              <a:t>[1] World Health Organization, Telemedicine, (World Health Organization, 2010), </a:t>
            </a:r>
            <a:r>
              <a:rPr lang="en-US" sz="2200" u="sng" dirty="0">
                <a:hlinkClick r:id="rId2"/>
              </a:rPr>
              <a:t>https://www.who.int/goe/publications/goe_telemedicine_2010.pdf</a:t>
            </a:r>
            <a:r>
              <a:rPr lang="en-US" sz="2200" dirty="0"/>
              <a:t> (4/23/2020)</a:t>
            </a:r>
          </a:p>
          <a:p>
            <a:br>
              <a:rPr lang="en-US" sz="2200" dirty="0"/>
            </a:br>
            <a:r>
              <a:rPr lang="en-US" sz="2200" dirty="0"/>
              <a:t>[2] American Hospital Association, Fact Sheet: Telehealth, (American Hospital Association, 2/2019), </a:t>
            </a:r>
            <a:r>
              <a:rPr lang="en-US" sz="2200" u="sng" dirty="0">
                <a:hlinkClick r:id="rId3"/>
              </a:rPr>
              <a:t>https://www.aha.org/factsheet/telehealth</a:t>
            </a:r>
            <a:r>
              <a:rPr lang="en-US" sz="2200" dirty="0"/>
              <a:t> (4/23/2020)</a:t>
            </a:r>
          </a:p>
          <a:p>
            <a:br>
              <a:rPr lang="en-US" sz="2200" dirty="0"/>
            </a:br>
            <a:r>
              <a:rPr lang="en-US" sz="2200" dirty="0"/>
              <a:t>[3] Grand View Research, Telemedicine Market Size, Share &amp; Trends Analysis Report By Component, By Delivery Model, By Technology, By Application (Teleradiology, Telepsychiatry), By Type, By End Use, By Region, And Segment Forecasts, 2020 - 2027, (Grand View Research, 4/2020), </a:t>
            </a:r>
            <a:r>
              <a:rPr lang="en-US" sz="2200" u="sng" dirty="0">
                <a:hlinkClick r:id="rId4"/>
              </a:rPr>
              <a:t>https://www.grandviewresearch.com/industry-analysis/telemedicine-industry</a:t>
            </a:r>
            <a:r>
              <a:rPr lang="en-US" sz="2200" dirty="0"/>
              <a:t> (4/25/2020)</a:t>
            </a:r>
          </a:p>
          <a:p>
            <a:br>
              <a:rPr lang="en-US" sz="2200" dirty="0"/>
            </a:br>
            <a:r>
              <a:rPr lang="en-US" sz="2200" dirty="0"/>
              <a:t>[4] Andrew Greiner, How Americans feel about Telemedicine, (YouGov, 11/26/2019), </a:t>
            </a:r>
            <a:r>
              <a:rPr lang="en-US" sz="2200" u="sng" dirty="0">
                <a:hlinkClick r:id="rId5"/>
              </a:rPr>
              <a:t>https://today.yougov.com/topics/health/articles-reports/2019/11/26/cheddar-exclusive-how-americans-feel-about-telemed</a:t>
            </a:r>
            <a:r>
              <a:rPr lang="en-US" sz="2200" dirty="0"/>
              <a:t> (4/23/2020)</a:t>
            </a:r>
          </a:p>
          <a:p>
            <a:br>
              <a:rPr lang="en-US" sz="2200" dirty="0"/>
            </a:br>
            <a:r>
              <a:rPr lang="en-US" sz="2200" dirty="0"/>
              <a:t>[5] </a:t>
            </a:r>
            <a:r>
              <a:rPr lang="en-US" sz="2200" dirty="0" err="1"/>
              <a:t>R.Kabaa</a:t>
            </a:r>
            <a:r>
              <a:rPr lang="en-US" sz="2200" dirty="0"/>
              <a:t>, The Evolution of the Doctor-Patient Relationship, (International Journal of Surgery, 2007), </a:t>
            </a:r>
            <a:r>
              <a:rPr lang="en-US" sz="2200" u="sng" dirty="0">
                <a:hlinkClick r:id="rId6"/>
              </a:rPr>
              <a:t>https://www.sciencedirect.com/science/article/pii/S1743919106000094</a:t>
            </a:r>
            <a:r>
              <a:rPr lang="en-US" sz="2200" dirty="0"/>
              <a:t> (4/26/2020)</a:t>
            </a:r>
          </a:p>
          <a:p>
            <a:r>
              <a:rPr lang="en-US" sz="2200" dirty="0"/>
              <a:t>[6] L. M. L. Ong, Doctor-Patient Communication: A Review of the Literature, (Elsevier Science Ltd., 1995), </a:t>
            </a:r>
            <a:r>
              <a:rPr lang="en-US" sz="2200" u="sng" dirty="0">
                <a:hlinkClick r:id="rId7"/>
              </a:rPr>
              <a:t>https://in.bgu.ac.il/en/fohs/communityhealth/Family/Documents/DOCTOR-PATIENT%20COMMUNICATION%20A%20REVIEW%20OF.pdf</a:t>
            </a:r>
            <a:r>
              <a:rPr lang="en-US" sz="2200" dirty="0"/>
              <a:t> (4/26/2020)</a:t>
            </a:r>
          </a:p>
          <a:p>
            <a:endParaRPr lang="en-US" sz="1600" dirty="0"/>
          </a:p>
        </p:txBody>
      </p:sp>
      <p:sp>
        <p:nvSpPr>
          <p:cNvPr id="4" name="Footer Placeholder 3"/>
          <p:cNvSpPr>
            <a:spLocks noGrp="1"/>
          </p:cNvSpPr>
          <p:nvPr>
            <p:ph type="ftr" sz="quarter" idx="11"/>
          </p:nvPr>
        </p:nvSpPr>
        <p:spPr/>
        <p:txBody>
          <a:bodyPr/>
          <a:lstStyle/>
          <a:p>
            <a:r>
              <a:rPr lang="sk-SK" dirty="0"/>
              <a:t>© </a:t>
            </a:r>
            <a:r>
              <a:rPr lang="en-US" dirty="0"/>
              <a:t>2020</a:t>
            </a:r>
            <a:r>
              <a:rPr lang="sk-SK" dirty="0"/>
              <a:t>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Moy</a:t>
            </a:r>
          </a:p>
        </p:txBody>
      </p:sp>
    </p:spTree>
    <p:extLst>
      <p:ext uri="{BB962C8B-B14F-4D97-AF65-F5344CB8AC3E}">
        <p14:creationId xmlns:p14="http://schemas.microsoft.com/office/powerpoint/2010/main" val="382133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0000" lnSpcReduction="20000"/>
          </a:bodyPr>
          <a:lstStyle/>
          <a:p>
            <a:r>
              <a:rPr lang="en-US" sz="2500" dirty="0"/>
              <a:t>[7] Jonathan Silverman, Doctors’ Non-Verbal </a:t>
            </a:r>
            <a:r>
              <a:rPr lang="en-US" sz="2500" dirty="0" err="1"/>
              <a:t>Behaviour</a:t>
            </a:r>
            <a:r>
              <a:rPr lang="en-US" sz="2500" dirty="0"/>
              <a:t> in Consultations, (British Journal of General Practice, 2/2010), </a:t>
            </a:r>
            <a:r>
              <a:rPr lang="en-US" sz="2500" u="sng" dirty="0">
                <a:hlinkClick r:id="rId2"/>
              </a:rPr>
              <a:t>https://bjgp.org/content/bjgp/60/571/76.full.pdf</a:t>
            </a:r>
            <a:r>
              <a:rPr lang="en-US" sz="2500" dirty="0"/>
              <a:t> (4/26/2020)</a:t>
            </a:r>
          </a:p>
          <a:p>
            <a:br>
              <a:rPr lang="en-US" sz="2500" dirty="0"/>
            </a:br>
            <a:r>
              <a:rPr lang="en-US" sz="2500" dirty="0"/>
              <a:t>[8] Ernst </a:t>
            </a:r>
            <a:r>
              <a:rPr lang="en-US" sz="2500" dirty="0" err="1"/>
              <a:t>Bekkering</a:t>
            </a:r>
            <a:r>
              <a:rPr lang="en-US" sz="2500" dirty="0"/>
              <a:t>, Trust in Videoconferencing, (Communications of the ACM, 7/2006), </a:t>
            </a:r>
            <a:r>
              <a:rPr lang="en-US" sz="2500" u="sng" dirty="0">
                <a:hlinkClick r:id="rId3"/>
              </a:rPr>
              <a:t>https://cacm.acm.org/magazines/2006/7/5876-trust-in-videoconferencing/fulltext</a:t>
            </a:r>
            <a:r>
              <a:rPr lang="en-US" sz="2500" dirty="0"/>
              <a:t> (4/26/2020)</a:t>
            </a:r>
          </a:p>
          <a:p>
            <a:br>
              <a:rPr lang="en-US" sz="2500" dirty="0"/>
            </a:br>
            <a:r>
              <a:rPr lang="en-US" sz="2500" dirty="0"/>
              <a:t>[9] Xiao Liu, Doctor-Patient Communication: A Comparison between Telemedicine Consultation and Face-to-Face Consultation, (Internal Medicine, 10/6/2006), </a:t>
            </a:r>
            <a:r>
              <a:rPr lang="en-US" sz="2500" u="sng" dirty="0">
                <a:hlinkClick r:id="rId4"/>
              </a:rPr>
              <a:t>https://www.jstage.jst.go.jp/article/internalmedicine/46/5/46_5_227/_pdf/-char/ja</a:t>
            </a:r>
            <a:r>
              <a:rPr lang="en-US" sz="2500" dirty="0"/>
              <a:t> (4/25/2020)</a:t>
            </a:r>
          </a:p>
          <a:p>
            <a:br>
              <a:rPr lang="en-US" sz="2500" dirty="0"/>
            </a:br>
            <a:r>
              <a:rPr lang="en-US" sz="2500" dirty="0"/>
              <a:t>[10] Richard L. Street, Specialist–Primary Care Provider–Patient Communication in Telemedical Consultations. (Telemedicine Journal, 2000), </a:t>
            </a:r>
            <a:r>
              <a:rPr lang="en-US" sz="2500" u="sng" dirty="0">
                <a:hlinkClick r:id="rId5"/>
              </a:rPr>
              <a:t>https://www.liebertpub.com/doi/pdf/10.1089/107830200311842</a:t>
            </a:r>
            <a:r>
              <a:rPr lang="en-US" sz="2500" dirty="0"/>
              <a:t> (4/26/2020)</a:t>
            </a:r>
          </a:p>
          <a:p>
            <a:br>
              <a:rPr lang="en-US" sz="2500" dirty="0"/>
            </a:br>
            <a:br>
              <a:rPr lang="en-US" sz="2500" dirty="0"/>
            </a:br>
            <a:r>
              <a:rPr lang="en-US" sz="2500" dirty="0"/>
              <a:t>[11] Zia Agha, Patient Satisfaction with Physician–Patient Communication During Telemedicine, (Telemedicine and e-Health, November 2009), </a:t>
            </a:r>
            <a:r>
              <a:rPr lang="en-US" sz="2500" u="sng" dirty="0">
                <a:hlinkClick r:id="rId6"/>
              </a:rPr>
              <a:t>https://www.liebertpub.com/doi/pdf/10.1089/tmj.2009.0030</a:t>
            </a:r>
            <a:r>
              <a:rPr lang="en-US" sz="2500" dirty="0"/>
              <a:t> (4/25/2020)</a:t>
            </a:r>
          </a:p>
          <a:p>
            <a:br>
              <a:rPr lang="en-US" sz="2500" dirty="0"/>
            </a:br>
            <a:r>
              <a:rPr lang="en-US" sz="2500" dirty="0"/>
              <a:t>[12] </a:t>
            </a:r>
            <a:r>
              <a:rPr lang="en-US" sz="2500" dirty="0" err="1"/>
              <a:t>Shayan</a:t>
            </a:r>
            <a:r>
              <a:rPr lang="en-US" sz="2500" dirty="0"/>
              <a:t> </a:t>
            </a:r>
            <a:r>
              <a:rPr lang="en-US" sz="2500" dirty="0" err="1"/>
              <a:t>Waseh</a:t>
            </a:r>
            <a:r>
              <a:rPr lang="en-US" sz="2500" dirty="0"/>
              <a:t>, Telemedicine Training in Undergraduate Medical Education: Mixed-Methods Review, (JMIR Medical Education, 4/8/2019), </a:t>
            </a:r>
            <a:r>
              <a:rPr lang="en-US" sz="2500" u="sng" dirty="0">
                <a:hlinkClick r:id="rId7"/>
              </a:rPr>
              <a:t>https://www.ncbi.nlm.nih.gov/pmc/articles/PMC6475822/</a:t>
            </a:r>
            <a:r>
              <a:rPr lang="en-US" sz="2500" dirty="0"/>
              <a:t> (4/26/2020)</a:t>
            </a:r>
          </a:p>
          <a:p>
            <a:br>
              <a:rPr lang="en-US" sz="2500" dirty="0"/>
            </a:br>
            <a:r>
              <a:rPr lang="en-US" sz="2500" dirty="0"/>
              <a:t>[13] </a:t>
            </a:r>
            <a:r>
              <a:rPr lang="en-US" sz="2500" dirty="0" err="1"/>
              <a:t>Brobel</a:t>
            </a:r>
            <a:r>
              <a:rPr lang="en-US" sz="2500" dirty="0"/>
              <a:t> Design, Telemedicine: Inside the Hospital without Beds, (AARP, 2018), </a:t>
            </a:r>
            <a:r>
              <a:rPr lang="en-US" sz="2500" u="sng" dirty="0">
                <a:hlinkClick r:id="rId8"/>
              </a:rPr>
              <a:t>https://www.aarp.org/health/conditions-treatments/info-2018/telemedicine-teleheath-online-doctors-appointment.html</a:t>
            </a:r>
            <a:r>
              <a:rPr lang="en-US" sz="2500" dirty="0"/>
              <a:t> (4/27/2020)</a:t>
            </a:r>
          </a:p>
          <a:p>
            <a:endParaRPr lang="en-US" sz="1600" dirty="0"/>
          </a:p>
        </p:txBody>
      </p:sp>
      <p:sp>
        <p:nvSpPr>
          <p:cNvPr id="4" name="Footer Placeholder 3"/>
          <p:cNvSpPr>
            <a:spLocks noGrp="1"/>
          </p:cNvSpPr>
          <p:nvPr>
            <p:ph type="ftr" sz="quarter" idx="11"/>
          </p:nvPr>
        </p:nvSpPr>
        <p:spPr/>
        <p:txBody>
          <a:bodyPr/>
          <a:lstStyle/>
          <a:p>
            <a:r>
              <a:rPr lang="sk-SK" dirty="0"/>
              <a:t>© </a:t>
            </a:r>
            <a:r>
              <a:rPr lang="en-US" dirty="0"/>
              <a:t>2020</a:t>
            </a:r>
            <a:r>
              <a:rPr lang="sk-SK" dirty="0"/>
              <a:t>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Moy</a:t>
            </a:r>
          </a:p>
        </p:txBody>
      </p:sp>
    </p:spTree>
    <p:extLst>
      <p:ext uri="{BB962C8B-B14F-4D97-AF65-F5344CB8AC3E}">
        <p14:creationId xmlns:p14="http://schemas.microsoft.com/office/powerpoint/2010/main" val="196039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Coordinated entry: data on homeless Americans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914400" y="2614279"/>
            <a:ext cx="7315200" cy="762000"/>
          </a:xfrm>
        </p:spPr>
        <p:txBody>
          <a:bodyPr/>
          <a:lstStyle/>
          <a:p>
            <a:r>
              <a:rPr lang="en-US" dirty="0"/>
              <a:t>Imogen Cleaver-Stigum</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3171593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entry</a:t>
            </a:r>
          </a:p>
        </p:txBody>
      </p:sp>
      <p:sp>
        <p:nvSpPr>
          <p:cNvPr id="3" name="Content Placeholder 2"/>
          <p:cNvSpPr>
            <a:spLocks noGrp="1"/>
          </p:cNvSpPr>
          <p:nvPr>
            <p:ph sz="half" idx="1"/>
          </p:nvPr>
        </p:nvSpPr>
        <p:spPr>
          <a:xfrm>
            <a:off x="685800" y="1359243"/>
            <a:ext cx="3733800" cy="3346108"/>
          </a:xfrm>
        </p:spPr>
        <p:txBody>
          <a:bodyPr/>
          <a:lstStyle/>
          <a:p>
            <a:r>
              <a:rPr lang="en-US" b="1" dirty="0"/>
              <a:t>VI-SPDAT </a:t>
            </a:r>
            <a:r>
              <a:rPr lang="en-US" dirty="0"/>
              <a:t>= Vulnerability Index – Service Prioritization Decision Assistance Tool (</a:t>
            </a:r>
            <a:r>
              <a:rPr lang="en-US" b="1" dirty="0"/>
              <a:t>survey</a:t>
            </a:r>
            <a:r>
              <a:rPr lang="en-US" dirty="0"/>
              <a:t>)</a:t>
            </a:r>
          </a:p>
          <a:p>
            <a:endParaRPr lang="en-US" dirty="0"/>
          </a:p>
          <a:p>
            <a:pPr marL="0" indent="0">
              <a:buNone/>
            </a:pPr>
            <a:r>
              <a:rPr lang="en-US" dirty="0"/>
              <a:t>Method: </a:t>
            </a:r>
          </a:p>
          <a:p>
            <a:pPr marL="342900" indent="-342900">
              <a:buFont typeface="+mj-lt"/>
              <a:buAutoNum type="arabicPeriod"/>
            </a:pPr>
            <a:r>
              <a:rPr lang="en-US" dirty="0"/>
              <a:t>Determine vulnerability level</a:t>
            </a:r>
          </a:p>
          <a:p>
            <a:pPr marL="342900" indent="-342900">
              <a:buFont typeface="+mj-lt"/>
              <a:buAutoNum type="arabicPeriod"/>
            </a:pPr>
            <a:r>
              <a:rPr lang="en-US" dirty="0"/>
              <a:t>Determine priority for services</a:t>
            </a:r>
          </a:p>
          <a:p>
            <a:pPr marL="342900" indent="-342900">
              <a:buFont typeface="+mj-lt"/>
              <a:buAutoNum type="arabicPeriod"/>
            </a:pPr>
            <a:r>
              <a:rPr lang="en-US" dirty="0"/>
              <a:t>Match with service providers</a:t>
            </a:r>
          </a:p>
          <a:p>
            <a:pPr marL="342900" indent="-342900">
              <a:buFont typeface="+mj-lt"/>
              <a:buAutoNum type="arabicPeriod"/>
            </a:pPr>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Imogen Cleaver-Stigum</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2, 3, 5]</a:t>
            </a:r>
          </a:p>
        </p:txBody>
      </p:sp>
      <p:pic>
        <p:nvPicPr>
          <p:cNvPr id="9" name="Picture 8">
            <a:extLst>
              <a:ext uri="{FF2B5EF4-FFF2-40B4-BE49-F238E27FC236}">
                <a16:creationId xmlns:a16="http://schemas.microsoft.com/office/drawing/2014/main" id="{899714A2-71BF-4768-BB8A-9E3C2A50787B}"/>
              </a:ext>
            </a:extLst>
          </p:cNvPr>
          <p:cNvPicPr>
            <a:picLocks noChangeAspect="1"/>
          </p:cNvPicPr>
          <p:nvPr/>
        </p:nvPicPr>
        <p:blipFill>
          <a:blip r:embed="rId3"/>
          <a:stretch>
            <a:fillRect/>
          </a:stretch>
        </p:blipFill>
        <p:spPr>
          <a:xfrm>
            <a:off x="4724402" y="1776916"/>
            <a:ext cx="4126895" cy="2197848"/>
          </a:xfrm>
          <a:prstGeom prst="rect">
            <a:avLst/>
          </a:prstGeom>
        </p:spPr>
      </p:pic>
      <p:sp>
        <p:nvSpPr>
          <p:cNvPr id="12" name="Content Placeholder 2">
            <a:extLst>
              <a:ext uri="{FF2B5EF4-FFF2-40B4-BE49-F238E27FC236}">
                <a16:creationId xmlns:a16="http://schemas.microsoft.com/office/drawing/2014/main" id="{EECBAAE1-4CEA-4071-9CF7-7B530D5C67FC}"/>
              </a:ext>
            </a:extLst>
          </p:cNvPr>
          <p:cNvSpPr txBox="1">
            <a:spLocks/>
          </p:cNvSpPr>
          <p:nvPr/>
        </p:nvSpPr>
        <p:spPr>
          <a:xfrm>
            <a:off x="4793596" y="4155989"/>
            <a:ext cx="4126895" cy="3346108"/>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The VI-SPDAT is used all over the US [5].</a:t>
            </a:r>
          </a:p>
        </p:txBody>
      </p:sp>
    </p:spTree>
    <p:extLst>
      <p:ext uri="{BB962C8B-B14F-4D97-AF65-F5344CB8AC3E}">
        <p14:creationId xmlns:p14="http://schemas.microsoft.com/office/powerpoint/2010/main" val="3448161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Predictive algorithm problems</a:t>
            </a:r>
          </a:p>
        </p:txBody>
      </p:sp>
      <p:sp>
        <p:nvSpPr>
          <p:cNvPr id="3" name="Content Placeholder 2"/>
          <p:cNvSpPr>
            <a:spLocks noGrp="1"/>
          </p:cNvSpPr>
          <p:nvPr>
            <p:ph sz="half" idx="1"/>
          </p:nvPr>
        </p:nvSpPr>
        <p:spPr>
          <a:xfrm>
            <a:off x="685800" y="1352551"/>
            <a:ext cx="6161314" cy="3352800"/>
          </a:xfrm>
        </p:spPr>
        <p:txBody>
          <a:bodyPr/>
          <a:lstStyle/>
          <a:p>
            <a:r>
              <a:rPr lang="en-US" dirty="0"/>
              <a:t>Can have bias (race, sex, ethnicity, etc.)</a:t>
            </a:r>
          </a:p>
          <a:p>
            <a:r>
              <a:rPr lang="en-US" dirty="0"/>
              <a:t>Balancing money with human well being – ethical concerns</a:t>
            </a:r>
          </a:p>
          <a:p>
            <a:r>
              <a:rPr lang="en-US" dirty="0"/>
              <a:t>Keeping algorithms secret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Imogen Cleaver-Stigum</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2, 3, 4, 5]</a:t>
            </a:r>
          </a:p>
        </p:txBody>
      </p:sp>
    </p:spTree>
    <p:extLst>
      <p:ext uri="{BB962C8B-B14F-4D97-AF65-F5344CB8AC3E}">
        <p14:creationId xmlns:p14="http://schemas.microsoft.com/office/powerpoint/2010/main" val="2570243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Imogen Cleaver-Stigum</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2, 3, 4, 5]</a:t>
            </a:r>
          </a:p>
        </p:txBody>
      </p:sp>
      <p:sp>
        <p:nvSpPr>
          <p:cNvPr id="9" name="Content Placeholder 2">
            <a:extLst>
              <a:ext uri="{FF2B5EF4-FFF2-40B4-BE49-F238E27FC236}">
                <a16:creationId xmlns:a16="http://schemas.microsoft.com/office/drawing/2014/main" id="{B8B75E9C-EC3C-467F-B939-2BEE585B1051}"/>
              </a:ext>
            </a:extLst>
          </p:cNvPr>
          <p:cNvSpPr txBox="1">
            <a:spLocks/>
          </p:cNvSpPr>
          <p:nvPr/>
        </p:nvSpPr>
        <p:spPr>
          <a:xfrm>
            <a:off x="685800" y="1701546"/>
            <a:ext cx="3624512"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Very personal data given up in surveys</a:t>
            </a:r>
          </a:p>
          <a:p>
            <a:r>
              <a:rPr lang="en-US" dirty="0"/>
              <a:t>Goes to 168 organizations including government, </a:t>
            </a:r>
            <a:r>
              <a:rPr lang="en-US" b="1" dirty="0"/>
              <a:t>police</a:t>
            </a:r>
            <a:r>
              <a:rPr lang="en-US" dirty="0"/>
              <a:t>, etc.</a:t>
            </a:r>
          </a:p>
          <a:p>
            <a:r>
              <a:rPr lang="en-US" dirty="0"/>
              <a:t>Hard to revoke consent</a:t>
            </a:r>
          </a:p>
        </p:txBody>
      </p:sp>
      <p:sp>
        <p:nvSpPr>
          <p:cNvPr id="10" name="Title 1">
            <a:extLst>
              <a:ext uri="{FF2B5EF4-FFF2-40B4-BE49-F238E27FC236}">
                <a16:creationId xmlns:a16="http://schemas.microsoft.com/office/drawing/2014/main" id="{B9F0E412-5A16-438A-A72C-31BBB9EBB32D}"/>
              </a:ext>
            </a:extLst>
          </p:cNvPr>
          <p:cNvSpPr txBox="1">
            <a:spLocks/>
          </p:cNvSpPr>
          <p:nvPr/>
        </p:nvSpPr>
        <p:spPr>
          <a:xfrm>
            <a:off x="685800" y="532571"/>
            <a:ext cx="7772400"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a:t>Violations of privacy</a:t>
            </a:r>
          </a:p>
        </p:txBody>
      </p:sp>
      <p:pic>
        <p:nvPicPr>
          <p:cNvPr id="14" name="Picture 8" descr="Download Free png Lock, Lock Clipart, Cartoon PNG Transparent ...">
            <a:extLst>
              <a:ext uri="{FF2B5EF4-FFF2-40B4-BE49-F238E27FC236}">
                <a16:creationId xmlns:a16="http://schemas.microsoft.com/office/drawing/2014/main" id="{6CBBF958-7506-4AAE-8247-0701F8BFF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448" y="1292404"/>
            <a:ext cx="3179898" cy="317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13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Imogen Cleaver-Stigum</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2, 3, 4, 5]</a:t>
            </a:r>
          </a:p>
        </p:txBody>
      </p:sp>
      <p:sp>
        <p:nvSpPr>
          <p:cNvPr id="9" name="Content Placeholder 2">
            <a:extLst>
              <a:ext uri="{FF2B5EF4-FFF2-40B4-BE49-F238E27FC236}">
                <a16:creationId xmlns:a16="http://schemas.microsoft.com/office/drawing/2014/main" id="{B8B75E9C-EC3C-467F-B939-2BEE585B1051}"/>
              </a:ext>
            </a:extLst>
          </p:cNvPr>
          <p:cNvSpPr txBox="1">
            <a:spLocks/>
          </p:cNvSpPr>
          <p:nvPr/>
        </p:nvSpPr>
        <p:spPr>
          <a:xfrm>
            <a:off x="685800" y="1701546"/>
            <a:ext cx="6693568"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Social good for homeless people finding shelters</a:t>
            </a:r>
          </a:p>
          <a:p>
            <a:r>
              <a:rPr lang="en-US" dirty="0"/>
              <a:t>Financial savings </a:t>
            </a:r>
          </a:p>
          <a:p>
            <a:r>
              <a:rPr lang="en-US" dirty="0"/>
              <a:t>Responsibility to create a good algorithm</a:t>
            </a:r>
          </a:p>
          <a:p>
            <a:r>
              <a:rPr lang="en-US" dirty="0"/>
              <a:t>Privacy violations</a:t>
            </a:r>
          </a:p>
          <a:p>
            <a:endParaRPr lang="en-US" dirty="0"/>
          </a:p>
        </p:txBody>
      </p:sp>
      <p:sp>
        <p:nvSpPr>
          <p:cNvPr id="10" name="Title 1">
            <a:extLst>
              <a:ext uri="{FF2B5EF4-FFF2-40B4-BE49-F238E27FC236}">
                <a16:creationId xmlns:a16="http://schemas.microsoft.com/office/drawing/2014/main" id="{B9F0E412-5A16-438A-A72C-31BBB9EBB32D}"/>
              </a:ext>
            </a:extLst>
          </p:cNvPr>
          <p:cNvSpPr txBox="1">
            <a:spLocks/>
          </p:cNvSpPr>
          <p:nvPr/>
        </p:nvSpPr>
        <p:spPr>
          <a:xfrm>
            <a:off x="685800" y="532571"/>
            <a:ext cx="7772400"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a:t>Summary</a:t>
            </a:r>
          </a:p>
        </p:txBody>
      </p:sp>
    </p:spTree>
    <p:extLst>
      <p:ext uri="{BB962C8B-B14F-4D97-AF65-F5344CB8AC3E}">
        <p14:creationId xmlns:p14="http://schemas.microsoft.com/office/powerpoint/2010/main" val="954867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52383"/>
            <a:ext cx="8124568" cy="3729167"/>
          </a:xfrm>
        </p:spPr>
        <p:txBody>
          <a:bodyPr lIns="91440">
            <a:normAutofit fontScale="77500" lnSpcReduction="20000"/>
          </a:bodyPr>
          <a:lstStyle/>
          <a:p>
            <a:pPr marL="0" indent="0">
              <a:buNone/>
            </a:pPr>
            <a:r>
              <a:rPr lang="en-US" dirty="0"/>
              <a:t>[1] Julia </a:t>
            </a:r>
            <a:r>
              <a:rPr lang="en-US" dirty="0" err="1"/>
              <a:t>Stoyanovich</a:t>
            </a:r>
            <a:r>
              <a:rPr lang="en-US" dirty="0"/>
              <a:t>, Bill Howe, Follow the Data! Algorithmic Transparency Starts with Data Transparency. (The Ethical Machine, 2018.) </a:t>
            </a:r>
            <a:r>
              <a:rPr lang="en-US" dirty="0">
                <a:hlinkClick r:id="rId3"/>
              </a:rPr>
              <a:t>https://ai.shorensteincenter.org/ideas/2018/11/26/follow-the-data-algorithmic-transparency-starts-with-data-transparency</a:t>
            </a:r>
            <a:r>
              <a:rPr lang="en-US" dirty="0"/>
              <a:t> (29 Apr 2020)</a:t>
            </a:r>
          </a:p>
          <a:p>
            <a:pPr marL="0" indent="0">
              <a:buNone/>
            </a:pPr>
            <a:r>
              <a:rPr lang="en-US" dirty="0"/>
              <a:t>[2] Virginia Eubanks, High-Tech Homelessness. (American Scientist, 2020.) </a:t>
            </a:r>
            <a:r>
              <a:rPr lang="en-US" dirty="0">
                <a:hlinkClick r:id="rId4"/>
              </a:rPr>
              <a:t>https://www.americanscientist.org/article/high-tech-homelessness</a:t>
            </a:r>
            <a:r>
              <a:rPr lang="en-US" dirty="0"/>
              <a:t> (29 Apr 2020)</a:t>
            </a:r>
          </a:p>
          <a:p>
            <a:pPr marL="0" indent="0">
              <a:buNone/>
            </a:pPr>
            <a:r>
              <a:rPr lang="en-US" dirty="0"/>
              <a:t>[3] </a:t>
            </a:r>
            <a:r>
              <a:rPr lang="en-US" dirty="0" err="1"/>
              <a:t>Halil</a:t>
            </a:r>
            <a:r>
              <a:rPr lang="en-US" dirty="0"/>
              <a:t> </a:t>
            </a:r>
            <a:r>
              <a:rPr lang="en-US" dirty="0" err="1"/>
              <a:t>Toros</a:t>
            </a:r>
            <a:r>
              <a:rPr lang="en-US" dirty="0"/>
              <a:t>, Daniel Flaming, “Prioritizing Homeless Assistance Using Predictive Algorithms: An Evidence-Based Approach.” (Economic Roundtable, 2018.) https://www.huduser.gov/portal/periodicals/cityscpe/vol20num1/ch6.pdf (29 Apr 2020)</a:t>
            </a:r>
          </a:p>
          <a:p>
            <a:pPr marL="0" indent="0">
              <a:buNone/>
            </a:pPr>
            <a:r>
              <a:rPr lang="en-US" dirty="0"/>
              <a:t>[4] Eubanks, Virginia, Automating Inequality: How High-Tech Tools Profile, Police, and Punish the Poor. (St. Martin’s Press, New York, NY, 2017.) Chapter 3. </a:t>
            </a:r>
          </a:p>
          <a:p>
            <a:pPr marL="0" indent="0">
              <a:buNone/>
            </a:pPr>
            <a:r>
              <a:rPr lang="en-US" dirty="0"/>
              <a:t>[5] </a:t>
            </a:r>
            <a:r>
              <a:rPr lang="en-US" dirty="0" err="1"/>
              <a:t>OrgCode</a:t>
            </a:r>
            <a:r>
              <a:rPr lang="en-US" dirty="0"/>
              <a:t> Consulting, Vulnerability Index - Service Prioritization Decision Assistance Tool (VI-SPDAT). (</a:t>
            </a:r>
            <a:r>
              <a:rPr lang="en-US" dirty="0" err="1"/>
              <a:t>OrgCode</a:t>
            </a:r>
            <a:r>
              <a:rPr lang="en-US" dirty="0"/>
              <a:t>, 2015.) http://pehgc.org/wp-content/uploads/2016/09/VI-SPDAT-v2.01-Single-US-Fillable.pdf (29 Apr 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Imogen Cleaver-</a:t>
            </a:r>
            <a:r>
              <a:rPr lang="en-US" sz="1400" dirty="0" err="1"/>
              <a:t>Stigum</a:t>
            </a:r>
            <a:endParaRPr lang="en-US" sz="1400" dirty="0"/>
          </a:p>
        </p:txBody>
      </p:sp>
    </p:spTree>
    <p:extLst>
      <p:ext uri="{BB962C8B-B14F-4D97-AF65-F5344CB8AC3E}">
        <p14:creationId xmlns:p14="http://schemas.microsoft.com/office/powerpoint/2010/main" val="389924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Dress Code and Workplace Dynamics </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Eren Zeyn Eroglu</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3001820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Companies I chose to look at</a:t>
            </a:r>
          </a:p>
        </p:txBody>
      </p:sp>
      <p:sp>
        <p:nvSpPr>
          <p:cNvPr id="3" name="Content Placeholder 2"/>
          <p:cNvSpPr>
            <a:spLocks noGrp="1"/>
          </p:cNvSpPr>
          <p:nvPr>
            <p:ph sz="half" idx="1"/>
          </p:nvPr>
        </p:nvSpPr>
        <p:spPr/>
        <p:txBody>
          <a:bodyPr/>
          <a:lstStyle/>
          <a:p>
            <a:r>
              <a:rPr lang="en-US" dirty="0"/>
              <a:t>I focused on Silicon Valley</a:t>
            </a:r>
          </a:p>
          <a:p>
            <a:r>
              <a:rPr lang="en-US" dirty="0"/>
              <a:t>Companies such as Amazon and Microsoft hire a lot of WPI graduates [16]</a:t>
            </a:r>
          </a:p>
          <a:p>
            <a:r>
              <a:rPr lang="en-US" dirty="0"/>
              <a:t>Approximately, 6 million people in software development. </a:t>
            </a:r>
          </a:p>
          <a:p>
            <a:endParaRPr lang="en-US" dirty="0"/>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Eren Zeyn Eroglu</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AB0655C4-9F06-4663-A22D-0A1C2D801A98}"/>
              </a:ext>
            </a:extLst>
          </p:cNvPr>
          <p:cNvSpPr txBox="1"/>
          <p:nvPr/>
        </p:nvSpPr>
        <p:spPr>
          <a:xfrm>
            <a:off x="0" y="4726877"/>
            <a:ext cx="9144000" cy="276999"/>
          </a:xfrm>
          <a:prstGeom prst="rect">
            <a:avLst/>
          </a:prstGeom>
          <a:noFill/>
        </p:spPr>
        <p:txBody>
          <a:bodyPr wrap="square" rtlCol="0">
            <a:spAutoFit/>
          </a:bodyPr>
          <a:lstStyle/>
          <a:p>
            <a:pPr algn="r"/>
            <a:r>
              <a:rPr lang="en-US" sz="1200" dirty="0"/>
              <a:t>[17]</a:t>
            </a:r>
            <a:endParaRPr lang="en-US" sz="1200" dirty="0">
              <a:solidFill>
                <a:schemeClr val="tx1"/>
              </a:solidFill>
            </a:endParaRPr>
          </a:p>
        </p:txBody>
      </p:sp>
      <p:pic>
        <p:nvPicPr>
          <p:cNvPr id="11" name="Picture 10" descr="A screenshot of a cell phone&#10;&#10;Description automatically generated">
            <a:extLst>
              <a:ext uri="{FF2B5EF4-FFF2-40B4-BE49-F238E27FC236}">
                <a16:creationId xmlns:a16="http://schemas.microsoft.com/office/drawing/2014/main" id="{E95796FB-B74C-4F57-8A10-A4E28C453AB8}"/>
              </a:ext>
            </a:extLst>
          </p:cNvPr>
          <p:cNvPicPr>
            <a:picLocks noChangeAspect="1"/>
          </p:cNvPicPr>
          <p:nvPr/>
        </p:nvPicPr>
        <p:blipFill>
          <a:blip r:embed="rId3"/>
          <a:stretch>
            <a:fillRect/>
          </a:stretch>
        </p:blipFill>
        <p:spPr>
          <a:xfrm>
            <a:off x="4694833" y="1352551"/>
            <a:ext cx="3792934" cy="3352800"/>
          </a:xfrm>
          <a:prstGeom prst="rect">
            <a:avLst/>
          </a:prstGeom>
        </p:spPr>
      </p:pic>
    </p:spTree>
    <p:extLst>
      <p:ext uri="{BB962C8B-B14F-4D97-AF65-F5344CB8AC3E}">
        <p14:creationId xmlns:p14="http://schemas.microsoft.com/office/powerpoint/2010/main" val="56537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Workplace environment lacks Benefits</a:t>
            </a:r>
          </a:p>
        </p:txBody>
      </p:sp>
      <p:sp>
        <p:nvSpPr>
          <p:cNvPr id="3" name="Content Placeholder 2"/>
          <p:cNvSpPr>
            <a:spLocks noGrp="1"/>
          </p:cNvSpPr>
          <p:nvPr>
            <p:ph sz="half" idx="1"/>
          </p:nvPr>
        </p:nvSpPr>
        <p:spPr/>
        <p:txBody>
          <a:bodyPr/>
          <a:lstStyle/>
          <a:p>
            <a:r>
              <a:rPr lang="en-US" dirty="0"/>
              <a:t>Only 32% of American Companies provide food [13]</a:t>
            </a:r>
          </a:p>
          <a:p>
            <a:r>
              <a:rPr lang="en-US" dirty="0"/>
              <a:t>Approximately, 60% of American office workers work in cubicles [14] </a:t>
            </a:r>
          </a:p>
          <a:p>
            <a:r>
              <a:rPr lang="en-US" dirty="0"/>
              <a:t>93% of cubicle workers prefer alternatives [14]</a:t>
            </a:r>
          </a:p>
          <a:p>
            <a:r>
              <a:rPr lang="en-US" dirty="0"/>
              <a:t>Detailed hierarchy and job titles</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Eren Zeyn Eroglu</a:t>
            </a:r>
            <a:endParaRPr lang="en-US" sz="1400" dirty="0">
              <a:solidFill>
                <a:schemeClr val="tx1"/>
              </a:solidFill>
              <a:latin typeface="+mj-lt"/>
            </a:endParaRPr>
          </a:p>
        </p:txBody>
      </p:sp>
      <p:pic>
        <p:nvPicPr>
          <p:cNvPr id="9" name="Picture 8" descr="A screenshot of a cell phone&#10;&#10;Description automatically generated">
            <a:extLst>
              <a:ext uri="{FF2B5EF4-FFF2-40B4-BE49-F238E27FC236}">
                <a16:creationId xmlns:a16="http://schemas.microsoft.com/office/drawing/2014/main" id="{99F2334F-B815-45A8-B736-3B41BC0A78AE}"/>
              </a:ext>
            </a:extLst>
          </p:cNvPr>
          <p:cNvPicPr>
            <a:picLocks noChangeAspect="1"/>
          </p:cNvPicPr>
          <p:nvPr/>
        </p:nvPicPr>
        <p:blipFill>
          <a:blip r:embed="rId3"/>
          <a:stretch>
            <a:fillRect/>
          </a:stretch>
        </p:blipFill>
        <p:spPr>
          <a:xfrm>
            <a:off x="4724400" y="1352551"/>
            <a:ext cx="3831772" cy="3352800"/>
          </a:xfrm>
          <a:prstGeom prst="rect">
            <a:avLst/>
          </a:prstGeom>
        </p:spPr>
      </p:pic>
      <p:sp>
        <p:nvSpPr>
          <p:cNvPr id="10" name="TextBox 9">
            <a:extLst>
              <a:ext uri="{FF2B5EF4-FFF2-40B4-BE49-F238E27FC236}">
                <a16:creationId xmlns:a16="http://schemas.microsoft.com/office/drawing/2014/main" id="{AB0655C4-9F06-4663-A22D-0A1C2D801A98}"/>
              </a:ext>
            </a:extLst>
          </p:cNvPr>
          <p:cNvSpPr txBox="1"/>
          <p:nvPr/>
        </p:nvSpPr>
        <p:spPr>
          <a:xfrm>
            <a:off x="0" y="4726877"/>
            <a:ext cx="9144000" cy="276999"/>
          </a:xfrm>
          <a:prstGeom prst="rect">
            <a:avLst/>
          </a:prstGeom>
          <a:noFill/>
        </p:spPr>
        <p:txBody>
          <a:bodyPr wrap="square" rtlCol="0">
            <a:spAutoFit/>
          </a:bodyPr>
          <a:lstStyle/>
          <a:p>
            <a:pPr algn="r"/>
            <a:r>
              <a:rPr lang="en-US" sz="1200" dirty="0"/>
              <a:t>[12]</a:t>
            </a:r>
            <a:endParaRPr lang="en-US" sz="1200" dirty="0">
              <a:solidFill>
                <a:schemeClr val="tx1"/>
              </a:solidFill>
            </a:endParaRPr>
          </a:p>
        </p:txBody>
      </p:sp>
    </p:spTree>
    <p:extLst>
      <p:ext uri="{BB962C8B-B14F-4D97-AF65-F5344CB8AC3E}">
        <p14:creationId xmlns:p14="http://schemas.microsoft.com/office/powerpoint/2010/main" val="134251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Giants Workplaces Are progressive</a:t>
            </a:r>
          </a:p>
        </p:txBody>
      </p:sp>
      <p:sp>
        <p:nvSpPr>
          <p:cNvPr id="3" name="Content Placeholder 2"/>
          <p:cNvSpPr>
            <a:spLocks noGrp="1"/>
          </p:cNvSpPr>
          <p:nvPr>
            <p:ph sz="half" idx="1"/>
          </p:nvPr>
        </p:nvSpPr>
        <p:spPr/>
        <p:txBody>
          <a:bodyPr/>
          <a:lstStyle/>
          <a:p>
            <a:r>
              <a:rPr lang="en-US" dirty="0"/>
              <a:t>Catered Meals [1][6]</a:t>
            </a:r>
          </a:p>
          <a:p>
            <a:r>
              <a:rPr lang="en-US" dirty="0"/>
              <a:t>Casual Dress Code [1]</a:t>
            </a:r>
          </a:p>
          <a:p>
            <a:r>
              <a:rPr lang="en-US" dirty="0"/>
              <a:t>Unconventional job titles[1]</a:t>
            </a:r>
          </a:p>
          <a:p>
            <a:r>
              <a:rPr lang="en-US" dirty="0"/>
              <a:t>Google employees start off with 50% more vacation days than the average [8]</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Eren Zeyn Eroglu</a:t>
            </a:r>
            <a:endParaRPr lang="en-US" sz="1400" dirty="0">
              <a:solidFill>
                <a:schemeClr val="tx1"/>
              </a:solidFill>
              <a:latin typeface="+mj-lt"/>
            </a:endParaRPr>
          </a:p>
        </p:txBody>
      </p:sp>
      <p:pic>
        <p:nvPicPr>
          <p:cNvPr id="13" name="Picture 12">
            <a:extLst>
              <a:ext uri="{FF2B5EF4-FFF2-40B4-BE49-F238E27FC236}">
                <a16:creationId xmlns:a16="http://schemas.microsoft.com/office/drawing/2014/main" id="{6B9BE595-AF00-466B-95B1-CB646D02A250}"/>
              </a:ext>
            </a:extLst>
          </p:cNvPr>
          <p:cNvPicPr>
            <a:picLocks noChangeAspect="1"/>
          </p:cNvPicPr>
          <p:nvPr/>
        </p:nvPicPr>
        <p:blipFill>
          <a:blip r:embed="rId3"/>
          <a:stretch>
            <a:fillRect/>
          </a:stretch>
        </p:blipFill>
        <p:spPr>
          <a:xfrm>
            <a:off x="4506883" y="1546669"/>
            <a:ext cx="4220095" cy="2808588"/>
          </a:xfrm>
          <a:prstGeom prst="rect">
            <a:avLst/>
          </a:prstGeom>
        </p:spPr>
      </p:pic>
      <p:sp>
        <p:nvSpPr>
          <p:cNvPr id="16" name="TextBox 15">
            <a:extLst>
              <a:ext uri="{FF2B5EF4-FFF2-40B4-BE49-F238E27FC236}">
                <a16:creationId xmlns:a16="http://schemas.microsoft.com/office/drawing/2014/main" id="{D0172D89-B2C2-4820-9190-E075EF871EA9}"/>
              </a:ext>
            </a:extLst>
          </p:cNvPr>
          <p:cNvSpPr txBox="1"/>
          <p:nvPr/>
        </p:nvSpPr>
        <p:spPr>
          <a:xfrm>
            <a:off x="0" y="4726877"/>
            <a:ext cx="9144000" cy="276999"/>
          </a:xfrm>
          <a:prstGeom prst="rect">
            <a:avLst/>
          </a:prstGeom>
          <a:noFill/>
        </p:spPr>
        <p:txBody>
          <a:bodyPr wrap="square" rtlCol="0">
            <a:spAutoFit/>
          </a:bodyPr>
          <a:lstStyle/>
          <a:p>
            <a:pPr algn="r"/>
            <a:r>
              <a:rPr lang="en-US" sz="1200" dirty="0"/>
              <a:t>[18]</a:t>
            </a:r>
            <a:endParaRPr lang="en-US" sz="1200" dirty="0">
              <a:solidFill>
                <a:schemeClr val="tx1"/>
              </a:solidFill>
            </a:endParaRPr>
          </a:p>
        </p:txBody>
      </p:sp>
    </p:spTree>
    <p:extLst>
      <p:ext uri="{BB962C8B-B14F-4D97-AF65-F5344CB8AC3E}">
        <p14:creationId xmlns:p14="http://schemas.microsoft.com/office/powerpoint/2010/main" val="1615481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Happier, more productive employees</a:t>
            </a:r>
          </a:p>
        </p:txBody>
      </p:sp>
      <p:sp>
        <p:nvSpPr>
          <p:cNvPr id="3" name="Content Placeholder 2"/>
          <p:cNvSpPr>
            <a:spLocks noGrp="1"/>
          </p:cNvSpPr>
          <p:nvPr>
            <p:ph sz="half" idx="1"/>
          </p:nvPr>
        </p:nvSpPr>
        <p:spPr/>
        <p:txBody>
          <a:bodyPr>
            <a:normAutofit lnSpcReduction="10000"/>
          </a:bodyPr>
          <a:lstStyle/>
          <a:p>
            <a:r>
              <a:rPr lang="en-US" dirty="0"/>
              <a:t>Google found a 37% increase in employee satisfaction [3]</a:t>
            </a:r>
          </a:p>
          <a:p>
            <a:r>
              <a:rPr lang="en-US" dirty="0"/>
              <a:t>Google also found a 12% increase in productivity [3]</a:t>
            </a:r>
          </a:p>
          <a:p>
            <a:r>
              <a:rPr lang="en-US" dirty="0"/>
              <a:t>Disengaged Workers experience 18% productivity on average [5]</a:t>
            </a:r>
          </a:p>
          <a:p>
            <a:r>
              <a:rPr lang="en-US" dirty="0"/>
              <a:t>Wider range of job candidates [15]</a:t>
            </a:r>
          </a:p>
          <a:p>
            <a:r>
              <a:rPr lang="en-US" dirty="0"/>
              <a:t>92% of employees indicate benefits being important to job happiness [13]</a:t>
            </a:r>
          </a:p>
        </p:txBody>
      </p:sp>
      <p:sp>
        <p:nvSpPr>
          <p:cNvPr id="4" name="Content Placeholder 3"/>
          <p:cNvSpPr>
            <a:spLocks noGrp="1"/>
          </p:cNvSpPr>
          <p:nvPr>
            <p:ph sz="half" idx="2"/>
          </p:nvPr>
        </p:nvSpPr>
        <p:spPr>
          <a:ln>
            <a:solidFill>
              <a:schemeClr val="bg1"/>
            </a:solidFill>
          </a:ln>
        </p:spPr>
        <p:txBody>
          <a:bodyPr anchor="ctr">
            <a:normAutofit lnSpcReduction="10000"/>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Eren Zeyn Eroglu</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10" name="Picture 9" descr="A screenshot of a cell phone&#10;&#10;Description automatically generated">
            <a:extLst>
              <a:ext uri="{FF2B5EF4-FFF2-40B4-BE49-F238E27FC236}">
                <a16:creationId xmlns:a16="http://schemas.microsoft.com/office/drawing/2014/main" id="{AADA7184-43B5-4E75-8E31-C7D052EE1995}"/>
              </a:ext>
            </a:extLst>
          </p:cNvPr>
          <p:cNvPicPr>
            <a:picLocks noChangeAspect="1"/>
          </p:cNvPicPr>
          <p:nvPr/>
        </p:nvPicPr>
        <p:blipFill>
          <a:blip r:embed="rId3"/>
          <a:stretch>
            <a:fillRect/>
          </a:stretch>
        </p:blipFill>
        <p:spPr>
          <a:xfrm>
            <a:off x="4724400" y="1340994"/>
            <a:ext cx="3733799" cy="3558848"/>
          </a:xfrm>
          <a:prstGeom prst="rect">
            <a:avLst/>
          </a:prstGeom>
        </p:spPr>
      </p:pic>
    </p:spTree>
    <p:extLst>
      <p:ext uri="{BB962C8B-B14F-4D97-AF65-F5344CB8AC3E}">
        <p14:creationId xmlns:p14="http://schemas.microsoft.com/office/powerpoint/2010/main" val="3016999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Implications</a:t>
            </a:r>
          </a:p>
        </p:txBody>
      </p:sp>
      <p:sp>
        <p:nvSpPr>
          <p:cNvPr id="3" name="Content Placeholder 2"/>
          <p:cNvSpPr>
            <a:spLocks noGrp="1"/>
          </p:cNvSpPr>
          <p:nvPr>
            <p:ph sz="half" idx="1"/>
          </p:nvPr>
        </p:nvSpPr>
        <p:spPr/>
        <p:txBody>
          <a:bodyPr>
            <a:normAutofit/>
          </a:bodyPr>
          <a:lstStyle/>
          <a:p>
            <a:r>
              <a:rPr lang="en-US" dirty="0"/>
              <a:t>Wide scope of companies are adopting these policies [1] [15]</a:t>
            </a:r>
          </a:p>
          <a:p>
            <a:r>
              <a:rPr lang="en-US" dirty="0"/>
              <a:t>Most employees expect flexible hours and other benefits [2]</a:t>
            </a:r>
          </a:p>
          <a:p>
            <a:r>
              <a:rPr lang="en-US" dirty="0"/>
              <a:t>75% Goldman Sachs’s work force was born after 1981 [15]</a:t>
            </a:r>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Eren Zeyn Eroglu</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[13]</a:t>
            </a:r>
            <a:endParaRPr lang="en-US" sz="1200" dirty="0">
              <a:solidFill>
                <a:schemeClr val="tx1"/>
              </a:solidFill>
            </a:endParaRPr>
          </a:p>
        </p:txBody>
      </p:sp>
      <p:pic>
        <p:nvPicPr>
          <p:cNvPr id="11" name="Picture 10">
            <a:extLst>
              <a:ext uri="{FF2B5EF4-FFF2-40B4-BE49-F238E27FC236}">
                <a16:creationId xmlns:a16="http://schemas.microsoft.com/office/drawing/2014/main" id="{7327DABF-9E57-47CA-AC86-D13E52E23219}"/>
              </a:ext>
            </a:extLst>
          </p:cNvPr>
          <p:cNvPicPr>
            <a:picLocks noChangeAspect="1"/>
          </p:cNvPicPr>
          <p:nvPr/>
        </p:nvPicPr>
        <p:blipFill>
          <a:blip r:embed="rId3"/>
          <a:stretch>
            <a:fillRect/>
          </a:stretch>
        </p:blipFill>
        <p:spPr>
          <a:xfrm>
            <a:off x="4651040" y="1352551"/>
            <a:ext cx="3868119" cy="3418612"/>
          </a:xfrm>
          <a:prstGeom prst="rect">
            <a:avLst/>
          </a:prstGeom>
        </p:spPr>
      </p:pic>
    </p:spTree>
    <p:extLst>
      <p:ext uri="{BB962C8B-B14F-4D97-AF65-F5344CB8AC3E}">
        <p14:creationId xmlns:p14="http://schemas.microsoft.com/office/powerpoint/2010/main" val="3346721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Benefits</a:t>
            </a:r>
          </a:p>
        </p:txBody>
      </p:sp>
      <p:sp>
        <p:nvSpPr>
          <p:cNvPr id="3" name="Content Placeholder 2"/>
          <p:cNvSpPr>
            <a:spLocks noGrp="1"/>
          </p:cNvSpPr>
          <p:nvPr>
            <p:ph sz="half" idx="1"/>
          </p:nvPr>
        </p:nvSpPr>
        <p:spPr/>
        <p:txBody>
          <a:bodyPr/>
          <a:lstStyle/>
          <a:p>
            <a:r>
              <a:rPr lang="en-US" dirty="0"/>
              <a:t>93% of Americans think paid leave will positively impact women [13]</a:t>
            </a:r>
          </a:p>
          <a:p>
            <a:r>
              <a:rPr lang="en-US" dirty="0"/>
              <a:t>Better the average quality of life</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Eren Zeyn Eroglu</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[7][10]</a:t>
            </a:r>
            <a:endParaRPr lang="en-US" sz="1200" dirty="0">
              <a:solidFill>
                <a:schemeClr val="tx1"/>
              </a:solidFill>
            </a:endParaRPr>
          </a:p>
        </p:txBody>
      </p:sp>
      <p:pic>
        <p:nvPicPr>
          <p:cNvPr id="10" name="Picture 9" descr="A screenshot of a cell phone&#10;&#10;Description automatically generated">
            <a:extLst>
              <a:ext uri="{FF2B5EF4-FFF2-40B4-BE49-F238E27FC236}">
                <a16:creationId xmlns:a16="http://schemas.microsoft.com/office/drawing/2014/main" id="{84CA0021-471F-4A45-92EE-77C116D7C943}"/>
              </a:ext>
            </a:extLst>
          </p:cNvPr>
          <p:cNvPicPr>
            <a:picLocks noChangeAspect="1"/>
          </p:cNvPicPr>
          <p:nvPr/>
        </p:nvPicPr>
        <p:blipFill>
          <a:blip r:embed="rId3"/>
          <a:stretch>
            <a:fillRect/>
          </a:stretch>
        </p:blipFill>
        <p:spPr>
          <a:xfrm>
            <a:off x="4724400" y="1352551"/>
            <a:ext cx="3733801" cy="3332314"/>
          </a:xfrm>
          <a:prstGeom prst="rect">
            <a:avLst/>
          </a:prstGeom>
        </p:spPr>
      </p:pic>
    </p:spTree>
    <p:extLst>
      <p:ext uri="{BB962C8B-B14F-4D97-AF65-F5344CB8AC3E}">
        <p14:creationId xmlns:p14="http://schemas.microsoft.com/office/powerpoint/2010/main" val="3192233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 Arielle </a:t>
            </a:r>
            <a:r>
              <a:rPr lang="en-US" dirty="0" err="1"/>
              <a:t>Pardes</a:t>
            </a:r>
            <a:r>
              <a:rPr lang="en-US" dirty="0"/>
              <a:t>, “Silicon Valley Ruined Work Culture”, (Wired, Feb. 24, 2020) </a:t>
            </a:r>
            <a:r>
              <a:rPr lang="en-US" dirty="0">
                <a:hlinkClick r:id="rId2"/>
              </a:rPr>
              <a:t>https://www.wired.com./story/how-silicon-valley-ruined-work-culture/</a:t>
            </a:r>
            <a:r>
              <a:rPr lang="en-US" dirty="0"/>
              <a:t> (4/30/2020)</a:t>
            </a:r>
          </a:p>
          <a:p>
            <a:pPr marL="0" indent="0">
              <a:buNone/>
            </a:pPr>
            <a:r>
              <a:rPr lang="en-US" dirty="0"/>
              <a:t>[2] Joseph B. Fuller, Judith K. Wallenstein, </a:t>
            </a:r>
            <a:r>
              <a:rPr lang="en-US" dirty="0" err="1"/>
              <a:t>Manjari</a:t>
            </a:r>
            <a:r>
              <a:rPr lang="en-US" dirty="0"/>
              <a:t> Raman, Alice de </a:t>
            </a:r>
            <a:r>
              <a:rPr lang="en-US" dirty="0" err="1"/>
              <a:t>Chalendar</a:t>
            </a:r>
            <a:r>
              <a:rPr lang="en-US" dirty="0"/>
              <a:t>,  “Future Positive”, (Harvard Business Review, May 2019), </a:t>
            </a:r>
            <a:r>
              <a:rPr lang="en-US" dirty="0">
                <a:hlinkClick r:id="rId3"/>
              </a:rPr>
              <a:t>https://www.hbs.edu/managing-the-future-of-work/research/Documents/Future%20Positive%20Report.pdf</a:t>
            </a:r>
            <a:r>
              <a:rPr lang="en-US" dirty="0"/>
              <a:t> (4/30/2020)</a:t>
            </a:r>
          </a:p>
          <a:p>
            <a:pPr marL="0" indent="0">
              <a:buNone/>
            </a:pPr>
            <a:r>
              <a:rPr lang="en-US" dirty="0"/>
              <a:t>[3] Pavel Krapivin, “How Google’s Strategy For Happy Employees Boosts Its Bottom Line”, (Forbes, Sept 17, 2018), </a:t>
            </a:r>
            <a:r>
              <a:rPr lang="en-US" dirty="0">
                <a:hlinkClick r:id="rId4"/>
              </a:rPr>
              <a:t>https://www.forbes.com/sites/pavelkrapivin/2018/09/17/how-googles-strategy-for-happy-employees-boosts-its-bottom-line/#5226bd8f22fc</a:t>
            </a:r>
            <a:r>
              <a:rPr lang="en-US" dirty="0"/>
              <a:t>  (4/30/2020)</a:t>
            </a:r>
          </a:p>
          <a:p>
            <a:pPr marL="0" indent="0">
              <a:buNone/>
            </a:pPr>
            <a:r>
              <a:rPr lang="en-US" dirty="0"/>
              <a:t>[5] Emma </a:t>
            </a:r>
            <a:r>
              <a:rPr lang="en-US" dirty="0" err="1"/>
              <a:t>Seppälä</a:t>
            </a:r>
            <a:r>
              <a:rPr lang="en-US" dirty="0"/>
              <a:t>, Kim Cameron, “Proof That Positive Work Cultures Are More Productive”, (Harvard Business Review, Dec. 1, 2015), </a:t>
            </a:r>
            <a:r>
              <a:rPr lang="en-US" dirty="0">
                <a:hlinkClick r:id="rId5"/>
              </a:rPr>
              <a:t>https://hbr.org/2015/12/proof-that-positive-work-cultures-are-more-productive</a:t>
            </a:r>
            <a:r>
              <a:rPr lang="en-US" dirty="0"/>
              <a:t> (4/30/2020) </a:t>
            </a:r>
          </a:p>
          <a:p>
            <a:pPr marL="0" indent="0">
              <a:buNone/>
            </a:pPr>
            <a:r>
              <a:rPr lang="en-US" dirty="0"/>
              <a:t>[6] Katie Canales, “Cayenne pepper ginger shots, homemade lemon tart…”,(Business Insider, Jul 31, 2018), </a:t>
            </a:r>
            <a:r>
              <a:rPr lang="en-US" dirty="0">
                <a:hlinkClick r:id="rId6"/>
              </a:rPr>
              <a:t>https://www.businessinsider.com/free-food-silicon-valley-tech-employees-apple-google-facebook-2018-7#facebook-has-an-on-site-philz-coffee-1</a:t>
            </a:r>
            <a:r>
              <a:rPr lang="en-US" dirty="0"/>
              <a:t> (4/30/2020)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Eren Zeyn Eroglu</a:t>
            </a:r>
          </a:p>
        </p:txBody>
      </p:sp>
    </p:spTree>
    <p:extLst>
      <p:ext uri="{BB962C8B-B14F-4D97-AF65-F5344CB8AC3E}">
        <p14:creationId xmlns:p14="http://schemas.microsoft.com/office/powerpoint/2010/main" val="3824913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[7] Juliana </a:t>
            </a:r>
            <a:r>
              <a:rPr lang="en-US" dirty="0" err="1"/>
              <a:t>Menasce</a:t>
            </a:r>
            <a:r>
              <a:rPr lang="en-US" dirty="0"/>
              <a:t> Horowitz, Kim Parker, Nikki Graf, Gretchen </a:t>
            </a:r>
            <a:r>
              <a:rPr lang="en-US" dirty="0" err="1"/>
              <a:t>Livinston</a:t>
            </a:r>
            <a:r>
              <a:rPr lang="en-US" dirty="0"/>
              <a:t>, Views of paid leave relative to other workplace benefits”, (Pew Research Center, Mar. 23, 2017) </a:t>
            </a:r>
            <a:r>
              <a:rPr lang="en-US" dirty="0">
                <a:hlinkClick r:id="rId2"/>
              </a:rPr>
              <a:t>https://www.pewsocialtrends.org/2017/03/23/views-of-paid-leave-relative-to-other-workplace-benefits/</a:t>
            </a:r>
            <a:r>
              <a:rPr lang="en-US" dirty="0"/>
              <a:t> (4/30/2020)</a:t>
            </a:r>
          </a:p>
          <a:p>
            <a:pPr marL="0" indent="0">
              <a:buNone/>
            </a:pPr>
            <a:r>
              <a:rPr lang="en-US" dirty="0"/>
              <a:t>[8] Marguerite Ward, “25 Companies with the best vacation policies, according to employees”, (CNBC, Nov. 1 2016), </a:t>
            </a:r>
            <a:r>
              <a:rPr lang="en-US" dirty="0">
                <a:hlinkClick r:id="rId3"/>
              </a:rPr>
              <a:t>https://www.cnbc.com/2016/10/31/25-companies-with-the-best-vacation-policies-according-to-employees.html</a:t>
            </a:r>
            <a:r>
              <a:rPr lang="en-US" dirty="0"/>
              <a:t> (4/30/2020)</a:t>
            </a:r>
          </a:p>
          <a:p>
            <a:pPr marL="0" indent="0">
              <a:buNone/>
            </a:pPr>
            <a:r>
              <a:rPr lang="en-US" dirty="0"/>
              <a:t>[10] Pew Research Center, “The State of American Jobs” Page 4, (Pew Research Center, Oct. 6, 2016), </a:t>
            </a:r>
            <a:r>
              <a:rPr lang="en-US" dirty="0">
                <a:hlinkClick r:id="rId4"/>
              </a:rPr>
              <a:t>https://www.pewsocialtrends.org/2016/10/06/3-how-americans-view-their-jobs/</a:t>
            </a:r>
            <a:r>
              <a:rPr lang="en-US" dirty="0"/>
              <a:t> (4/30/2020)</a:t>
            </a:r>
          </a:p>
          <a:p>
            <a:pPr marL="0" indent="0">
              <a:buNone/>
            </a:pPr>
            <a:r>
              <a:rPr lang="en-US" dirty="0"/>
              <a:t>[12] U.S Bureau of Labor Statistics, “Private Industry Workers received average of..”,(U.S Bureau of Labor Statistics, Jun. 28, 2018),  </a:t>
            </a:r>
            <a:r>
              <a:rPr lang="en-US" dirty="0">
                <a:hlinkClick r:id="rId5"/>
              </a:rPr>
              <a:t>https://www.bls.gov/opub/ted/2018/private-industry-workers-received-average-of-15-paid-vacation-days-after-5-years-of-service-in-2017.htm</a:t>
            </a:r>
            <a:r>
              <a:rPr lang="en-US" dirty="0"/>
              <a:t> (4/30/2020)</a:t>
            </a:r>
          </a:p>
          <a:p>
            <a:pPr marL="0" indent="0">
              <a:buNone/>
            </a:pPr>
            <a:r>
              <a:rPr lang="en-US" dirty="0"/>
              <a:t>[13]Kate Kennedy, Vanessa Hill, </a:t>
            </a:r>
            <a:r>
              <a:rPr lang="en-US" dirty="0" err="1"/>
              <a:t>Sundra</a:t>
            </a:r>
            <a:r>
              <a:rPr lang="en-US" dirty="0"/>
              <a:t> </a:t>
            </a:r>
            <a:r>
              <a:rPr lang="en-US" dirty="0" err="1"/>
              <a:t>Hominik</a:t>
            </a:r>
            <a:r>
              <a:rPr lang="en-US" dirty="0"/>
              <a:t>, “2018 Employee Benefits”, (Society for Human Resource Management, June 2018)  </a:t>
            </a:r>
            <a:r>
              <a:rPr lang="en-US" dirty="0">
                <a:hlinkClick r:id="rId6"/>
              </a:rPr>
              <a:t>https://www.shrm.org/hr-today/trends-and-forecasting/research-and-surveys/Documents/2018%20Employee%20Benefits%20Report.pdf</a:t>
            </a:r>
            <a:r>
              <a:rPr lang="en-US" dirty="0"/>
              <a:t>  (4/30/2020)</a:t>
            </a:r>
          </a:p>
          <a:p>
            <a:pPr marL="0" indent="0">
              <a:buNone/>
            </a:pPr>
            <a:r>
              <a:rPr lang="en-US" dirty="0"/>
              <a:t>[14] Rebecca J. Rosen, “Our Cubicles, Ourselves: How the Modern Office Shapes American Life”, (The Atlantic, Apr. 14, 2014), </a:t>
            </a:r>
            <a:r>
              <a:rPr lang="en-US" dirty="0">
                <a:hlinkClick r:id="rId7"/>
              </a:rPr>
              <a:t>https://www.theatlantic.com/business/archive/2014/04/our-cubicles-ourselves-how-the-modern-office-shapes-american-life/360613/</a:t>
            </a:r>
            <a:r>
              <a:rPr lang="en-US" dirty="0"/>
              <a:t> (4/30/2020)</a:t>
            </a:r>
          </a:p>
          <a:p>
            <a:pPr marL="0" indent="0">
              <a:buNone/>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Eren Zeyn Eroglu</a:t>
            </a:r>
          </a:p>
        </p:txBody>
      </p:sp>
    </p:spTree>
    <p:extLst>
      <p:ext uri="{BB962C8B-B14F-4D97-AF65-F5344CB8AC3E}">
        <p14:creationId xmlns:p14="http://schemas.microsoft.com/office/powerpoint/2010/main" val="948804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a:bodyPr>
          <a:lstStyle/>
          <a:p>
            <a:pPr marL="0" indent="0">
              <a:buNone/>
            </a:pPr>
            <a:r>
              <a:rPr lang="en-US" dirty="0"/>
              <a:t>[15] Elizabeth </a:t>
            </a:r>
            <a:r>
              <a:rPr lang="en-US" dirty="0" err="1"/>
              <a:t>Dilts</a:t>
            </a:r>
            <a:r>
              <a:rPr lang="en-US" dirty="0"/>
              <a:t>, “Suits and ties now optional, Goldman Sachs hedges dress code”, (Reuters, Mar. 5, 2019), </a:t>
            </a:r>
            <a:r>
              <a:rPr lang="en-US" dirty="0">
                <a:hlinkClick r:id="rId2"/>
              </a:rPr>
              <a:t>https://www.reuters.com/article/us-world-work-goldman-sachs/suits-and-ties-now-optional-goldman-sachs-hedges-dress-code-idUSKCN1QM283</a:t>
            </a:r>
            <a:r>
              <a:rPr lang="en-US" dirty="0"/>
              <a:t> (4/30/2020)</a:t>
            </a:r>
          </a:p>
          <a:p>
            <a:pPr marL="0" indent="0">
              <a:buNone/>
            </a:pPr>
            <a:r>
              <a:rPr lang="en-US" dirty="0"/>
              <a:t>[16] Worcester Polytechnic Institute, “Career Outlook, Computer Science”, (WPI, 2019), </a:t>
            </a:r>
            <a:r>
              <a:rPr lang="en-US" dirty="0">
                <a:hlinkClick r:id="rId3"/>
              </a:rPr>
              <a:t>https://www.wpi.edu/student-experience/career-development/majors/career-outlook/computer-science</a:t>
            </a:r>
            <a:r>
              <a:rPr lang="en-US" dirty="0"/>
              <a:t> (4/30/2020)</a:t>
            </a:r>
          </a:p>
          <a:p>
            <a:pPr marL="0" indent="0">
              <a:buNone/>
            </a:pPr>
            <a:r>
              <a:rPr lang="en-US" dirty="0"/>
              <a:t>[17] U.S Bureau of Labor Statistics, “High-tech employment in Silicon Valley, 2001 and 2008”, (U.S Bureau of Labor Statistics, Sept. 8, 2009) </a:t>
            </a:r>
            <a:r>
              <a:rPr lang="en-US" dirty="0">
                <a:hlinkClick r:id="rId4"/>
              </a:rPr>
              <a:t>https://www.bls.gov/opub/ted/2009/ted_20090908.htm</a:t>
            </a:r>
            <a:r>
              <a:rPr lang="en-US" dirty="0"/>
              <a:t> (4/30/2020)</a:t>
            </a:r>
          </a:p>
          <a:p>
            <a:pPr marL="0" indent="0">
              <a:buNone/>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Eren Zeyn Eroglu</a:t>
            </a:r>
          </a:p>
        </p:txBody>
      </p:sp>
    </p:spTree>
    <p:extLst>
      <p:ext uri="{BB962C8B-B14F-4D97-AF65-F5344CB8AC3E}">
        <p14:creationId xmlns:p14="http://schemas.microsoft.com/office/powerpoint/2010/main" val="318200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93499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pic>
        <p:nvPicPr>
          <p:cNvPr id="3" name="Picture 2"/>
          <p:cNvPicPr>
            <a:picLocks noChangeAspect="1"/>
          </p:cNvPicPr>
          <p:nvPr/>
        </p:nvPicPr>
        <p:blipFill>
          <a:blip r:embed="rId3"/>
          <a:stretch>
            <a:fillRect/>
          </a:stretch>
        </p:blipFill>
        <p:spPr>
          <a:xfrm>
            <a:off x="4247334" y="361950"/>
            <a:ext cx="4661154" cy="4692228"/>
          </a:xfrm>
          <a:prstGeom prst="rect">
            <a:avLst/>
          </a:prstGeom>
        </p:spPr>
      </p:pic>
      <p:sp>
        <p:nvSpPr>
          <p:cNvPr id="10" name="TextBox 9"/>
          <p:cNvSpPr txBox="1"/>
          <p:nvPr/>
        </p:nvSpPr>
        <p:spPr>
          <a:xfrm>
            <a:off x="3808752" y="2302426"/>
            <a:ext cx="687881" cy="2751752"/>
          </a:xfrm>
          <a:prstGeom prst="rect">
            <a:avLst/>
          </a:prstGeom>
          <a:noFill/>
        </p:spPr>
        <p:txBody>
          <a:bodyPr vert="vert270" wrap="none" rtlCol="0">
            <a:spAutoFit/>
          </a:bodyPr>
          <a:lstStyle/>
          <a:p>
            <a:pPr>
              <a:lnSpc>
                <a:spcPct val="90000"/>
              </a:lnSpc>
            </a:pPr>
            <a:r>
              <a:rPr lang="en-US" dirty="0">
                <a:latin typeface="Arial" charset="0"/>
                <a:ea typeface="ＭＳ Ｐゴシック" charset="-128"/>
                <a:cs typeface="ＭＳ Ｐゴシック" charset="-128"/>
              </a:rPr>
              <a:t>©2009, </a:t>
            </a:r>
            <a:r>
              <a:rPr lang="en-US" dirty="0" err="1">
                <a:latin typeface="Arial" charset="0"/>
                <a:ea typeface="ＭＳ Ｐゴシック" charset="-128"/>
                <a:cs typeface="ＭＳ Ｐゴシック" charset="-128"/>
              </a:rPr>
              <a:t>MobileRobots</a:t>
            </a:r>
            <a:r>
              <a:rPr lang="en-US" dirty="0">
                <a:latin typeface="Arial" charset="0"/>
                <a:ea typeface="ＭＳ Ｐゴシック" charset="-128"/>
                <a:cs typeface="ＭＳ Ｐゴシック" charset="-128"/>
              </a:rPr>
              <a:t> Inc.</a:t>
            </a:r>
          </a:p>
          <a:p>
            <a:pPr>
              <a:lnSpc>
                <a:spcPct val="90000"/>
              </a:lnSpc>
            </a:pPr>
            <a:endParaRPr lang="en-US" dirty="0"/>
          </a:p>
        </p:txBody>
      </p:sp>
      <p:sp>
        <p:nvSpPr>
          <p:cNvPr id="9" name="Action Button: Movie 8">
            <a:hlinkClick r:id="rId4" highlightClick="1"/>
            <a:extLst>
              <a:ext uri="{FF2B5EF4-FFF2-40B4-BE49-F238E27FC236}">
                <a16:creationId xmlns:a16="http://schemas.microsoft.com/office/drawing/2014/main" id="{7B1A532D-A114-6544-95A3-300DB1BB7F78}"/>
              </a:ext>
            </a:extLst>
          </p:cNvPr>
          <p:cNvSpPr/>
          <p:nvPr/>
        </p:nvSpPr>
        <p:spPr>
          <a:xfrm>
            <a:off x="1934546"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Action Button: Movie 10">
            <a:hlinkClick r:id="rId5" highlightClick="1"/>
            <a:extLst>
              <a:ext uri="{FF2B5EF4-FFF2-40B4-BE49-F238E27FC236}">
                <a16:creationId xmlns:a16="http://schemas.microsoft.com/office/drawing/2014/main" id="{C56F4B4D-53A5-D446-A55D-792869027AE4}"/>
              </a:ext>
            </a:extLst>
          </p:cNvPr>
          <p:cNvSpPr/>
          <p:nvPr/>
        </p:nvSpPr>
        <p:spPr>
          <a:xfrm>
            <a:off x="2539245"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pic>
        <p:nvPicPr>
          <p:cNvPr id="1026" name="Picture 2" descr="The General Problem">
            <a:extLst>
              <a:ext uri="{FF2B5EF4-FFF2-40B4-BE49-F238E27FC236}">
                <a16:creationId xmlns:a16="http://schemas.microsoft.com/office/drawing/2014/main" id="{AF0E0CF8-E7B2-424B-B702-7F4546458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2539573"/>
            <a:ext cx="5876925" cy="24576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F52048C-D72F-F74A-8483-7AF31DB72295}"/>
              </a:ext>
            </a:extLst>
          </p:cNvPr>
          <p:cNvSpPr txBox="1"/>
          <p:nvPr/>
        </p:nvSpPr>
        <p:spPr>
          <a:xfrm rot="5400000">
            <a:off x="1886394" y="3564336"/>
            <a:ext cx="433965" cy="2427139"/>
          </a:xfrm>
          <a:prstGeom prst="rect">
            <a:avLst/>
          </a:prstGeom>
          <a:noFill/>
        </p:spPr>
        <p:txBody>
          <a:bodyPr vert="vert270" wrap="none" rtlCol="0">
            <a:spAutoFit/>
          </a:bodyPr>
          <a:lstStyle/>
          <a:p>
            <a:pPr>
              <a:lnSpc>
                <a:spcPct val="90000"/>
              </a:lnSpc>
            </a:pPr>
            <a:r>
              <a:rPr lang="en-US" dirty="0"/>
              <a:t>https://</a:t>
            </a:r>
            <a:r>
              <a:rPr lang="en-US" dirty="0" err="1"/>
              <a:t>xkcd.com</a:t>
            </a:r>
            <a:r>
              <a:rPr lang="en-US" dirty="0"/>
              <a:t>/974/</a:t>
            </a:r>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Net Neutrality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Sean Morrissey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95997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914400"/>
          </a:xfrm>
        </p:spPr>
        <p:txBody>
          <a:bodyPr/>
          <a:lstStyle/>
          <a:p>
            <a:r>
              <a:rPr lang="en-US" dirty="0"/>
              <a:t>How did the debate begin?</a:t>
            </a:r>
          </a:p>
        </p:txBody>
      </p:sp>
      <p:sp>
        <p:nvSpPr>
          <p:cNvPr id="3" name="Content Placeholder 2"/>
          <p:cNvSpPr>
            <a:spLocks noGrp="1"/>
          </p:cNvSpPr>
          <p:nvPr>
            <p:ph sz="half" idx="1"/>
          </p:nvPr>
        </p:nvSpPr>
        <p:spPr/>
        <p:txBody>
          <a:bodyPr/>
          <a:lstStyle/>
          <a:p>
            <a:r>
              <a:rPr lang="en-US" dirty="0"/>
              <a:t>ISPs ban VPNs</a:t>
            </a:r>
          </a:p>
          <a:p>
            <a:r>
              <a:rPr lang="en-US" dirty="0"/>
              <a:t>ISP backlash from FCC</a:t>
            </a:r>
          </a:p>
          <a:p>
            <a:r>
              <a:rPr lang="en-US" dirty="0"/>
              <a:t>Net Neutrality is passed int 2015, but repealed in 2017</a:t>
            </a:r>
          </a:p>
          <a:p>
            <a:endParaRPr lang="en-US" dirty="0"/>
          </a:p>
          <a:p>
            <a:pPr marL="0" indent="0">
              <a:buNone/>
            </a:pP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Sean Morrissey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[1][2][3][4][10]</a:t>
            </a:r>
          </a:p>
        </p:txBody>
      </p:sp>
      <p:pic>
        <p:nvPicPr>
          <p:cNvPr id="1026" name="Picture 2">
            <a:extLst>
              <a:ext uri="{FF2B5EF4-FFF2-40B4-BE49-F238E27FC236}">
                <a16:creationId xmlns:a16="http://schemas.microsoft.com/office/drawing/2014/main" id="{CBCE3A87-EBAA-494A-83D0-335B912E6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41129"/>
            <a:ext cx="4158153" cy="34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1014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40696</TotalTime>
  <Words>7165</Words>
  <Application>Microsoft Macintosh PowerPoint</Application>
  <PresentationFormat>On-screen Show (16:9)</PresentationFormat>
  <Paragraphs>510</Paragraphs>
  <Slides>40</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Calibri</vt:lpstr>
      <vt:lpstr>Cambria</vt:lpstr>
      <vt:lpstr>Consolas</vt:lpstr>
      <vt:lpstr>Wingdings</vt:lpstr>
      <vt:lpstr>Red Radial 16x9</vt:lpstr>
      <vt:lpstr>Class 11 Work</vt:lpstr>
      <vt:lpstr>Overview</vt:lpstr>
      <vt:lpstr>Overview</vt:lpstr>
      <vt:lpstr>PowerPoint Presentation</vt:lpstr>
      <vt:lpstr>Group Quiz</vt:lpstr>
      <vt:lpstr>Overview</vt:lpstr>
      <vt:lpstr>Overview</vt:lpstr>
      <vt:lpstr>Net Neutrality</vt:lpstr>
      <vt:lpstr>How did the debate begin?</vt:lpstr>
      <vt:lpstr>What It Means to Be For Net Neutrality</vt:lpstr>
      <vt:lpstr>What it means to be against Net Neutrality</vt:lpstr>
      <vt:lpstr>What has been Done So Far</vt:lpstr>
      <vt:lpstr>Conclusion</vt:lpstr>
      <vt:lpstr>References</vt:lpstr>
      <vt:lpstr>References</vt:lpstr>
      <vt:lpstr>Telemedicine Satisfaction</vt:lpstr>
      <vt:lpstr>A Brief Overview of Telemedicine</vt:lpstr>
      <vt:lpstr>The doctor patient relationship</vt:lpstr>
      <vt:lpstr>Lack of Trust Lack of communication</vt:lpstr>
      <vt:lpstr>Possible solution</vt:lpstr>
      <vt:lpstr>conclusion</vt:lpstr>
      <vt:lpstr>References</vt:lpstr>
      <vt:lpstr>References</vt:lpstr>
      <vt:lpstr>Coordinated entry: data on homeless Americans</vt:lpstr>
      <vt:lpstr>Coordinated entry</vt:lpstr>
      <vt:lpstr>Predictive algorithm problems</vt:lpstr>
      <vt:lpstr>PowerPoint Presentation</vt:lpstr>
      <vt:lpstr>PowerPoint Presentation</vt:lpstr>
      <vt:lpstr>References</vt:lpstr>
      <vt:lpstr>Dress Code and Workplace Dynamics </vt:lpstr>
      <vt:lpstr>Companies I chose to look at</vt:lpstr>
      <vt:lpstr>Average Workplace environment lacks Benefits</vt:lpstr>
      <vt:lpstr>Tech Giants Workplaces Are progressive</vt:lpstr>
      <vt:lpstr>Happier, more productive employees</vt:lpstr>
      <vt:lpstr>Social Implications</vt:lpstr>
      <vt:lpstr>Additional Benefits</vt:lpstr>
      <vt:lpstr>References</vt:lpstr>
      <vt:lpstr>References</vt:lpstr>
      <vt:lpstr>References</vt:lpstr>
      <vt:lpstr>Class 11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395</cp:revision>
  <dcterms:created xsi:type="dcterms:W3CDTF">2014-08-25T02:19:16Z</dcterms:created>
  <dcterms:modified xsi:type="dcterms:W3CDTF">2020-05-01T23:21:38Z</dcterms:modified>
</cp:coreProperties>
</file>