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handoutMasterIdLst>
    <p:handoutMasterId r:id="rId21"/>
  </p:handoutMasterIdLst>
  <p:sldIdLst>
    <p:sldId id="256" r:id="rId2"/>
    <p:sldId id="315" r:id="rId3"/>
    <p:sldId id="258" r:id="rId4"/>
    <p:sldId id="273" r:id="rId5"/>
    <p:sldId id="319" r:id="rId6"/>
    <p:sldId id="260" r:id="rId7"/>
    <p:sldId id="259" r:id="rId8"/>
    <p:sldId id="261" r:id="rId9"/>
    <p:sldId id="262" r:id="rId10"/>
    <p:sldId id="263" r:id="rId11"/>
    <p:sldId id="264" r:id="rId12"/>
    <p:sldId id="272" r:id="rId13"/>
    <p:sldId id="265" r:id="rId14"/>
    <p:sldId id="271" r:id="rId15"/>
    <p:sldId id="266" r:id="rId16"/>
    <p:sldId id="267" r:id="rId17"/>
    <p:sldId id="270" r:id="rId18"/>
    <p:sldId id="269"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76" autoAdjust="0"/>
    <p:restoredTop sz="83379" autoAdjust="0"/>
  </p:normalViewPr>
  <p:slideViewPr>
    <p:cSldViewPr snapToGrid="0" snapToObjects="1">
      <p:cViewPr varScale="1">
        <p:scale>
          <a:sx n="136" d="100"/>
          <a:sy n="136" d="100"/>
        </p:scale>
        <p:origin x="216" y="240"/>
      </p:cViewPr>
      <p:guideLst>
        <p:guide orient="horz" pos="1620"/>
        <p:guide pos="2880"/>
      </p:guideLst>
    </p:cSldViewPr>
  </p:slideViewPr>
  <p:notesTextViewPr>
    <p:cViewPr>
      <p:scale>
        <a:sx n="100" d="100"/>
        <a:sy n="100" d="100"/>
      </p:scale>
      <p:origin x="0" y="0"/>
    </p:cViewPr>
  </p:notesTextViewPr>
  <p:sorterViewPr>
    <p:cViewPr>
      <p:scale>
        <a:sx n="180" d="100"/>
        <a:sy n="180" d="100"/>
      </p:scale>
      <p:origin x="0" y="34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3/13/22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dirty="0"/>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3/13/22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dirty="0"/>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If applicable: Zoom guidance.</a:t>
            </a:r>
          </a:p>
          <a:p>
            <a:pPr eaLnBrk="1" hangingPunct="1"/>
            <a:r>
              <a:rPr lang="en-US" dirty="0">
                <a:latin typeface="Arial" charset="0"/>
                <a:ea typeface="ＭＳ Ｐゴシック" charset="-128"/>
                <a:cs typeface="ＭＳ Ｐゴシック" charset="-128"/>
              </a:rPr>
              <a:t>Transition: Who knows what Emacs or vi</a:t>
            </a:r>
            <a:r>
              <a:rPr lang="en-US" baseline="0" dirty="0">
                <a:latin typeface="Arial" charset="0"/>
                <a:ea typeface="ＭＳ Ｐゴシック" charset="-128"/>
                <a:cs typeface="ＭＳ Ｐゴシック" charset="-128"/>
              </a:rPr>
              <a:t> is?</a:t>
            </a:r>
            <a:endParaRPr lang="en-US" dirty="0">
              <a:latin typeface="Arial" charset="0"/>
              <a:ea typeface="ＭＳ Ｐゴシック" charset="-128"/>
              <a:cs typeface="ＭＳ Ｐゴシック" charset="-128"/>
            </a:endParaRPr>
          </a:p>
          <a:p>
            <a:endParaRPr lang="en-US" dirty="0"/>
          </a:p>
          <a:p>
            <a:r>
              <a:rPr lang="en-US" dirty="0"/>
              <a:t>Retire this, students are unlikely to have encountered older display formats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 Practice critical thinking: Is there anything wrong with this slide?</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dirty="0"/>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Try Using web site instead this time</a:t>
            </a:r>
          </a:p>
          <a:p>
            <a:pPr marL="171450" indent="-171450">
              <a:buFont typeface="Arial" panose="020B0604020202020204" pitchFamily="34" charset="0"/>
              <a:buChar char="•"/>
            </a:pPr>
            <a:r>
              <a:rPr lang="en-US" dirty="0"/>
              <a:t>Paraphrased from Outcomes on web site</a:t>
            </a:r>
          </a:p>
          <a:p>
            <a:pPr marL="171450" indent="-171450">
              <a:buFont typeface="Arial" panose="020B0604020202020204" pitchFamily="34" charset="0"/>
              <a:buChar char="•"/>
            </a:pPr>
            <a:r>
              <a:rPr lang="en-US" dirty="0"/>
              <a:t>Stress students are responsible for their own learning</a:t>
            </a:r>
          </a:p>
          <a:p>
            <a:pPr marL="171450" indent="-171450">
              <a:buFont typeface="Arial" panose="020B0604020202020204" pitchFamily="34" charset="0"/>
              <a:buChar char="•"/>
            </a:pPr>
            <a:r>
              <a:rPr lang="en-US" dirty="0"/>
              <a:t>Stress dealing with ambiguity</a:t>
            </a:r>
            <a:r>
              <a:rPr lang="en-US" baseline="0" dirty="0"/>
              <a:t> as useful skill</a:t>
            </a:r>
          </a:p>
          <a:p>
            <a:pPr marL="171450" indent="-171450">
              <a:buFont typeface="Arial" panose="020B0604020202020204" pitchFamily="34" charset="0"/>
              <a:buChar char="•"/>
            </a:pPr>
            <a:r>
              <a:rPr lang="en-US" baseline="0" dirty="0"/>
              <a:t>BLUF: Bottom Line Up Front – mostly practicing this style of delivery</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dirty="0"/>
          </a:p>
        </p:txBody>
      </p:sp>
    </p:spTree>
    <p:extLst>
      <p:ext uri="{BB962C8B-B14F-4D97-AF65-F5344CB8AC3E}">
        <p14:creationId xmlns:p14="http://schemas.microsoft.com/office/powerpoint/2010/main" val="451109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counters in an abacus is where the term “counter” meaning place in a shop where transactions take place.</a:t>
            </a:r>
          </a:p>
          <a:p>
            <a:pPr marL="457200" indent="-457200">
              <a:buFont typeface="+mj-lt"/>
              <a:buAutoNum type="arabicPeriod"/>
            </a:pPr>
            <a:r>
              <a:rPr lang="en-US" dirty="0"/>
              <a:t>What is the oldest computing device you can think of?</a:t>
            </a: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manual calculating aids – </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clay or wax tablet (5500 BC or older)</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slate tablet (1300s BC)</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paper tablet</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abacus (2700 BC)</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mathematical tables (190 BC) (logarithms is an important one 1500s) </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Antikythera Mechanism</a:t>
            </a:r>
            <a:r>
              <a:rPr lang="en-US" baseline="0" dirty="0"/>
              <a:t> </a:t>
            </a:r>
            <a:r>
              <a:rPr lang="en-US" dirty="0"/>
              <a:t>analog computer (0 BC)</a:t>
            </a:r>
          </a:p>
          <a:p>
            <a:pPr marL="457200" indent="-457200">
              <a:buFont typeface="+mj-lt"/>
              <a:buAutoNum type="arabicPeriod"/>
            </a:pPr>
            <a:r>
              <a:rPr lang="en-US" dirty="0"/>
              <a:t>Is there a computing technology you wish society had not adopted?</a:t>
            </a:r>
          </a:p>
          <a:p>
            <a:pPr marL="457200" indent="-457200">
              <a:buFont typeface="+mj-lt"/>
              <a:buAutoNum type="arabicPeriod"/>
            </a:pPr>
            <a:r>
              <a:rPr lang="en-US" dirty="0"/>
              <a:t>What good will you do with your degree?</a:t>
            </a:r>
          </a:p>
          <a:p>
            <a:pPr marL="457200" indent="-457200">
              <a:buFont typeface="+mj-lt"/>
              <a:buAutoNum type="arabicPeriod"/>
            </a:pPr>
            <a:r>
              <a:rPr lang="en-US" dirty="0"/>
              <a:t>What is the biggest impact computing has had on your life?</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What is computing?</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dirty="0"/>
          </a:p>
        </p:txBody>
      </p:sp>
    </p:spTree>
    <p:extLst>
      <p:ext uri="{BB962C8B-B14F-4D97-AF65-F5344CB8AC3E}">
        <p14:creationId xmlns:p14="http://schemas.microsoft.com/office/powerpoint/2010/main" val="4215312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Segue: What technologies have been invented during your lifetime?</a:t>
            </a:r>
            <a:endParaRPr lang="en-US" dirty="0"/>
          </a:p>
          <a:p>
            <a:endParaRPr lang="en-US" dirty="0"/>
          </a:p>
          <a:p>
            <a:r>
              <a:rPr lang="en-US" dirty="0"/>
              <a:t>[1] http://</a:t>
            </a:r>
            <a:r>
              <a:rPr lang="en-US" dirty="0" err="1"/>
              <a:t>www.merriam-webster.com</a:t>
            </a:r>
            <a:r>
              <a:rPr lang="en-US" dirty="0"/>
              <a:t>/dictionary/technology (Accessed 2016-08-26)</a:t>
            </a:r>
          </a:p>
          <a:p>
            <a:endParaRPr lang="en-US" dirty="0"/>
          </a:p>
          <a:p>
            <a:r>
              <a:rPr lang="en-US" dirty="0"/>
              <a:t>Allan Kay: Pioneer in object oriented</a:t>
            </a:r>
            <a:r>
              <a:rPr lang="en-US" baseline="0" dirty="0"/>
              <a:t> programming</a:t>
            </a:r>
          </a:p>
          <a:p>
            <a:r>
              <a:rPr lang="en-US" baseline="0" dirty="0"/>
              <a:t>Photo from https://</a:t>
            </a:r>
            <a:r>
              <a:rPr lang="en-US" baseline="0" dirty="0" err="1"/>
              <a:t>amturing.acm.org</a:t>
            </a:r>
            <a:r>
              <a:rPr lang="en-US" baseline="0" dirty="0"/>
              <a:t>/</a:t>
            </a:r>
            <a:r>
              <a:rPr lang="en-US" baseline="0" dirty="0" err="1"/>
              <a:t>award_winners</a:t>
            </a:r>
            <a:r>
              <a:rPr lang="en-US" baseline="0" dirty="0"/>
              <a:t>/kay_3972189.cfm </a:t>
            </a:r>
          </a:p>
          <a:p>
            <a:endParaRPr lang="en-US" baseline="0" dirty="0"/>
          </a:p>
          <a:p>
            <a:r>
              <a:rPr lang="en-US" baseline="0" dirty="0"/>
              <a:t>Hillis Danny: Of Thinking Machines Corporation</a:t>
            </a:r>
          </a:p>
          <a:p>
            <a:r>
              <a:rPr lang="en-US" baseline="0" dirty="0"/>
              <a:t>Phot0 from https://</a:t>
            </a:r>
            <a:r>
              <a:rPr lang="en-US" baseline="0" dirty="0" err="1"/>
              <a:t>en.wikipedia.org</a:t>
            </a:r>
            <a:r>
              <a:rPr lang="en-US" baseline="0" dirty="0"/>
              <a:t>/wiki/</a:t>
            </a:r>
            <a:r>
              <a:rPr lang="en-US" baseline="0" dirty="0" err="1"/>
              <a:t>Danny_Hillis</a:t>
            </a: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dirty="0"/>
          </a:p>
        </p:txBody>
      </p:sp>
    </p:spTree>
    <p:extLst>
      <p:ext uri="{BB962C8B-B14F-4D97-AF65-F5344CB8AC3E}">
        <p14:creationId xmlns:p14="http://schemas.microsoft.com/office/powerpoint/2010/main" val="807190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ea typeface="ＭＳ Ｐゴシック" charset="-128"/>
                <a:cs typeface="ＭＳ Ｐゴシック" charset="-128"/>
              </a:rPr>
              <a:t>Color</a:t>
            </a:r>
            <a:r>
              <a:rPr lang="en-US" baseline="0" dirty="0">
                <a:latin typeface="Arial" charset="0"/>
                <a:ea typeface="ＭＳ Ｐゴシック" charset="-128"/>
                <a:cs typeface="ＭＳ Ｐゴシック" charset="-128"/>
              </a:rPr>
              <a:t> Graphics Adapter (CGA)</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Show old portable computer. </a:t>
            </a:r>
          </a:p>
          <a:p>
            <a:r>
              <a:rPr lang="en-US" dirty="0">
                <a:latin typeface="Arial" charset="0"/>
                <a:ea typeface="ＭＳ Ｐゴシック" charset="-128"/>
                <a:cs typeface="ＭＳ Ｐゴシック" charset="-128"/>
              </a:rPr>
              <a:t>Info in slide from http://en.wikipedia.org/wiki/Compaq_portable</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Links on web site.</a:t>
            </a:r>
          </a:p>
          <a:p>
            <a:r>
              <a:rPr lang="en-US" dirty="0">
                <a:latin typeface="Arial" charset="0"/>
                <a:ea typeface="ＭＳ Ｐゴシック" charset="-128"/>
                <a:cs typeface="ＭＳ Ｐゴシック" charset="-128"/>
              </a:rPr>
              <a:t>http://socialimps.keithpray.net/documents/index.jsp?content=Show_and_Tell.html</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dirty="0"/>
          </a:p>
        </p:txBody>
      </p:sp>
    </p:spTree>
    <p:extLst>
      <p:ext uri="{BB962C8B-B14F-4D97-AF65-F5344CB8AC3E}">
        <p14:creationId xmlns:p14="http://schemas.microsoft.com/office/powerpoint/2010/main" val="1770393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What "Orwellian" really means - Noah </a:t>
            </a:r>
            <a:r>
              <a:rPr lang="en-US" b="1" dirty="0" err="1"/>
              <a:t>Tavlin</a:t>
            </a:r>
            <a:r>
              <a:rPr lang="en-US" b="1" dirty="0"/>
              <a:t> (5:31)</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http://</a:t>
            </a:r>
            <a:r>
              <a:rPr lang="en-US" baseline="0" dirty="0" err="1">
                <a:latin typeface="Arial" pitchFamily="-109" charset="0"/>
                <a:ea typeface="ＭＳ Ｐゴシック" pitchFamily="-109" charset="-128"/>
                <a:cs typeface="ＭＳ Ｐゴシック" pitchFamily="-109" charset="-128"/>
              </a:rPr>
              <a:t>ed.ted.com</a:t>
            </a:r>
            <a:r>
              <a:rPr lang="en-US" baseline="0" dirty="0">
                <a:latin typeface="Arial" pitchFamily="-109" charset="0"/>
                <a:ea typeface="ＭＳ Ｐゴシック" pitchFamily="-109" charset="-128"/>
                <a:cs typeface="ＭＳ Ｐゴシック" pitchFamily="-109" charset="-128"/>
              </a:rPr>
              <a:t>/lessons/what-</a:t>
            </a:r>
            <a:r>
              <a:rPr lang="en-US" baseline="0" dirty="0" err="1">
                <a:latin typeface="Arial" pitchFamily="-109" charset="0"/>
                <a:ea typeface="ＭＳ Ｐゴシック" pitchFamily="-109" charset="-128"/>
                <a:cs typeface="ＭＳ Ｐゴシック" pitchFamily="-109" charset="-128"/>
              </a:rPr>
              <a:t>orwellian</a:t>
            </a:r>
            <a:r>
              <a:rPr lang="en-US" baseline="0" dirty="0">
                <a:latin typeface="Arial" pitchFamily="-109" charset="0"/>
                <a:ea typeface="ＭＳ Ｐゴシック" pitchFamily="-109" charset="-128"/>
                <a:cs typeface="ＭＳ Ｐゴシック" pitchFamily="-109" charset="-128"/>
              </a:rPr>
              <a:t>-really-means-</a:t>
            </a:r>
            <a:r>
              <a:rPr lang="en-US" baseline="0" dirty="0" err="1">
                <a:latin typeface="Arial" pitchFamily="-109" charset="0"/>
                <a:ea typeface="ＭＳ Ｐゴシック" pitchFamily="-109" charset="-128"/>
                <a:cs typeface="ＭＳ Ｐゴシック" pitchFamily="-109" charset="-128"/>
              </a:rPr>
              <a:t>noah</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tavlin</a:t>
            </a:r>
            <a:endParaRPr lang="en-US" baseline="0"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3240022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dirty="0"/>
          </a:p>
        </p:txBody>
      </p:sp>
    </p:spTree>
    <p:extLst>
      <p:ext uri="{BB962C8B-B14F-4D97-AF65-F5344CB8AC3E}">
        <p14:creationId xmlns:p14="http://schemas.microsoft.com/office/powerpoint/2010/main" val="424521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students to send email right away if</a:t>
            </a:r>
            <a:r>
              <a:rPr lang="en-US" baseline="0" dirty="0"/>
              <a:t> they have any problems with Canvas.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dirty="0"/>
          </a:p>
        </p:txBody>
      </p:sp>
    </p:spTree>
    <p:extLst>
      <p:ext uri="{BB962C8B-B14F-4D97-AF65-F5344CB8AC3E}">
        <p14:creationId xmlns:p14="http://schemas.microsoft.com/office/powerpoint/2010/main" val="469133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Interesting career: </a:t>
            </a:r>
            <a:br>
              <a:rPr lang="en-US" dirty="0">
                <a:latin typeface="Arial" charset="0"/>
                <a:ea typeface="ＭＳ Ｐゴシック" charset="-128"/>
                <a:cs typeface="ＭＳ Ｐゴシック" charset="-128"/>
              </a:rPr>
            </a:br>
            <a:r>
              <a:rPr lang="en-US" dirty="0">
                <a:latin typeface="Arial" charset="0"/>
                <a:ea typeface="ＭＳ Ｐゴシック" charset="-128"/>
                <a:cs typeface="ＭＳ Ｐゴシック" charset="-128"/>
              </a:rPr>
              <a:t>Bob </a:t>
            </a:r>
            <a:r>
              <a:rPr lang="en-US" dirty="0" err="1">
                <a:latin typeface="Arial" charset="0"/>
                <a:ea typeface="ＭＳ Ｐゴシック" charset="-128"/>
                <a:cs typeface="ＭＳ Ｐゴシック" charset="-128"/>
              </a:rPr>
              <a:t>Supnik</a:t>
            </a:r>
            <a:r>
              <a:rPr lang="en-US" dirty="0">
                <a:latin typeface="Arial" charset="0"/>
                <a:ea typeface="ＭＳ Ｐゴシック" charset="-128"/>
                <a:cs typeface="ＭＳ Ｐゴシック" charset="-128"/>
              </a:rPr>
              <a:t>: A pioneer in the computer industry who (almost) eschews high tech</a:t>
            </a:r>
            <a:br>
              <a:rPr lang="en-US" dirty="0">
                <a:latin typeface="Arial" charset="0"/>
                <a:ea typeface="ＭＳ Ｐゴシック" charset="-128"/>
                <a:cs typeface="ＭＳ Ｐゴシック" charset="-128"/>
              </a:rPr>
            </a:br>
            <a:r>
              <a:rPr lang="en-US" dirty="0"/>
              <a:t>by Mary-Lynne Bohn</a:t>
            </a:r>
            <a:br>
              <a:rPr lang="en-US" dirty="0"/>
            </a:br>
            <a:r>
              <a:rPr lang="en-US" dirty="0"/>
              <a:t>Carlisle Mosquito, print: 2021-05-14, online 2021-05-12</a:t>
            </a:r>
            <a:br>
              <a:rPr lang="en-US" dirty="0">
                <a:latin typeface="Arial" charset="0"/>
                <a:ea typeface="ＭＳ Ｐゴシック" charset="-128"/>
                <a:cs typeface="ＭＳ Ｐゴシック" charset="-128"/>
              </a:rPr>
            </a:br>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www.carlislemosquito.org</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index.php</a:t>
            </a:r>
            <a:r>
              <a:rPr lang="en-US" dirty="0">
                <a:latin typeface="Arial" charset="0"/>
                <a:ea typeface="ＭＳ Ｐゴシック" charset="-128"/>
                <a:cs typeface="ＭＳ Ｐゴシック" charset="-128"/>
              </a:rPr>
              <a:t>/search/?id=37781 </a:t>
            </a:r>
            <a:br>
              <a:rPr lang="en-US" dirty="0">
                <a:latin typeface="Arial" charset="0"/>
                <a:ea typeface="ＭＳ Ｐゴシック" charset="-128"/>
                <a:cs typeface="ＭＳ Ｐゴシック" charset="-128"/>
              </a:rPr>
            </a:br>
            <a:r>
              <a:rPr lang="en-US" dirty="0">
                <a:latin typeface="Arial" charset="0"/>
                <a:ea typeface="ＭＳ Ｐゴシック" charset="-128"/>
                <a:cs typeface="ＭＳ Ｐゴシック" charset="-128"/>
              </a:rPr>
              <a:t>Last accessed 2021-05-31</a:t>
            </a: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dirty="0"/>
          </a:p>
        </p:txBody>
      </p:sp>
    </p:spTree>
    <p:extLst>
      <p:ext uri="{BB962C8B-B14F-4D97-AF65-F5344CB8AC3E}">
        <p14:creationId xmlns:p14="http://schemas.microsoft.com/office/powerpoint/2010/main" val="4255335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at all possible turn your camera on. It makes conversations much easier and you’ll find yourself much more likely to participate.</a:t>
            </a:r>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1782064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people in the world get this joke?</a:t>
            </a:r>
          </a:p>
          <a:p>
            <a:r>
              <a:rPr lang="en-US" dirty="0" err="1"/>
              <a:t>nano’s</a:t>
            </a:r>
            <a:r>
              <a:rPr lang="en-US" dirty="0"/>
              <a:t> defining traits? – </a:t>
            </a:r>
            <a:r>
              <a:rPr lang="en-US" dirty="0" err="1"/>
              <a:t>pico</a:t>
            </a:r>
            <a:r>
              <a:rPr lang="en-US" dirty="0"/>
              <a:t> like editor from pine email system</a:t>
            </a:r>
          </a:p>
          <a:p>
            <a:r>
              <a:rPr lang="en-US" dirty="0"/>
              <a:t>emacs? - extensibility</a:t>
            </a:r>
          </a:p>
          <a:p>
            <a:r>
              <a:rPr lang="en-US" dirty="0"/>
              <a:t>vim? – Amiga programmers, modal</a:t>
            </a:r>
          </a:p>
          <a:p>
            <a:r>
              <a:rPr lang="en-US" dirty="0" err="1"/>
              <a:t>ed</a:t>
            </a:r>
            <a:r>
              <a:rPr lang="en-US" dirty="0"/>
              <a:t>? – first parts of UNIX from 1969, very basic</a:t>
            </a:r>
          </a:p>
          <a:p>
            <a:r>
              <a:rPr lang="en-US" dirty="0"/>
              <a:t>cat? –concatenates files (displays by concatenating to screen file)</a:t>
            </a:r>
          </a:p>
          <a:p>
            <a:r>
              <a:rPr lang="en-US" dirty="0"/>
              <a:t>What about Solid State Drives?</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dirty="0"/>
          </a:p>
        </p:txBody>
      </p:sp>
    </p:spTree>
    <p:extLst>
      <p:ext uri="{BB962C8B-B14F-4D97-AF65-F5344CB8AC3E}">
        <p14:creationId xmlns:p14="http://schemas.microsoft.com/office/powerpoint/2010/main" val="593655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0" baseline="0" dirty="0"/>
              <a:t>So about 1/385 people you meet might know what you’re talking about…</a:t>
            </a:r>
          </a:p>
          <a:p>
            <a:pPr marL="0" indent="0">
              <a:buFont typeface="Arial"/>
              <a:buNone/>
            </a:pPr>
            <a:endParaRPr lang="en-US" b="0" baseline="0" dirty="0"/>
          </a:p>
          <a:p>
            <a:pPr marL="0" indent="0">
              <a:buFont typeface="Arial"/>
              <a:buNone/>
            </a:pPr>
            <a:r>
              <a:rPr lang="en-US" b="0" baseline="0" dirty="0"/>
              <a:t>https://</a:t>
            </a:r>
            <a:r>
              <a:rPr lang="en-US" b="0" baseline="0" dirty="0" err="1"/>
              <a:t>www.census.gov</a:t>
            </a:r>
            <a:endParaRPr lang="en-US" b="0" baseline="0" dirty="0"/>
          </a:p>
          <a:p>
            <a:pPr marL="171450" indent="-171450">
              <a:buFont typeface="Arial" panose="020B0604020202020204" pitchFamily="34" charset="0"/>
              <a:buChar char="•"/>
            </a:pPr>
            <a:r>
              <a:rPr lang="en-US" b="0" baseline="0" dirty="0"/>
              <a:t>2022 World population: </a:t>
            </a:r>
            <a:r>
              <a:rPr lang="en-US" b="1" baseline="0" dirty="0"/>
              <a:t>7,883,221,995</a:t>
            </a:r>
          </a:p>
          <a:p>
            <a:pPr marL="171450" indent="-171450">
              <a:buFont typeface="Arial" panose="020B0604020202020204" pitchFamily="34" charset="0"/>
              <a:buChar char="•"/>
            </a:pPr>
            <a:r>
              <a:rPr lang="en-US" b="0" baseline="0" dirty="0"/>
              <a:t>2022 US population: </a:t>
            </a:r>
            <a:r>
              <a:rPr lang="en-US" b="1" baseline="0" dirty="0"/>
              <a:t>332,558,953 (4.22% World)</a:t>
            </a:r>
          </a:p>
          <a:p>
            <a:pPr marL="0" indent="0">
              <a:buFont typeface="Arial" panose="020B0604020202020204" pitchFamily="34" charset="0"/>
              <a:buNone/>
            </a:pPr>
            <a:r>
              <a:rPr lang="en-US" b="0" baseline="0" dirty="0"/>
              <a:t>https://</a:t>
            </a:r>
            <a:r>
              <a:rPr lang="en-US" b="0" baseline="0" dirty="0" err="1"/>
              <a:t>nces.ed.gov</a:t>
            </a:r>
            <a:endParaRPr lang="en-US" b="0" baseline="0" dirty="0"/>
          </a:p>
          <a:p>
            <a:pPr marL="171450" indent="-171450">
              <a:buFont typeface="Arial" panose="020B0604020202020204" pitchFamily="34" charset="0"/>
              <a:buChar char="•"/>
            </a:pPr>
            <a:r>
              <a:rPr lang="en-US" b="0" baseline="0" dirty="0"/>
              <a:t>Since 1971 US bachelor degrees: </a:t>
            </a:r>
            <a:r>
              <a:rPr lang="en-US" b="1" baseline="0" dirty="0"/>
              <a:t>27,699,806 (8.33% US)</a:t>
            </a:r>
          </a:p>
          <a:p>
            <a:pPr marL="171450" indent="-171450">
              <a:buFont typeface="Arial" panose="020B0604020202020204" pitchFamily="34" charset="0"/>
              <a:buChar char="•"/>
            </a:pPr>
            <a:r>
              <a:rPr lang="en-US" b="0" baseline="0" dirty="0"/>
              <a:t>Since 1971 US Computer and information sciences and support services: </a:t>
            </a:r>
            <a:r>
              <a:rPr lang="en-US" b="1" baseline="0" dirty="0"/>
              <a:t>864,397 (3.12% US degrees, 0.26 US population)</a:t>
            </a:r>
          </a:p>
          <a:p>
            <a:pPr marL="0" indent="0">
              <a:buFont typeface="Arial" panose="020B0604020202020204" pitchFamily="34" charset="0"/>
              <a:buNone/>
            </a:pPr>
            <a:r>
              <a:rPr lang="en-US" b="1" baseline="0" dirty="0"/>
              <a:t>If US representative of world, ~ # CS related degrees: 20,496,377</a:t>
            </a:r>
          </a:p>
          <a:p>
            <a:pPr marL="0" indent="0">
              <a:buFont typeface="Arial"/>
              <a:buNone/>
            </a:pPr>
            <a:endParaRPr lang="en-US" b="0" baseline="0" dirty="0"/>
          </a:p>
          <a:p>
            <a:pPr marL="0" indent="0">
              <a:buFont typeface="Arial"/>
              <a:buNone/>
            </a:pPr>
            <a:r>
              <a:rPr lang="en-US" b="1" baseline="0" dirty="0"/>
              <a:t>OLD INFO</a:t>
            </a:r>
          </a:p>
          <a:p>
            <a:pPr marL="0" indent="0">
              <a:buFont typeface="Arial"/>
              <a:buNone/>
            </a:pPr>
            <a:r>
              <a:rPr lang="en-US" baseline="0" dirty="0"/>
              <a:t>https://</a:t>
            </a:r>
            <a:r>
              <a:rPr lang="en-US" baseline="0" dirty="0" err="1"/>
              <a:t>www.census.gov</a:t>
            </a:r>
            <a:endParaRPr lang="en-US" baseline="0" dirty="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2017 World population: </a:t>
            </a:r>
            <a:r>
              <a:rPr lang="en-US" b="1" baseline="0" dirty="0"/>
              <a:t>7,377,435,000</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2017 US population: </a:t>
            </a:r>
            <a:r>
              <a:rPr lang="fi-FI" b="1" dirty="0"/>
              <a:t>324,674,608 (4.4% World </a:t>
            </a:r>
            <a:r>
              <a:rPr lang="en-US" b="1" baseline="0" dirty="0"/>
              <a:t>population</a:t>
            </a:r>
            <a:r>
              <a:rPr lang="fi-FI" b="1" dirty="0"/>
              <a:t>)</a:t>
            </a:r>
            <a:endParaRPr lang="en-US" b="1" baseline="0" dirty="0"/>
          </a:p>
          <a:p>
            <a:pPr marL="0" indent="0">
              <a:buFont typeface="Arial"/>
              <a:buNone/>
            </a:pPr>
            <a:r>
              <a:rPr lang="en-US" baseline="0" dirty="0"/>
              <a:t>https://</a:t>
            </a:r>
            <a:r>
              <a:rPr lang="en-US" baseline="0" dirty="0" err="1"/>
              <a:t>nces.ed.gov</a:t>
            </a:r>
            <a:endParaRPr lang="en-US" baseline="0" dirty="0"/>
          </a:p>
          <a:p>
            <a:pPr marL="171450" indent="-171450">
              <a:buFont typeface="Arial"/>
              <a:buChar char="•"/>
            </a:pPr>
            <a:r>
              <a:rPr lang="en-US" baseline="0" dirty="0"/>
              <a:t>Since 1971 US bachelor degrees: </a:t>
            </a:r>
            <a:r>
              <a:rPr lang="en-US" b="1" baseline="0" dirty="0"/>
              <a:t>25,568,606 (7.9% US population)</a:t>
            </a:r>
          </a:p>
          <a:p>
            <a:pPr marL="171450" indent="-171450">
              <a:buFont typeface="Arial"/>
              <a:buChar char="•"/>
            </a:pPr>
            <a:r>
              <a:rPr lang="en-US" b="0" baseline="0" dirty="0"/>
              <a:t>Since 1971 </a:t>
            </a:r>
            <a:r>
              <a:rPr lang="cs-CZ" b="0" baseline="0" dirty="0"/>
              <a:t>US </a:t>
            </a:r>
            <a:r>
              <a:rPr lang="cs-CZ" b="0" baseline="0" dirty="0" err="1"/>
              <a:t>Computer</a:t>
            </a:r>
            <a:r>
              <a:rPr lang="cs-CZ" b="0" baseline="0" dirty="0"/>
              <a:t> and </a:t>
            </a:r>
            <a:r>
              <a:rPr lang="cs-CZ" b="0" baseline="0" dirty="0" err="1"/>
              <a:t>Info</a:t>
            </a:r>
            <a:r>
              <a:rPr lang="cs-CZ" b="0" baseline="0" dirty="0"/>
              <a:t> Science </a:t>
            </a:r>
            <a:r>
              <a:rPr lang="cs-CZ" b="0" baseline="0" dirty="0" err="1"/>
              <a:t>degrees</a:t>
            </a:r>
            <a:r>
              <a:rPr lang="cs-CZ" b="0" baseline="0" dirty="0"/>
              <a:t>:</a:t>
            </a:r>
            <a:r>
              <a:rPr lang="en-US" b="1" baseline="0" dirty="0"/>
              <a:t> 675,412 (2.6% US degrees, 0.2% US population)</a:t>
            </a:r>
          </a:p>
          <a:p>
            <a:pPr marL="0" indent="0">
              <a:buFont typeface="Arial"/>
              <a:buNone/>
            </a:pPr>
            <a:endParaRPr lang="en-US" baseline="0" dirty="0"/>
          </a:p>
          <a:p>
            <a:pPr marL="0" indent="0">
              <a:buFont typeface="Arial"/>
              <a:buNone/>
            </a:pPr>
            <a:r>
              <a:rPr lang="en-US" baseline="0" dirty="0"/>
              <a:t>If representative of whole world’s population:</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a:t>0.2% US == 0.2% World: </a:t>
            </a:r>
            <a:r>
              <a:rPr lang="en-US" b="0" baseline="0" dirty="0"/>
              <a:t>7,377,435,000 x 0.2% = </a:t>
            </a:r>
            <a:r>
              <a:rPr lang="fi-FI" b="0" baseline="0" dirty="0"/>
              <a:t>14,754,870</a:t>
            </a:r>
            <a:endParaRPr lang="en-US" b="0" baseline="0" dirty="0"/>
          </a:p>
          <a:p>
            <a:pPr marL="0" indent="0">
              <a:buFont typeface="Arial"/>
              <a:buNone/>
            </a:pPr>
            <a:endParaRPr lang="en-US" baseline="0" dirty="0"/>
          </a:p>
          <a:p>
            <a:pPr marL="171450" indent="-171450">
              <a:buFont typeface="Arial"/>
              <a:buChar char="•"/>
            </a:pPr>
            <a:r>
              <a:rPr lang="en-US" baseline="0" dirty="0"/>
              <a:t>2014-2015 US bachelor degrees: </a:t>
            </a:r>
            <a:r>
              <a:rPr lang="cs-CZ" b="1" dirty="0"/>
              <a:t>1,894,934</a:t>
            </a:r>
          </a:p>
          <a:p>
            <a:pPr marL="171450" indent="-171450">
              <a:buFont typeface="Arial"/>
              <a:buChar char="•"/>
            </a:pPr>
            <a:r>
              <a:rPr lang="cs-CZ" b="0" baseline="0" dirty="0"/>
              <a:t>2014-2015 US </a:t>
            </a:r>
            <a:r>
              <a:rPr lang="cs-CZ" b="0" baseline="0" dirty="0" err="1"/>
              <a:t>Computer</a:t>
            </a:r>
            <a:r>
              <a:rPr lang="cs-CZ" b="0" baseline="0" dirty="0"/>
              <a:t> and </a:t>
            </a:r>
            <a:r>
              <a:rPr lang="cs-CZ" b="0" baseline="0" dirty="0" err="1"/>
              <a:t>Info</a:t>
            </a:r>
            <a:r>
              <a:rPr lang="cs-CZ" b="0" baseline="0" dirty="0"/>
              <a:t> Science </a:t>
            </a:r>
            <a:r>
              <a:rPr lang="cs-CZ" b="0" baseline="0" dirty="0" err="1"/>
              <a:t>degrees</a:t>
            </a:r>
            <a:r>
              <a:rPr lang="cs-CZ" b="0" baseline="0" dirty="0"/>
              <a:t>: </a:t>
            </a:r>
            <a:r>
              <a:rPr lang="cs-CZ" b="1" dirty="0"/>
              <a:t>59,581</a:t>
            </a:r>
          </a:p>
          <a:p>
            <a:pPr marL="0" indent="0">
              <a:buFont typeface="Arial"/>
              <a:buNone/>
            </a:pPr>
            <a:endParaRPr lang="en-US" b="1" baseline="0" dirty="0"/>
          </a:p>
          <a:p>
            <a:pPr marL="0" indent="0">
              <a:buFont typeface="Arial"/>
              <a:buNone/>
            </a:pPr>
            <a:r>
              <a:rPr lang="en-US" b="1" baseline="0" dirty="0"/>
              <a:t>OLDER INFO</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According to </a:t>
            </a:r>
            <a:r>
              <a:rPr lang="en-US" dirty="0" err="1"/>
              <a:t>wolframalpha.com</a:t>
            </a:r>
            <a:r>
              <a:rPr lang="en-US" dirty="0"/>
              <a:t> (2012-08-23):</a:t>
            </a:r>
          </a:p>
          <a:p>
            <a:pPr marL="171450" indent="-171450">
              <a:buFont typeface="Arial"/>
              <a:buChar char="•"/>
            </a:pPr>
            <a:r>
              <a:rPr lang="en-US" dirty="0"/>
              <a:t>2.34% (of 6.79 billion people) attend secondary</a:t>
            </a:r>
            <a:r>
              <a:rPr lang="en-US" baseline="0" dirty="0"/>
              <a:t> school </a:t>
            </a:r>
          </a:p>
          <a:p>
            <a:pPr marL="171450" indent="-171450">
              <a:buFont typeface="Arial"/>
              <a:buChar char="•"/>
            </a:pPr>
            <a:r>
              <a:rPr lang="en-US" baseline="0" dirty="0"/>
              <a:t>50 million secondary school grads in United States (of 309 million people) 16.18%</a:t>
            </a:r>
          </a:p>
          <a:p>
            <a:pPr marL="171450" indent="-171450">
              <a:buFont typeface="Arial"/>
              <a:buChar char="•"/>
            </a:pPr>
            <a:r>
              <a:rPr lang="en-US" baseline="0" dirty="0"/>
              <a:t>3.3 million computer specialists in United States (of 309 million people) 1.06% (or 6.6% of college grads)</a:t>
            </a: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dirty="0"/>
          </a:p>
        </p:txBody>
      </p:sp>
    </p:spTree>
    <p:extLst>
      <p:ext uri="{BB962C8B-B14F-4D97-AF65-F5344CB8AC3E}">
        <p14:creationId xmlns:p14="http://schemas.microsoft.com/office/powerpoint/2010/main" val="209483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Source: </a:t>
            </a:r>
            <a:r>
              <a:rPr lang="en-US" b="0" baseline="0" dirty="0"/>
              <a:t>https://</a:t>
            </a:r>
            <a:r>
              <a:rPr lang="en-US" b="0" baseline="0" dirty="0" err="1"/>
              <a:t>nces.ed.gov</a:t>
            </a:r>
            <a:r>
              <a:rPr lang="en-US" b="0" baseline="0" dirty="0"/>
              <a:t> </a:t>
            </a:r>
          </a:p>
        </p:txBody>
      </p:sp>
      <p:sp>
        <p:nvSpPr>
          <p:cNvPr id="4" name="Slide Number Placeholder 3"/>
          <p:cNvSpPr>
            <a:spLocks noGrp="1"/>
          </p:cNvSpPr>
          <p:nvPr>
            <p:ph type="sldNum" sz="quarter" idx="5"/>
          </p:nvPr>
        </p:nvSpPr>
        <p:spPr/>
        <p:txBody>
          <a:bodyPr/>
          <a:lstStyle/>
          <a:p>
            <a:fld id="{270700B2-88B9-1642-B8EB-F86842378D04}" type="slidenum">
              <a:rPr lang="en-US" smtClean="0"/>
              <a:t>5</a:t>
            </a:fld>
            <a:endParaRPr lang="en-US" dirty="0"/>
          </a:p>
        </p:txBody>
      </p:sp>
    </p:spTree>
    <p:extLst>
      <p:ext uri="{BB962C8B-B14F-4D97-AF65-F5344CB8AC3E}">
        <p14:creationId xmlns:p14="http://schemas.microsoft.com/office/powerpoint/2010/main" val="3552118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bb     # two b's </a:t>
            </a:r>
          </a:p>
          <a:p>
            <a:r>
              <a:rPr lang="en-US" dirty="0"/>
              <a:t>|        # or </a:t>
            </a:r>
          </a:p>
          <a:p>
            <a:r>
              <a:rPr lang="en-US" dirty="0"/>
              <a:t>[^      # not </a:t>
            </a:r>
          </a:p>
          <a:p>
            <a:r>
              <a:rPr lang="en-US" dirty="0"/>
              <a:t>b]{2} # two b's </a:t>
            </a:r>
          </a:p>
          <a:p>
            <a:r>
              <a:rPr lang="en-US" dirty="0"/>
              <a:t>/</a:t>
            </a:r>
          </a:p>
          <a:p>
            <a:endParaRPr lang="en-US" dirty="0"/>
          </a:p>
          <a:p>
            <a:r>
              <a:rPr lang="en-US" dirty="0"/>
              <a:t>2022:</a:t>
            </a:r>
          </a:p>
          <a:p>
            <a:r>
              <a:rPr lang="en-US" dirty="0"/>
              <a:t>Need subscription to filter by skill now. </a:t>
            </a:r>
          </a:p>
          <a:p>
            <a:r>
              <a:rPr lang="en-US" dirty="0"/>
              <a:t>LinkedIn key word search “software development” yields: 5,530,000</a:t>
            </a:r>
            <a:br>
              <a:rPr lang="en-US" dirty="0"/>
            </a:br>
            <a:r>
              <a:rPr lang="en-US" dirty="0"/>
              <a:t>LinkedIn key word search “Regular Expressions” yields: 27,000 (0.49%)</a:t>
            </a:r>
          </a:p>
          <a:p>
            <a:endParaRPr lang="en-US" dirty="0"/>
          </a:p>
          <a:p>
            <a:r>
              <a:rPr lang="en-US" dirty="0"/>
              <a:t>2018:</a:t>
            </a:r>
          </a:p>
          <a:p>
            <a:pPr marL="0" marR="0" indent="0" algn="l" defTabSz="457200" rtl="0" eaLnBrk="1" fontAlgn="auto" latinLnBrk="0" hangingPunct="1">
              <a:lnSpc>
                <a:spcPct val="100000"/>
              </a:lnSpc>
              <a:spcBef>
                <a:spcPts val="0"/>
              </a:spcBef>
              <a:spcAft>
                <a:spcPts val="0"/>
              </a:spcAft>
              <a:buClrTx/>
              <a:buSzTx/>
              <a:buFontTx/>
              <a:buNone/>
              <a:tabLst/>
              <a:defRPr/>
            </a:pPr>
            <a:r>
              <a:rPr lang="is-IS" b="0" dirty="0"/>
              <a:t>People on LinkedIn claiming to have the skill “Software Development”: </a:t>
            </a:r>
            <a:r>
              <a:rPr lang="cs-CZ" b="1" dirty="0"/>
              <a:t>5,594,241</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People</a:t>
            </a:r>
            <a:r>
              <a:rPr lang="en-US" baseline="0" dirty="0"/>
              <a:t> on LinkedIn claiming to have the skill “Regular Expressions”: </a:t>
            </a:r>
            <a:r>
              <a:rPr lang="is-IS" b="1" dirty="0"/>
              <a:t>33,007 (0.59%)</a:t>
            </a:r>
          </a:p>
          <a:p>
            <a:pPr marL="0" marR="0" indent="0" algn="l" defTabSz="457200" rtl="0" eaLnBrk="1" fontAlgn="auto" latinLnBrk="0" hangingPunct="1">
              <a:lnSpc>
                <a:spcPct val="100000"/>
              </a:lnSpc>
              <a:spcBef>
                <a:spcPts val="0"/>
              </a:spcBef>
              <a:spcAft>
                <a:spcPts val="0"/>
              </a:spcAft>
              <a:buClrTx/>
              <a:buSzTx/>
              <a:buFontTx/>
              <a:buNone/>
              <a:tabLst/>
              <a:defRPr/>
            </a:pPr>
            <a:endParaRPr lang="is-IS" b="1" dirty="0"/>
          </a:p>
          <a:p>
            <a:r>
              <a:rPr lang="en-US" dirty="0"/>
              <a:t>2017:</a:t>
            </a:r>
          </a:p>
          <a:p>
            <a:pPr marL="0" marR="0" indent="0" algn="l" defTabSz="457200" rtl="0" eaLnBrk="1" fontAlgn="auto" latinLnBrk="0" hangingPunct="1">
              <a:lnSpc>
                <a:spcPct val="100000"/>
              </a:lnSpc>
              <a:spcBef>
                <a:spcPts val="0"/>
              </a:spcBef>
              <a:spcAft>
                <a:spcPts val="0"/>
              </a:spcAft>
              <a:buClrTx/>
              <a:buSzTx/>
              <a:buFontTx/>
              <a:buNone/>
              <a:tabLst/>
              <a:defRPr/>
            </a:pPr>
            <a:r>
              <a:rPr lang="is-IS" b="0" dirty="0"/>
              <a:t>People on LinkedIn claiming to have the skill “Software Development”: </a:t>
            </a:r>
            <a:r>
              <a:rPr lang="cs-CZ" b="1" dirty="0"/>
              <a:t>896,137</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People</a:t>
            </a:r>
            <a:r>
              <a:rPr lang="en-US" baseline="0" dirty="0"/>
              <a:t> on LinkedIn claiming to have the skill “Regular Expressions”: </a:t>
            </a:r>
            <a:r>
              <a:rPr lang="is-IS" b="1" dirty="0"/>
              <a:t>34,528 (3.9%)</a:t>
            </a:r>
          </a:p>
          <a:p>
            <a:pPr marL="0" marR="0" indent="0" algn="l" defTabSz="457200" rtl="0" eaLnBrk="1" fontAlgn="auto" latinLnBrk="0" hangingPunct="1">
              <a:lnSpc>
                <a:spcPct val="100000"/>
              </a:lnSpc>
              <a:spcBef>
                <a:spcPts val="0"/>
              </a:spcBef>
              <a:spcAft>
                <a:spcPts val="0"/>
              </a:spcAft>
              <a:buClrTx/>
              <a:buSzTx/>
              <a:buFontTx/>
              <a:buNone/>
              <a:tabLst/>
              <a:defRPr/>
            </a:pPr>
            <a:endParaRPr lang="is-IS" b="1"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dirty="0"/>
          </a:p>
        </p:txBody>
      </p:sp>
    </p:spTree>
    <p:extLst>
      <p:ext uri="{BB962C8B-B14F-4D97-AF65-F5344CB8AC3E}">
        <p14:creationId xmlns:p14="http://schemas.microsoft.com/office/powerpoint/2010/main" val="3416092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dirty="0"/>
          </a:p>
        </p:txBody>
      </p:sp>
    </p:spTree>
    <p:extLst>
      <p:ext uri="{BB962C8B-B14F-4D97-AF65-F5344CB8AC3E}">
        <p14:creationId xmlns:p14="http://schemas.microsoft.com/office/powerpoint/2010/main" val="42452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Here’s our contact info.</a:t>
            </a:r>
          </a:p>
          <a:p>
            <a:pPr eaLnBrk="1" hangingPunct="1"/>
            <a:r>
              <a:rPr lang="en-US" dirty="0">
                <a:latin typeface="Arial" charset="0"/>
                <a:ea typeface="ＭＳ Ｐゴシック" charset="-128"/>
                <a:cs typeface="ＭＳ Ｐゴシック" charset="-128"/>
              </a:rPr>
              <a:t>Introduce yourself.</a:t>
            </a:r>
          </a:p>
          <a:p>
            <a:pPr eaLnBrk="1" hangingPunct="1"/>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Get to know class:</a:t>
            </a:r>
          </a:p>
          <a:p>
            <a:pPr marL="171450" indent="-171450">
              <a:buFont typeface="Arial"/>
              <a:buChar char="•"/>
            </a:pPr>
            <a:r>
              <a:rPr lang="en-US" dirty="0">
                <a:latin typeface="Arial" charset="0"/>
                <a:ea typeface="ＭＳ Ｐゴシック" charset="-128"/>
                <a:cs typeface="ＭＳ Ｐゴシック" charset="-128"/>
              </a:rPr>
              <a:t>Youngest? Oldest? Country of origin?</a:t>
            </a:r>
          </a:p>
          <a:p>
            <a:pPr marL="171450" indent="-171450">
              <a:buFont typeface="Arial"/>
              <a:buChar char="•"/>
            </a:pPr>
            <a:r>
              <a:rPr lang="en-US" dirty="0">
                <a:latin typeface="Arial" charset="0"/>
                <a:ea typeface="ＭＳ Ｐゴシック" charset="-128"/>
                <a:cs typeface="ＭＳ Ｐゴシック" charset="-128"/>
              </a:rPr>
              <a:t>Majors? Years?</a:t>
            </a:r>
          </a:p>
          <a:p>
            <a:pPr marL="171450" indent="-171450">
              <a:buFont typeface="Arial"/>
              <a:buChar char="•"/>
            </a:pPr>
            <a:r>
              <a:rPr lang="en-US" dirty="0">
                <a:latin typeface="Arial" charset="0"/>
                <a:ea typeface="ＭＳ Ｐゴシック" charset="-128"/>
                <a:cs typeface="ＭＳ Ｐゴシック" charset="-128"/>
              </a:rPr>
              <a:t>Reasons</a:t>
            </a:r>
            <a:r>
              <a:rPr lang="en-US" baseline="0" dirty="0">
                <a:latin typeface="Arial" charset="0"/>
                <a:ea typeface="ＭＳ Ｐゴシック" charset="-128"/>
                <a:cs typeface="ＭＳ Ｐゴシック" charset="-128"/>
              </a:rPr>
              <a:t> for taking class</a:t>
            </a:r>
            <a:endParaRPr lang="en-US" dirty="0">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dirty="0"/>
          </a:p>
        </p:txBody>
      </p:sp>
    </p:spTree>
    <p:extLst>
      <p:ext uri="{BB962C8B-B14F-4D97-AF65-F5344CB8AC3E}">
        <p14:creationId xmlns:p14="http://schemas.microsoft.com/office/powerpoint/2010/main" val="2766266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Let’s go to the course</a:t>
            </a:r>
            <a:r>
              <a:rPr lang="en-US" baseline="0" dirty="0">
                <a:latin typeface="Arial" charset="0"/>
                <a:ea typeface="ＭＳ Ｐゴシック" charset="-128"/>
                <a:cs typeface="ＭＳ Ｐゴシック" charset="-128"/>
              </a:rPr>
              <a:t> website for this stuff.</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Always check course web site for grading</a:t>
            </a:r>
            <a:r>
              <a:rPr lang="en-US" baseline="0" dirty="0">
                <a:latin typeface="Arial" charset="0"/>
                <a:ea typeface="ＭＳ Ｐゴシック" charset="-128"/>
                <a:cs typeface="ＭＳ Ｐゴシック" charset="-128"/>
              </a:rPr>
              <a:t> rubrics.</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Individual presentations are due 24 hours before class so that they can be incorporated into class slides.</a:t>
            </a:r>
          </a:p>
          <a:p>
            <a:pPr eaLnBrk="1" hangingPunct="1"/>
            <a:r>
              <a:rPr lang="en-US" dirty="0">
                <a:latin typeface="Arial" charset="0"/>
                <a:ea typeface="ＭＳ Ｐゴシック" charset="-128"/>
                <a:cs typeface="ＭＳ Ｐゴシック" charset="-128"/>
              </a:rPr>
              <a:t>Since most things due class to class are small in the number of points we will not be giving credit late work. You can still turn it in and we’ll tell you how well you would have done.</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dirty="0"/>
          </a:p>
        </p:txBody>
      </p:sp>
    </p:spTree>
    <p:extLst>
      <p:ext uri="{BB962C8B-B14F-4D97-AF65-F5344CB8AC3E}">
        <p14:creationId xmlns:p14="http://schemas.microsoft.com/office/powerpoint/2010/main" val="3507493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2022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sk-SK"/>
              <a:t>© 2022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sk-SK"/>
              <a:t>© 2022 Keith A. Pray</a:t>
            </a:r>
            <a:endParaRPr lang="en-US" dirty="0"/>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sk-SK"/>
              <a:t>© 2022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2022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dirty="0"/>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d.ted.com/lessons/what-orwellian-really-means-noah-tavli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ocialimps.keithpray.net/"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ocialimps.keithpray.net/assignments/presentation-guideline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kap@wpi.edu"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mailto:badiamond@wpi.edu"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ocialimps.keithpray.net"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wiki.wpi.edu/cs3043/Main_Pag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a:t>socialimps.keithpray.net</a:t>
            </a:r>
          </a:p>
        </p:txBody>
      </p:sp>
      <p:sp>
        <p:nvSpPr>
          <p:cNvPr id="2" name="Title 1"/>
          <p:cNvSpPr>
            <a:spLocks noGrp="1"/>
          </p:cNvSpPr>
          <p:nvPr>
            <p:ph type="ctrTitle"/>
          </p:nvPr>
        </p:nvSpPr>
        <p:spPr/>
        <p:txBody>
          <a:bodyPr/>
          <a:lstStyle/>
          <a:p>
            <a:pPr algn="l"/>
            <a:r>
              <a:rPr lang="en-US" dirty="0"/>
              <a:t>Class 1</a:t>
            </a:r>
            <a:br>
              <a:rPr lang="en-US" dirty="0"/>
            </a:br>
            <a:r>
              <a:rPr lang="en-US" dirty="0"/>
              <a:t>Introduction</a:t>
            </a:r>
          </a:p>
        </p:txBody>
      </p:sp>
      <p:sp>
        <p:nvSpPr>
          <p:cNvPr id="4" name="Footer Placeholder 3"/>
          <p:cNvSpPr>
            <a:spLocks noGrp="1"/>
          </p:cNvSpPr>
          <p:nvPr>
            <p:ph type="ftr" sz="quarter" idx="3"/>
          </p:nvPr>
        </p:nvSpPr>
        <p:spPr/>
        <p:txBody>
          <a:bodyPr/>
          <a:lstStyle/>
          <a:p>
            <a:r>
              <a:rPr lang="sk-SK"/>
              <a:t>© 2022 Keith A. Pray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Outcomes – You will</a:t>
            </a:r>
          </a:p>
        </p:txBody>
      </p:sp>
      <p:sp>
        <p:nvSpPr>
          <p:cNvPr id="10" name="Content Placeholder 9"/>
          <p:cNvSpPr>
            <a:spLocks noGrp="1"/>
          </p:cNvSpPr>
          <p:nvPr>
            <p:ph idx="1"/>
          </p:nvPr>
        </p:nvSpPr>
        <p:spPr/>
        <p:txBody>
          <a:bodyPr lIns="91440">
            <a:normAutofit fontScale="92500" lnSpcReduction="20000"/>
          </a:bodyPr>
          <a:lstStyle/>
          <a:p>
            <a:r>
              <a:rPr lang="en-US" sz="1600" dirty="0"/>
              <a:t>Demonstrate understanding of links between computing technology, society, and computing professional responsibilities</a:t>
            </a:r>
          </a:p>
          <a:p>
            <a:r>
              <a:rPr lang="en-US" sz="1600" dirty="0"/>
              <a:t>Discover and use primary sources relevant to course topics in support of arguments</a:t>
            </a:r>
          </a:p>
          <a:p>
            <a:r>
              <a:rPr lang="en-US" sz="1600" dirty="0"/>
              <a:t>Present personal verbal and written opinions based on well reasoned arguments</a:t>
            </a:r>
          </a:p>
          <a:p>
            <a:r>
              <a:rPr lang="en-US" sz="1600" dirty="0"/>
              <a:t>Be familiar with social, moral, and ethical issues faced by computer professionals </a:t>
            </a:r>
          </a:p>
          <a:p>
            <a:r>
              <a:rPr lang="en-US" sz="1600" dirty="0"/>
              <a:t>Be able to recognize computing related ethical issues</a:t>
            </a:r>
          </a:p>
          <a:p>
            <a:r>
              <a:rPr lang="en-US" sz="1600" dirty="0"/>
              <a:t>Understand professional codes and ideals and apply them in decision making</a:t>
            </a:r>
          </a:p>
          <a:p>
            <a:r>
              <a:rPr lang="en-US" sz="1600" dirty="0"/>
              <a:t>Analyze popular portrayal of computing and its effects</a:t>
            </a:r>
          </a:p>
          <a:p>
            <a:r>
              <a:rPr lang="en-US" sz="1600" dirty="0"/>
              <a:t>Practice critical thinking, written, and oral presentations skills</a:t>
            </a:r>
          </a:p>
          <a:p>
            <a:r>
              <a:rPr lang="en-US" sz="1600" dirty="0"/>
              <a:t>Be responsible for your own learning</a:t>
            </a:r>
          </a:p>
          <a:p>
            <a:r>
              <a:rPr lang="en-US" sz="1600" dirty="0"/>
              <a:t>Practice dealing with ambiguity</a:t>
            </a:r>
          </a:p>
        </p:txBody>
      </p:sp>
      <p:sp>
        <p:nvSpPr>
          <p:cNvPr id="7" name="Footer Placeholder 6"/>
          <p:cNvSpPr>
            <a:spLocks noGrp="1"/>
          </p:cNvSpPr>
          <p:nvPr>
            <p:ph type="ftr" sz="quarter" idx="11"/>
          </p:nvPr>
        </p:nvSpPr>
        <p:spPr/>
        <p:txBody>
          <a:bodyPr/>
          <a:lstStyle/>
          <a:p>
            <a:r>
              <a:rPr lang="sk-SK"/>
              <a:t>© 2022 Keith A. Pray</a:t>
            </a:r>
            <a:endParaRPr lang="en-US" dirty="0"/>
          </a:p>
        </p:txBody>
      </p:sp>
    </p:spTree>
    <p:extLst>
      <p:ext uri="{BB962C8B-B14F-4D97-AF65-F5344CB8AC3E}">
        <p14:creationId xmlns:p14="http://schemas.microsoft.com/office/powerpoint/2010/main" val="41700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What is computing?</a:t>
            </a:r>
          </a:p>
          <a:p>
            <a:pPr marL="457200" indent="-457200">
              <a:buFont typeface="+mj-lt"/>
              <a:buAutoNum type="arabicPeriod"/>
            </a:pPr>
            <a:r>
              <a:rPr lang="en-US" dirty="0"/>
              <a:t>What is the oldest computing device you can think of?</a:t>
            </a:r>
          </a:p>
          <a:p>
            <a:pPr marL="457200" indent="-457200">
              <a:buFont typeface="+mj-lt"/>
              <a:buAutoNum type="arabicPeriod"/>
            </a:pPr>
            <a:r>
              <a:rPr lang="en-US" dirty="0"/>
              <a:t>What good will you do with your degree?</a:t>
            </a:r>
          </a:p>
        </p:txBody>
      </p:sp>
      <p:sp>
        <p:nvSpPr>
          <p:cNvPr id="4" name="Footer Placeholder 3"/>
          <p:cNvSpPr>
            <a:spLocks noGrp="1"/>
          </p:cNvSpPr>
          <p:nvPr>
            <p:ph type="ftr" sz="quarter" idx="11"/>
          </p:nvPr>
        </p:nvSpPr>
        <p:spPr/>
        <p:txBody>
          <a:bodyPr/>
          <a:lstStyle/>
          <a:p>
            <a:r>
              <a:rPr lang="sk-SK"/>
              <a:t>© 2022 Keith A. Pray</a:t>
            </a:r>
            <a:endParaRPr lang="en-US" dirty="0"/>
          </a:p>
        </p:txBody>
      </p:sp>
    </p:spTree>
    <p:extLst>
      <p:ext uri="{BB962C8B-B14F-4D97-AF65-F5344CB8AC3E}">
        <p14:creationId xmlns:p14="http://schemas.microsoft.com/office/powerpoint/2010/main" val="3262248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Technology?</a:t>
            </a:r>
          </a:p>
        </p:txBody>
      </p:sp>
      <p:sp>
        <p:nvSpPr>
          <p:cNvPr id="3" name="Content Placeholder 2"/>
          <p:cNvSpPr>
            <a:spLocks noGrp="1"/>
          </p:cNvSpPr>
          <p:nvPr>
            <p:ph idx="1"/>
          </p:nvPr>
        </p:nvSpPr>
        <p:spPr>
          <a:xfrm>
            <a:off x="685800" y="1352551"/>
            <a:ext cx="7772400" cy="3352800"/>
          </a:xfrm>
        </p:spPr>
        <p:txBody>
          <a:bodyPr/>
          <a:lstStyle/>
          <a:p>
            <a:r>
              <a:rPr lang="en-US" dirty="0"/>
              <a:t>Merriam-Webster: The use of science in industry, engineering, etc., to invent useful things or to solve problems [1]</a:t>
            </a:r>
          </a:p>
          <a:p>
            <a:endParaRPr lang="en-US" dirty="0"/>
          </a:p>
          <a:p>
            <a:r>
              <a:rPr lang="en-US" dirty="0"/>
              <a:t>Alan Kay: Technology is anything invented after you were born</a:t>
            </a:r>
          </a:p>
          <a:p>
            <a:pPr lvl="1"/>
            <a:r>
              <a:rPr lang="en-US" dirty="0"/>
              <a:t>Pioneer in object oriented programming</a:t>
            </a:r>
          </a:p>
          <a:p>
            <a:endParaRPr lang="en-US" dirty="0"/>
          </a:p>
          <a:p>
            <a:r>
              <a:rPr lang="en-US" dirty="0"/>
              <a:t>Hillis Danny: Technology is anything that doesn't work yet</a:t>
            </a:r>
          </a:p>
          <a:p>
            <a:pPr lvl="1"/>
            <a:r>
              <a:rPr lang="en-US" dirty="0"/>
              <a:t>Of Thinking Machines Corporation</a:t>
            </a:r>
          </a:p>
        </p:txBody>
      </p:sp>
      <p:sp>
        <p:nvSpPr>
          <p:cNvPr id="4" name="Footer Placeholder 3"/>
          <p:cNvSpPr>
            <a:spLocks noGrp="1"/>
          </p:cNvSpPr>
          <p:nvPr>
            <p:ph type="ftr" sz="quarter" idx="11"/>
          </p:nvPr>
        </p:nvSpPr>
        <p:spPr/>
        <p:txBody>
          <a:bodyPr/>
          <a:lstStyle/>
          <a:p>
            <a:r>
              <a:rPr lang="sk-SK"/>
              <a:t>© 2022 Keith A. Pray</a:t>
            </a:r>
            <a:endParaRPr lang="en-US" dirty="0"/>
          </a:p>
        </p:txBody>
      </p:sp>
      <p:pic>
        <p:nvPicPr>
          <p:cNvPr id="1026" name="Picture 2" descr="Alan Kay">
            <a:extLst>
              <a:ext uri="{FF2B5EF4-FFF2-40B4-BE49-F238E27FC236}">
                <a16:creationId xmlns:a16="http://schemas.microsoft.com/office/drawing/2014/main" id="{2687AF4F-F0C0-1448-B8C5-E80CE3091B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440687"/>
            <a:ext cx="914400" cy="8684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anny Hillis, 2014 (crop).jpg">
            <a:extLst>
              <a:ext uri="{FF2B5EF4-FFF2-40B4-BE49-F238E27FC236}">
                <a16:creationId xmlns:a16="http://schemas.microsoft.com/office/drawing/2014/main" id="{D09BC4F5-893C-4247-993B-45B4B1F13E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31732"/>
            <a:ext cx="914400" cy="12178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merriam webster">
            <a:extLst>
              <a:ext uri="{FF2B5EF4-FFF2-40B4-BE49-F238E27FC236}">
                <a16:creationId xmlns:a16="http://schemas.microsoft.com/office/drawing/2014/main" id="{08CE1D65-F1B5-704D-9F42-8690110ADF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08355"/>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724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763871456"/>
              </p:ext>
            </p:extLst>
          </p:nvPr>
        </p:nvGraphicFramePr>
        <p:xfrm>
          <a:off x="685800" y="510060"/>
          <a:ext cx="7772400" cy="4348480"/>
        </p:xfrm>
        <a:graphic>
          <a:graphicData uri="http://schemas.openxmlformats.org/drawingml/2006/table">
            <a:tbl>
              <a:tblPr firstRow="1" bandRow="1">
                <a:tableStyleId>{C083E6E3-FA7D-4D7B-A595-EF9225AFEA82}</a:tableStyleId>
              </a:tblPr>
              <a:tblGrid>
                <a:gridCol w="2098617">
                  <a:extLst>
                    <a:ext uri="{9D8B030D-6E8A-4147-A177-3AD203B41FA5}">
                      <a16:colId xmlns:a16="http://schemas.microsoft.com/office/drawing/2014/main" val="20000"/>
                    </a:ext>
                  </a:extLst>
                </a:gridCol>
                <a:gridCol w="5673783">
                  <a:extLst>
                    <a:ext uri="{9D8B030D-6E8A-4147-A177-3AD203B41FA5}">
                      <a16:colId xmlns:a16="http://schemas.microsoft.com/office/drawing/2014/main" val="20001"/>
                    </a:ext>
                  </a:extLst>
                </a:gridCol>
              </a:tblGrid>
              <a:tr h="370840">
                <a:tc>
                  <a:txBody>
                    <a:bodyPr/>
                    <a:lstStyle/>
                    <a:p>
                      <a:r>
                        <a:rPr lang="en-US" b="0" dirty="0"/>
                        <a:t>Manufacturer</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Compaq Computer Corporation, United States</a:t>
                      </a:r>
                    </a:p>
                  </a:txBody>
                  <a:tcPr/>
                </a:tc>
                <a:extLst>
                  <a:ext uri="{0D108BD9-81ED-4DB2-BD59-A6C34878D82A}">
                    <a16:rowId xmlns:a16="http://schemas.microsoft.com/office/drawing/2014/main" val="10000"/>
                  </a:ext>
                </a:extLst>
              </a:tr>
              <a:tr h="370840">
                <a:tc>
                  <a:txBody>
                    <a:bodyPr/>
                    <a:lstStyle/>
                    <a:p>
                      <a:r>
                        <a:rPr lang="en-US" dirty="0"/>
                        <a:t>Type</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Portable computer</a:t>
                      </a:r>
                    </a:p>
                  </a:txBody>
                  <a:tcPr/>
                </a:tc>
                <a:extLst>
                  <a:ext uri="{0D108BD9-81ED-4DB2-BD59-A6C34878D82A}">
                    <a16:rowId xmlns:a16="http://schemas.microsoft.com/office/drawing/2014/main" val="10001"/>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Release date</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January 1983</a:t>
                      </a:r>
                    </a:p>
                  </a:txBody>
                  <a:tcPr/>
                </a:tc>
                <a:extLst>
                  <a:ext uri="{0D108BD9-81ED-4DB2-BD59-A6C34878D82A}">
                    <a16:rowId xmlns:a16="http://schemas.microsoft.com/office/drawing/2014/main" val="10002"/>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Introductory price</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US $3,590</a:t>
                      </a:r>
                    </a:p>
                  </a:txBody>
                  <a:tcPr/>
                </a:tc>
                <a:extLst>
                  <a:ext uri="{0D108BD9-81ED-4DB2-BD59-A6C34878D82A}">
                    <a16:rowId xmlns:a16="http://schemas.microsoft.com/office/drawing/2014/main" val="10003"/>
                  </a:ext>
                </a:extLst>
              </a:tr>
              <a:tr h="370840">
                <a:tc>
                  <a:txBody>
                    <a:bodyPr/>
                    <a:lstStyle/>
                    <a:p>
                      <a:r>
                        <a:rPr lang="en-US" dirty="0"/>
                        <a:t>Operating system</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MS-DOS</a:t>
                      </a:r>
                    </a:p>
                  </a:txBody>
                  <a:tcPr/>
                </a:tc>
                <a:extLst>
                  <a:ext uri="{0D108BD9-81ED-4DB2-BD59-A6C34878D82A}">
                    <a16:rowId xmlns:a16="http://schemas.microsoft.com/office/drawing/2014/main" val="10004"/>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Storage capacity</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Two 5.25" floppy drives or, 1 floppy drive + 10 MB HD</a:t>
                      </a:r>
                    </a:p>
                  </a:txBody>
                  <a:tcPr/>
                </a:tc>
                <a:extLst>
                  <a:ext uri="{0D108BD9-81ED-4DB2-BD59-A6C34878D82A}">
                    <a16:rowId xmlns:a16="http://schemas.microsoft.com/office/drawing/2014/main" val="10005"/>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Memory</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128 kilobytes (expandable to 640)</a:t>
                      </a:r>
                    </a:p>
                  </a:txBody>
                  <a:tcPr/>
                </a:tc>
                <a:extLst>
                  <a:ext uri="{0D108BD9-81ED-4DB2-BD59-A6C34878D82A}">
                    <a16:rowId xmlns:a16="http://schemas.microsoft.com/office/drawing/2014/main" val="10006"/>
                  </a:ext>
                </a:extLst>
              </a:tr>
              <a:tr h="370840">
                <a:tc>
                  <a:txBody>
                    <a:bodyPr/>
                    <a:lstStyle/>
                    <a:p>
                      <a:r>
                        <a:rPr lang="en-US" sz="1800" dirty="0">
                          <a:solidFill>
                            <a:schemeClr val="tx1"/>
                          </a:solidFill>
                          <a:effectLst/>
                        </a:rPr>
                        <a:t>Display</a:t>
                      </a:r>
                      <a:endParaRPr lang="en-US"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Built-in 9" green screen monitor + CGA-compatible video card</a:t>
                      </a:r>
                    </a:p>
                  </a:txBody>
                  <a:tcPr/>
                </a:tc>
                <a:extLst>
                  <a:ext uri="{0D108BD9-81ED-4DB2-BD59-A6C34878D82A}">
                    <a16:rowId xmlns:a16="http://schemas.microsoft.com/office/drawing/2014/main" val="10007"/>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Weight</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de-DE" sz="1800" dirty="0">
                          <a:solidFill>
                            <a:schemeClr val="tx1"/>
                          </a:solidFill>
                        </a:rPr>
                        <a:t>28 lbs (12.5 kg)</a:t>
                      </a:r>
                    </a:p>
                  </a:txBody>
                  <a:tcPr/>
                </a:tc>
                <a:extLst>
                  <a:ext uri="{0D108BD9-81ED-4DB2-BD59-A6C34878D82A}">
                    <a16:rowId xmlns:a16="http://schemas.microsoft.com/office/drawing/2014/main" val="10008"/>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t>Processor</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it-IT" sz="1800" dirty="0"/>
                        <a:t>Intel 8088</a:t>
                      </a:r>
                    </a:p>
                  </a:txBody>
                  <a:tcPr/>
                </a:tc>
                <a:extLst>
                  <a:ext uri="{0D108BD9-81ED-4DB2-BD59-A6C34878D82A}">
                    <a16:rowId xmlns:a16="http://schemas.microsoft.com/office/drawing/2014/main" val="10009"/>
                  </a:ext>
                </a:extLst>
              </a:tr>
              <a:tr h="370840">
                <a:tc>
                  <a:txBody>
                    <a:bodyPr/>
                    <a:lstStyle/>
                    <a:p>
                      <a:r>
                        <a:rPr lang="en-US" sz="1800" dirty="0"/>
                        <a:t>Speed</a:t>
                      </a:r>
                      <a:endParaRPr lang="en-US"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t>4.77 MHz</a:t>
                      </a:r>
                    </a:p>
                  </a:txBody>
                  <a:tcPr/>
                </a:tc>
                <a:extLst>
                  <a:ext uri="{0D108BD9-81ED-4DB2-BD59-A6C34878D82A}">
                    <a16:rowId xmlns:a16="http://schemas.microsoft.com/office/drawing/2014/main" val="10010"/>
                  </a:ext>
                </a:extLst>
              </a:tr>
            </a:tbl>
          </a:graphicData>
        </a:graphic>
      </p:graphicFrame>
      <p:sp>
        <p:nvSpPr>
          <p:cNvPr id="4" name="Footer Placeholder 3"/>
          <p:cNvSpPr>
            <a:spLocks noGrp="1"/>
          </p:cNvSpPr>
          <p:nvPr>
            <p:ph type="ftr" sz="quarter" idx="11"/>
          </p:nvPr>
        </p:nvSpPr>
        <p:spPr/>
        <p:txBody>
          <a:bodyPr/>
          <a:lstStyle/>
          <a:p>
            <a:r>
              <a:rPr lang="sk-SK"/>
              <a:t>© 2022 Keith A. Pray</a:t>
            </a:r>
            <a:endParaRPr lang="en-US" dirty="0"/>
          </a:p>
        </p:txBody>
      </p:sp>
    </p:spTree>
    <p:extLst>
      <p:ext uri="{BB962C8B-B14F-4D97-AF65-F5344CB8AC3E}">
        <p14:creationId xmlns:p14="http://schemas.microsoft.com/office/powerpoint/2010/main" val="904378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Utopias and Dystopias</a:t>
            </a:r>
          </a:p>
        </p:txBody>
      </p:sp>
      <p:sp>
        <p:nvSpPr>
          <p:cNvPr id="3" name="Content Placeholder 2"/>
          <p:cNvSpPr>
            <a:spLocks noGrp="1"/>
          </p:cNvSpPr>
          <p:nvPr>
            <p:ph idx="1"/>
          </p:nvPr>
        </p:nvSpPr>
        <p:spPr/>
        <p:txBody>
          <a:bodyPr/>
          <a:lstStyle/>
          <a:p>
            <a:r>
              <a:rPr lang="en-US" dirty="0"/>
              <a:t>Types:</a:t>
            </a:r>
          </a:p>
          <a:p>
            <a:pPr lvl="1"/>
            <a:r>
              <a:rPr lang="en-US" dirty="0"/>
              <a:t>Economic</a:t>
            </a:r>
          </a:p>
          <a:p>
            <a:pPr lvl="1"/>
            <a:r>
              <a:rPr lang="en-US" dirty="0"/>
              <a:t>Political</a:t>
            </a:r>
          </a:p>
          <a:p>
            <a:pPr lvl="1"/>
            <a:r>
              <a:rPr lang="en-US" dirty="0"/>
              <a:t>Technological</a:t>
            </a:r>
          </a:p>
          <a:p>
            <a:r>
              <a:rPr lang="en-US" dirty="0"/>
              <a:t>What makes it a utopia or dystopia?</a:t>
            </a:r>
          </a:p>
          <a:p>
            <a:r>
              <a:rPr lang="en-US" dirty="0"/>
              <a:t>Why do we create them?</a:t>
            </a:r>
          </a:p>
          <a:p>
            <a:r>
              <a:rPr lang="en-US" dirty="0"/>
              <a:t>Examples, real or fictional?</a:t>
            </a:r>
          </a:p>
          <a:p>
            <a:endParaRPr lang="en-US" dirty="0"/>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6" name="Action Button: Movie 5">
            <a:hlinkClick r:id="rId3" highlightClick="1"/>
            <a:extLst>
              <a:ext uri="{FF2B5EF4-FFF2-40B4-BE49-F238E27FC236}">
                <a16:creationId xmlns:a16="http://schemas.microsoft.com/office/drawing/2014/main" id="{D02679AA-D99B-BE49-8D4B-151723B6803B}"/>
              </a:ext>
            </a:extLst>
          </p:cNvPr>
          <p:cNvSpPr/>
          <p:nvPr/>
        </p:nvSpPr>
        <p:spPr>
          <a:xfrm>
            <a:off x="43740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5636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80913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dirty="0"/>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Introduction</a:t>
            </a:r>
          </a:p>
          <a:p>
            <a:pPr marL="662968" lvl="1" indent="-457200">
              <a:buFont typeface="+mj-lt"/>
              <a:buAutoNum type="arabicPeriod"/>
            </a:pPr>
            <a:r>
              <a:rPr lang="en-US" dirty="0"/>
              <a:t>Course Staff</a:t>
            </a:r>
          </a:p>
          <a:p>
            <a:pPr marL="662968" lvl="1" indent="-457200">
              <a:buFont typeface="+mj-lt"/>
              <a:buAutoNum type="arabicPeriod"/>
            </a:pPr>
            <a:r>
              <a:rPr lang="en-US" dirty="0"/>
              <a:t>Logistics</a:t>
            </a:r>
          </a:p>
          <a:p>
            <a:pPr marL="662968" lvl="1" indent="-457200">
              <a:buFont typeface="+mj-lt"/>
              <a:buAutoNum type="arabicPeriod"/>
            </a:pPr>
            <a:r>
              <a:rPr lang="en-US" dirty="0"/>
              <a:t>Outcomes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2022 Keith A. Pray</a:t>
            </a:r>
            <a:endParaRPr lang="en-US" dirty="0"/>
          </a:p>
        </p:txBody>
      </p:sp>
    </p:spTree>
    <p:extLst>
      <p:ext uri="{BB962C8B-B14F-4D97-AF65-F5344CB8AC3E}">
        <p14:creationId xmlns:p14="http://schemas.microsoft.com/office/powerpoint/2010/main" val="194545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1/2</a:t>
            </a:r>
          </a:p>
        </p:txBody>
      </p:sp>
      <p:sp>
        <p:nvSpPr>
          <p:cNvPr id="3" name="Content Placeholder 2"/>
          <p:cNvSpPr>
            <a:spLocks noGrp="1"/>
          </p:cNvSpPr>
          <p:nvPr>
            <p:ph idx="1"/>
          </p:nvPr>
        </p:nvSpPr>
        <p:spPr/>
        <p:txBody>
          <a:bodyPr>
            <a:normAutofit lnSpcReduction="10000"/>
          </a:bodyPr>
          <a:lstStyle/>
          <a:p>
            <a:r>
              <a:rPr lang="en-US" dirty="0"/>
              <a:t>Read chapter summaries in beginning of text</a:t>
            </a:r>
          </a:p>
          <a:p>
            <a:r>
              <a:rPr lang="en-US" dirty="0"/>
              <a:t>Movie Discussion Board on Canvas</a:t>
            </a:r>
          </a:p>
          <a:p>
            <a:pPr lvl="1"/>
            <a:r>
              <a:rPr lang="en-US" dirty="0"/>
              <a:t>List 2 movies you believe relevant to computing </a:t>
            </a:r>
            <a:r>
              <a:rPr lang="en-US" b="1" dirty="0"/>
              <a:t>AND</a:t>
            </a:r>
            <a:r>
              <a:rPr lang="en-US" dirty="0"/>
              <a:t> society</a:t>
            </a:r>
          </a:p>
          <a:p>
            <a:pPr lvl="1"/>
            <a:r>
              <a:rPr lang="en-US" dirty="0"/>
              <a:t>State why in a paragraph</a:t>
            </a:r>
          </a:p>
          <a:p>
            <a:pPr lvl="1"/>
            <a:r>
              <a:rPr lang="en-US" dirty="0"/>
              <a:t>Please create a new thread for each movie</a:t>
            </a:r>
          </a:p>
          <a:p>
            <a:pPr lvl="1"/>
            <a:r>
              <a:rPr lang="en-US" dirty="0"/>
              <a:t>Do not summarize the movie, you can reference a synopsis</a:t>
            </a:r>
          </a:p>
          <a:p>
            <a:pPr lvl="1"/>
            <a:r>
              <a:rPr lang="en-US" dirty="0"/>
              <a:t>Avoid repeating entries, they won’t count and are confusing</a:t>
            </a:r>
          </a:p>
          <a:p>
            <a:pPr lvl="1"/>
            <a:r>
              <a:rPr lang="en-US" dirty="0"/>
              <a:t>Comment on a minimum of 2 movies you did not add</a:t>
            </a:r>
          </a:p>
          <a:p>
            <a:pPr lvl="2"/>
            <a:r>
              <a:rPr lang="en-US" dirty="0"/>
              <a:t>Add your own rationale, avoid “me too” comments</a:t>
            </a:r>
          </a:p>
          <a:p>
            <a:pPr lvl="1"/>
            <a:r>
              <a:rPr lang="en-US" dirty="0"/>
              <a:t>Cite reference material –use at least 1 per post</a:t>
            </a:r>
          </a:p>
        </p:txBody>
      </p:sp>
      <p:sp>
        <p:nvSpPr>
          <p:cNvPr id="4" name="Footer Placeholder 3"/>
          <p:cNvSpPr>
            <a:spLocks noGrp="1"/>
          </p:cNvSpPr>
          <p:nvPr>
            <p:ph type="ftr" sz="quarter" idx="11"/>
          </p:nvPr>
        </p:nvSpPr>
        <p:spPr/>
        <p:txBody>
          <a:bodyPr/>
          <a:lstStyle/>
          <a:p>
            <a:r>
              <a:rPr lang="sk-SK"/>
              <a:t>© 2022 Keith A. Pray</a:t>
            </a:r>
            <a:endParaRPr lang="en-US" dirty="0"/>
          </a:p>
        </p:txBody>
      </p:sp>
    </p:spTree>
    <p:extLst>
      <p:ext uri="{BB962C8B-B14F-4D97-AF65-F5344CB8AC3E}">
        <p14:creationId xmlns:p14="http://schemas.microsoft.com/office/powerpoint/2010/main" val="663296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2/2 </a:t>
            </a:r>
            <a:br>
              <a:rPr lang="en-US" dirty="0"/>
            </a:br>
            <a:r>
              <a:rPr lang="en-US" dirty="0"/>
              <a:t>Sign up for individual presentation</a:t>
            </a:r>
          </a:p>
        </p:txBody>
      </p:sp>
      <p:sp>
        <p:nvSpPr>
          <p:cNvPr id="3" name="Content Placeholder 2"/>
          <p:cNvSpPr>
            <a:spLocks noGrp="1"/>
          </p:cNvSpPr>
          <p:nvPr>
            <p:ph sz="half" idx="1"/>
          </p:nvPr>
        </p:nvSpPr>
        <p:spPr/>
        <p:txBody>
          <a:bodyPr>
            <a:normAutofit/>
          </a:bodyPr>
          <a:lstStyle/>
          <a:p>
            <a:r>
              <a:rPr lang="en-US" dirty="0"/>
              <a:t>Current schedule at:</a:t>
            </a:r>
          </a:p>
          <a:p>
            <a:pPr lvl="1"/>
            <a:r>
              <a:rPr lang="en-US" dirty="0">
                <a:hlinkClick r:id="rId3"/>
              </a:rPr>
              <a:t>http://socialimps.keithpray.net</a:t>
            </a:r>
            <a:endParaRPr lang="en-US" dirty="0"/>
          </a:p>
          <a:p>
            <a:r>
              <a:rPr lang="en-US" dirty="0"/>
              <a:t>Send course staff </a:t>
            </a:r>
            <a:r>
              <a:rPr lang="en-US" b="1" dirty="0"/>
              <a:t>email</a:t>
            </a:r>
          </a:p>
          <a:p>
            <a:r>
              <a:rPr lang="en-US" dirty="0"/>
              <a:t>State what question you’ll be answering</a:t>
            </a:r>
          </a:p>
          <a:p>
            <a:pPr lvl="1"/>
            <a:r>
              <a:rPr lang="en-US" dirty="0"/>
              <a:t>For example:</a:t>
            </a:r>
          </a:p>
          <a:p>
            <a:pPr lvl="2"/>
            <a:r>
              <a:rPr lang="en-US" dirty="0"/>
              <a:t>“AI” is too general </a:t>
            </a:r>
          </a:p>
          <a:p>
            <a:pPr lvl="2"/>
            <a:r>
              <a:rPr lang="en-US" dirty="0"/>
              <a:t>“Does AI research need to be regulated?” is better</a:t>
            </a:r>
          </a:p>
          <a:p>
            <a:pPr lvl="1"/>
            <a:r>
              <a:rPr lang="en-US" dirty="0"/>
              <a:t>It may take time to refine your topic</a:t>
            </a:r>
          </a:p>
          <a:p>
            <a:pPr lvl="1"/>
            <a:r>
              <a:rPr lang="en-US" dirty="0"/>
              <a:t>I’m happy to discuss your ideas</a:t>
            </a:r>
          </a:p>
        </p:txBody>
      </p:sp>
      <p:sp>
        <p:nvSpPr>
          <p:cNvPr id="6" name="Content Placeholder 5"/>
          <p:cNvSpPr>
            <a:spLocks noGrp="1"/>
          </p:cNvSpPr>
          <p:nvPr>
            <p:ph sz="half" idx="2"/>
          </p:nvPr>
        </p:nvSpPr>
        <p:spPr/>
        <p:txBody>
          <a:bodyPr>
            <a:normAutofit/>
          </a:bodyPr>
          <a:lstStyle/>
          <a:p>
            <a:r>
              <a:rPr lang="en-US" dirty="0"/>
              <a:t>10 Minutes, reserve 2 for Q/A</a:t>
            </a:r>
          </a:p>
          <a:p>
            <a:r>
              <a:rPr lang="en-US" dirty="0"/>
              <a:t>6 points material quality</a:t>
            </a:r>
          </a:p>
          <a:p>
            <a:r>
              <a:rPr lang="en-US" dirty="0"/>
              <a:t>2 points presenting in class</a:t>
            </a:r>
          </a:p>
          <a:p>
            <a:r>
              <a:rPr lang="en-US" dirty="0"/>
              <a:t>2 points showing depth during Q/A</a:t>
            </a:r>
          </a:p>
          <a:p>
            <a:r>
              <a:rPr lang="en-US" dirty="0"/>
              <a:t>See </a:t>
            </a:r>
            <a:r>
              <a:rPr lang="en-US" dirty="0">
                <a:hlinkClick r:id="rId4"/>
              </a:rPr>
              <a:t>Presentations</a:t>
            </a:r>
            <a:r>
              <a:rPr lang="en-US" dirty="0"/>
              <a:t> on course web site for details</a:t>
            </a:r>
          </a:p>
          <a:p>
            <a:pPr lvl="1"/>
            <a:r>
              <a:rPr lang="en-US" dirty="0"/>
              <a:t>http://</a:t>
            </a:r>
            <a:r>
              <a:rPr lang="en-US" dirty="0" err="1"/>
              <a:t>socialimps.keithpray.net</a:t>
            </a:r>
            <a:r>
              <a:rPr lang="en-US" dirty="0"/>
              <a:t>/assignments/presentation-guidelines/</a:t>
            </a:r>
          </a:p>
        </p:txBody>
      </p:sp>
      <p:sp>
        <p:nvSpPr>
          <p:cNvPr id="4" name="Footer Placeholder 3"/>
          <p:cNvSpPr>
            <a:spLocks noGrp="1"/>
          </p:cNvSpPr>
          <p:nvPr>
            <p:ph type="ftr" sz="quarter" idx="11"/>
          </p:nvPr>
        </p:nvSpPr>
        <p:spPr/>
        <p:txBody>
          <a:bodyPr/>
          <a:lstStyle/>
          <a:p>
            <a:r>
              <a:rPr lang="sk-SK"/>
              <a:t>© 2022 Keith A. Pray</a:t>
            </a:r>
            <a:endParaRPr lang="en-US"/>
          </a:p>
        </p:txBody>
      </p:sp>
    </p:spTree>
    <p:extLst>
      <p:ext uri="{BB962C8B-B14F-4D97-AF65-F5344CB8AC3E}">
        <p14:creationId xmlns:p14="http://schemas.microsoft.com/office/powerpoint/2010/main" val="1994523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a:t>socialimps.keithpray.net</a:t>
            </a:r>
          </a:p>
        </p:txBody>
      </p:sp>
      <p:sp>
        <p:nvSpPr>
          <p:cNvPr id="2" name="Title 1"/>
          <p:cNvSpPr>
            <a:spLocks noGrp="1"/>
          </p:cNvSpPr>
          <p:nvPr>
            <p:ph type="ctrTitle"/>
          </p:nvPr>
        </p:nvSpPr>
        <p:spPr/>
        <p:txBody>
          <a:bodyPr/>
          <a:lstStyle/>
          <a:p>
            <a:pPr algn="l"/>
            <a:r>
              <a:rPr lang="en-US" dirty="0"/>
              <a:t>Class 1</a:t>
            </a:r>
            <a:br>
              <a:rPr lang="en-US" dirty="0"/>
            </a:br>
            <a:r>
              <a:rPr lang="en-US" dirty="0"/>
              <a:t>The End</a:t>
            </a:r>
          </a:p>
        </p:txBody>
      </p:sp>
      <p:sp>
        <p:nvSpPr>
          <p:cNvPr id="4" name="Footer Placeholder 3"/>
          <p:cNvSpPr>
            <a:spLocks noGrp="1"/>
          </p:cNvSpPr>
          <p:nvPr>
            <p:ph type="ftr" sz="quarter" idx="3"/>
          </p:nvPr>
        </p:nvSpPr>
        <p:spPr/>
        <p:txBody>
          <a:bodyPr/>
          <a:lstStyle/>
          <a:p>
            <a:r>
              <a:rPr lang="sk-SK"/>
              <a:t>© 2022 Keith A. Pray</a:t>
            </a:r>
            <a:endParaRPr lang="en-US" dirty="0"/>
          </a:p>
        </p:txBody>
      </p:sp>
    </p:spTree>
    <p:extLst>
      <p:ext uri="{BB962C8B-B14F-4D97-AF65-F5344CB8AC3E}">
        <p14:creationId xmlns:p14="http://schemas.microsoft.com/office/powerpoint/2010/main" val="3675797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644396"/>
            <a:ext cx="7772400" cy="3352800"/>
          </a:xfrm>
        </p:spPr>
        <p:txBody>
          <a:bodyPr>
            <a:normAutofit/>
          </a:bodyPr>
          <a:lstStyle/>
          <a:p>
            <a:r>
              <a:rPr lang="en-US" dirty="0"/>
              <a:t>Turn your camera on</a:t>
            </a:r>
          </a:p>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2022 Keith A. Pray</a:t>
            </a:r>
            <a:endParaRPr lang="en-US" dirty="0"/>
          </a:p>
        </p:txBody>
      </p:sp>
      <p:pic>
        <p:nvPicPr>
          <p:cNvPr id="7" name="Picture 6">
            <a:extLst>
              <a:ext uri="{FF2B5EF4-FFF2-40B4-BE49-F238E27FC236}">
                <a16:creationId xmlns:a16="http://schemas.microsoft.com/office/drawing/2014/main" id="{0AD8629B-93EE-5B40-AFCF-B34235BFABE6}"/>
              </a:ext>
            </a:extLst>
          </p:cNvPr>
          <p:cNvPicPr>
            <a:picLocks noChangeAspect="1"/>
          </p:cNvPicPr>
          <p:nvPr/>
        </p:nvPicPr>
        <p:blipFill rotWithShape="1">
          <a:blip r:embed="rId3"/>
          <a:srcRect l="51146" t="78992" r="27663"/>
          <a:stretch/>
        </p:blipFill>
        <p:spPr>
          <a:xfrm>
            <a:off x="6287679" y="2240249"/>
            <a:ext cx="1743959" cy="1080547"/>
          </a:xfrm>
          <a:prstGeom prst="rect">
            <a:avLst/>
          </a:prstGeom>
        </p:spPr>
      </p:pic>
    </p:spTree>
    <p:extLst>
      <p:ext uri="{BB962C8B-B14F-4D97-AF65-F5344CB8AC3E}">
        <p14:creationId xmlns:p14="http://schemas.microsoft.com/office/powerpoint/2010/main" val="258513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2022 Keith A. Pray</a:t>
            </a:r>
            <a:endParaRPr lang="en-US" dirty="0"/>
          </a:p>
        </p:txBody>
      </p:sp>
      <p:pic>
        <p:nvPicPr>
          <p:cNvPr id="11" name="Picture 10"/>
          <p:cNvPicPr>
            <a:picLocks noChangeAspect="1"/>
          </p:cNvPicPr>
          <p:nvPr/>
        </p:nvPicPr>
        <p:blipFill>
          <a:blip r:embed="rId3"/>
          <a:stretch>
            <a:fillRect/>
          </a:stretch>
        </p:blipFill>
        <p:spPr>
          <a:xfrm>
            <a:off x="613729" y="402356"/>
            <a:ext cx="7916543" cy="4343400"/>
          </a:xfrm>
          <a:prstGeom prst="rect">
            <a:avLst/>
          </a:prstGeom>
        </p:spPr>
      </p:pic>
      <p:sp>
        <p:nvSpPr>
          <p:cNvPr id="12" name="TextBox 11"/>
          <p:cNvSpPr txBox="1"/>
          <p:nvPr/>
        </p:nvSpPr>
        <p:spPr>
          <a:xfrm>
            <a:off x="2746404" y="4750531"/>
            <a:ext cx="3651192" cy="341632"/>
          </a:xfrm>
          <a:prstGeom prst="rect">
            <a:avLst/>
          </a:prstGeom>
          <a:noFill/>
        </p:spPr>
        <p:txBody>
          <a:bodyPr wrap="none" rtlCol="0">
            <a:spAutoFit/>
          </a:bodyPr>
          <a:lstStyle/>
          <a:p>
            <a:pPr>
              <a:lnSpc>
                <a:spcPct val="90000"/>
              </a:lnSpc>
            </a:pPr>
            <a:r>
              <a:rPr lang="en-US" dirty="0"/>
              <a:t>2008-02-01 http://xkcd.com/378/</a:t>
            </a:r>
          </a:p>
        </p:txBody>
      </p:sp>
    </p:spTree>
    <p:extLst>
      <p:ext uri="{BB962C8B-B14F-4D97-AF65-F5344CB8AC3E}">
        <p14:creationId xmlns:p14="http://schemas.microsoft.com/office/powerpoint/2010/main" val="2033920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5" name="Content Placeholder 4"/>
              <p:cNvGraphicFramePr>
                <a:graphicFrameLocks noGrp="1"/>
              </p:cNvGraphicFramePr>
              <p:nvPr>
                <p:ph idx="1"/>
                <p:extLst>
                  <p:ext uri="{D42A27DB-BD31-4B8C-83A1-F6EECF244321}">
                    <p14:modId xmlns:p14="http://schemas.microsoft.com/office/powerpoint/2010/main" val="2274711030"/>
                  </p:ext>
                </p:extLst>
              </p:nvPr>
            </p:nvGraphicFramePr>
            <p:xfrm>
              <a:off x="685800" y="1352550"/>
              <a:ext cx="7772400" cy="3307080"/>
            </p:xfrm>
            <a:graphic>
              <a:graphicData uri="http://schemas.openxmlformats.org/drawingml/2006/table">
                <a:tbl>
                  <a:tblPr firstRow="1" bandRow="1">
                    <a:tableStyleId>{F5AB1C69-6EDB-4FF4-983F-18BD219EF322}</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a:t>Sources: </a:t>
                          </a:r>
                          <a:r>
                            <a:rPr lang="en-US" baseline="0" dirty="0" err="1"/>
                            <a:t>www.census.gov</a:t>
                          </a:r>
                          <a:endParaRPr lang="en-US" baseline="0" dirty="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err="1"/>
                            <a:t>nces.ed.gov</a:t>
                          </a:r>
                          <a:endParaRPr lang="en-US" baseline="0"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 People</a:t>
                          </a:r>
                        </a:p>
                        <a:p>
                          <a:pPr marL="0" marR="0" indent="0" algn="r" defTabSz="914362" rtl="0" eaLnBrk="1" fontAlgn="auto" latinLnBrk="0" hangingPunct="1">
                            <a:lnSpc>
                              <a:spcPct val="100000"/>
                            </a:lnSpc>
                            <a:spcBef>
                              <a:spcPts val="0"/>
                            </a:spcBef>
                            <a:spcAft>
                              <a:spcPts val="0"/>
                            </a:spcAft>
                            <a:buClrTx/>
                            <a:buSzTx/>
                            <a:buFontTx/>
                            <a:buNone/>
                            <a:tabLst/>
                            <a:defRPr/>
                          </a:pPr>
                          <a:endParaRPr lang="en-US" b="1" baseline="0" dirty="0"/>
                        </a:p>
                        <a:p>
                          <a:pPr marL="0" marR="0" indent="0" algn="r" defTabSz="914362" rtl="0" eaLnBrk="1" fontAlgn="auto" latinLnBrk="0" hangingPunct="1">
                            <a:lnSpc>
                              <a:spcPct val="100000"/>
                            </a:lnSpc>
                            <a:spcBef>
                              <a:spcPts val="0"/>
                            </a:spcBef>
                            <a:spcAft>
                              <a:spcPts val="0"/>
                            </a:spcAft>
                            <a:buClrTx/>
                            <a:buSzTx/>
                            <a:buFontTx/>
                            <a:buNone/>
                            <a:tabLst/>
                            <a:defRPr/>
                          </a:pPr>
                          <a:r>
                            <a:rPr lang="en-US" sz="1400" b="1" baseline="0" dirty="0"/>
                            <a:t>Degrees since 1971</a:t>
                          </a:r>
                          <a:endParaRPr lang="en-US" b="1" baseline="0" dirty="0"/>
                        </a:p>
                      </a:txBody>
                      <a:tcPr/>
                    </a:tc>
                    <a:tc>
                      <a:txBody>
                        <a:bodyPr/>
                        <a:lstStyle/>
                        <a:p>
                          <a:r>
                            <a:rPr lang="en-US" dirty="0"/>
                            <a:t>% People</a:t>
                          </a:r>
                        </a:p>
                      </a:txBody>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a:t>2022 World population:</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7,883,221,995</a:t>
                          </a:r>
                          <a:endParaRPr lang="en-US" b="1" baseline="0" dirty="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2022 US population</a:t>
                          </a:r>
                          <a:endParaRPr lang="en-US" b="1" baseline="0" dirty="0"/>
                        </a:p>
                      </a:txBody>
                      <a:tcPr/>
                    </a:tc>
                    <a:tc>
                      <a:txBody>
                        <a:bodyPr/>
                        <a:lstStyle/>
                        <a:p>
                          <a:r>
                            <a:rPr lang="fi-FI" dirty="0"/>
                            <a:t>332,558,953</a:t>
                          </a:r>
                          <a:endParaRPr lang="en-US" dirty="0"/>
                        </a:p>
                      </a:txBody>
                      <a:tcPr/>
                    </a:tc>
                    <a:tc>
                      <a:txBody>
                        <a:bodyPr/>
                        <a:lstStyle/>
                        <a:p>
                          <a:r>
                            <a:rPr lang="fi-FI" dirty="0"/>
                            <a:t>4.22% World </a:t>
                          </a:r>
                          <a:r>
                            <a:rPr lang="en-US" baseline="0" dirty="0"/>
                            <a:t>population</a:t>
                          </a:r>
                          <a:endParaRPr lang="en-US" dirty="0"/>
                        </a:p>
                      </a:txBody>
                      <a:tcPr/>
                    </a:tc>
                    <a:extLst>
                      <a:ext uri="{0D108BD9-81ED-4DB2-BD59-A6C34878D82A}">
                        <a16:rowId xmlns:a16="http://schemas.microsoft.com/office/drawing/2014/main" val="10002"/>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US bachelor degrees</a:t>
                          </a:r>
                          <a:endParaRPr lang="en-US" b="1" baseline="0"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27,699,806</a:t>
                          </a:r>
                          <a:endParaRPr lang="en-US" dirty="0"/>
                        </a:p>
                      </a:txBody>
                      <a:tcPr/>
                    </a:tc>
                    <a:tc>
                      <a:txBody>
                        <a:bodyPr/>
                        <a:lstStyle/>
                        <a:p>
                          <a:r>
                            <a:rPr lang="en-US" baseline="0" dirty="0"/>
                            <a:t>8.33% US population</a:t>
                          </a:r>
                          <a:endParaRPr lang="en-US" dirty="0"/>
                        </a:p>
                      </a:txBody>
                      <a:tcPr/>
                    </a:tc>
                    <a:extLst>
                      <a:ext uri="{0D108BD9-81ED-4DB2-BD59-A6C34878D82A}">
                        <a16:rowId xmlns:a16="http://schemas.microsoft.com/office/drawing/2014/main" val="10003"/>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cs-CZ" baseline="0" dirty="0"/>
                            <a:t>US </a:t>
                          </a:r>
                          <a:r>
                            <a:rPr lang="cs-CZ" baseline="0" dirty="0" err="1"/>
                            <a:t>Computer</a:t>
                          </a:r>
                          <a:r>
                            <a:rPr lang="cs-CZ" baseline="0" dirty="0"/>
                            <a:t> and </a:t>
                          </a:r>
                          <a:r>
                            <a:rPr lang="cs-CZ" baseline="0" dirty="0" err="1"/>
                            <a:t>Info</a:t>
                          </a:r>
                          <a:r>
                            <a:rPr lang="cs-CZ" baseline="0" dirty="0"/>
                            <a:t> Science </a:t>
                          </a:r>
                          <a:r>
                            <a:rPr lang="cs-CZ" baseline="0" dirty="0" err="1"/>
                            <a:t>degrees</a:t>
                          </a:r>
                          <a:endParaRPr lang="en-US" b="1" baseline="0"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864,397</a:t>
                          </a:r>
                          <a:endParaRPr lang="en-US" dirty="0"/>
                        </a:p>
                      </a:txBody>
                      <a:tcPr/>
                    </a:tc>
                    <a:tc>
                      <a:txBody>
                        <a:bodyPr/>
                        <a:lstStyle/>
                        <a:p>
                          <a:r>
                            <a:rPr lang="en-US" baseline="0" dirty="0"/>
                            <a:t>3.12% US degrees</a:t>
                          </a:r>
                        </a:p>
                        <a:p>
                          <a:r>
                            <a:rPr lang="en-US" baseline="0" dirty="0"/>
                            <a:t>0.26% US population</a:t>
                          </a:r>
                          <a:endParaRPr lang="en-US" dirty="0"/>
                        </a:p>
                      </a:txBody>
                      <a:tcPr/>
                    </a:tc>
                    <a:extLst>
                      <a:ext uri="{0D108BD9-81ED-4DB2-BD59-A6C34878D82A}">
                        <a16:rowId xmlns:a16="http://schemas.microsoft.com/office/drawing/2014/main" val="10004"/>
                      </a:ext>
                    </a:extLst>
                  </a:tr>
                  <a:tr h="370840">
                    <a:tc>
                      <a:txBody>
                        <a:bodyPr/>
                        <a:lstStyle/>
                        <a:p>
                          <a:pPr marL="0" indent="0">
                            <a:buFont typeface="Arial"/>
                            <a:buNone/>
                          </a:pPr>
                          <a:r>
                            <a:rPr lang="en-US" baseline="0" dirty="0"/>
                            <a:t>If representative of world’s population</a:t>
                          </a:r>
                        </a:p>
                      </a:txBody>
                      <a:tcPr/>
                    </a:tc>
                    <a:tc>
                      <a:txBody>
                        <a:bodyPr/>
                        <a:lstStyle/>
                        <a:p>
                          <a:pPr marL="0" marR="0" lvl="0" indent="0" algn="l" defTabSz="914362" rtl="0" eaLnBrk="1" fontAlgn="auto" latinLnBrk="0" hangingPunct="1">
                            <a:lnSpc>
                              <a:spcPct val="100000"/>
                            </a:lnSpc>
                            <a:spcBef>
                              <a:spcPts val="0"/>
                            </a:spcBef>
                            <a:spcAft>
                              <a:spcPts val="0"/>
                            </a:spcAft>
                            <a:buClrTx/>
                            <a:buSzTx/>
                            <a:buFontTx/>
                            <a:buNone/>
                            <a:tabLst/>
                            <a:defRPr/>
                          </a:pPr>
                          <a:r>
                            <a:rPr lang="en-US" baseline="0" dirty="0"/>
                            <a:t>7,883,221,995</a:t>
                          </a:r>
                          <a:r>
                            <a:rPr lang="en-US" b="1" baseline="0" dirty="0"/>
                            <a:t> </a:t>
                          </a:r>
                          <a:r>
                            <a:rPr lang="en-US" baseline="0" dirty="0"/>
                            <a:t>x 0.26% = </a:t>
                          </a:r>
                          <a:r>
                            <a:rPr lang="en-US" b="1" baseline="0" dirty="0"/>
                            <a:t>20,496,377</a:t>
                          </a:r>
                        </a:p>
                      </a:txBody>
                      <a:tcPr/>
                    </a:tc>
                    <a:tc>
                      <a:txBody>
                        <a:bodyPr/>
                        <a:lstStyle/>
                        <a:p>
                          <a:r>
                            <a:rPr lang="en-US" baseline="0" dirty="0"/>
                            <a:t>0.26% US </a:t>
                          </a:r>
                          <a14:m>
                            <m:oMath xmlns:m="http://schemas.openxmlformats.org/officeDocument/2006/math">
                              <m:r>
                                <a:rPr lang="en-US" i="1" baseline="0" smtClean="0">
                                  <a:latin typeface="Cambria Math" panose="02040503050406030204" pitchFamily="18" charset="0"/>
                                  <a:ea typeface="Cambria Math" panose="02040503050406030204" pitchFamily="18" charset="0"/>
                                </a:rPr>
                                <m:t>≈</m:t>
                              </m:r>
                            </m:oMath>
                          </a14:m>
                          <a:r>
                            <a:rPr lang="en-US" baseline="0" dirty="0"/>
                            <a:t> </a:t>
                          </a:r>
                          <a:r>
                            <a:rPr lang="en-US" b="0" baseline="0" dirty="0"/>
                            <a:t>0.26% </a:t>
                          </a:r>
                          <a:r>
                            <a:rPr lang="en-US" baseline="0" dirty="0"/>
                            <a:t>World</a:t>
                          </a:r>
                          <a:endParaRPr lang="en-US" dirty="0"/>
                        </a:p>
                      </a:txBody>
                      <a:tcPr/>
                    </a:tc>
                    <a:extLst>
                      <a:ext uri="{0D108BD9-81ED-4DB2-BD59-A6C34878D82A}">
                        <a16:rowId xmlns:a16="http://schemas.microsoft.com/office/drawing/2014/main" val="10005"/>
                      </a:ext>
                    </a:extLst>
                  </a:tr>
                </a:tbl>
              </a:graphicData>
            </a:graphic>
          </p:graphicFrame>
        </mc:Choice>
        <mc:Fallback>
          <p:graphicFrame>
            <p:nvGraphicFramePr>
              <p:cNvPr id="5" name="Content Placeholder 4"/>
              <p:cNvGraphicFramePr>
                <a:graphicFrameLocks noGrp="1"/>
              </p:cNvGraphicFramePr>
              <p:nvPr>
                <p:ph idx="1"/>
                <p:extLst>
                  <p:ext uri="{D42A27DB-BD31-4B8C-83A1-F6EECF244321}">
                    <p14:modId xmlns:p14="http://schemas.microsoft.com/office/powerpoint/2010/main" val="2274711030"/>
                  </p:ext>
                </p:extLst>
              </p:nvPr>
            </p:nvGraphicFramePr>
            <p:xfrm>
              <a:off x="685800" y="1352550"/>
              <a:ext cx="7772400" cy="3307080"/>
            </p:xfrm>
            <a:graphic>
              <a:graphicData uri="http://schemas.openxmlformats.org/drawingml/2006/table">
                <a:tbl>
                  <a:tblPr firstRow="1" bandRow="1">
                    <a:tableStyleId>{F5AB1C69-6EDB-4FF4-983F-18BD219EF322}</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914400">
                    <a:tc>
                      <a: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a:t>Sources: </a:t>
                          </a:r>
                          <a:r>
                            <a:rPr lang="en-US" baseline="0" dirty="0" err="1"/>
                            <a:t>www.census.gov</a:t>
                          </a:r>
                          <a:endParaRPr lang="en-US" baseline="0" dirty="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err="1"/>
                            <a:t>nces.ed.gov</a:t>
                          </a:r>
                          <a:endParaRPr lang="en-US" baseline="0"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 People</a:t>
                          </a:r>
                        </a:p>
                        <a:p>
                          <a:pPr marL="0" marR="0" indent="0" algn="r" defTabSz="914362" rtl="0" eaLnBrk="1" fontAlgn="auto" latinLnBrk="0" hangingPunct="1">
                            <a:lnSpc>
                              <a:spcPct val="100000"/>
                            </a:lnSpc>
                            <a:spcBef>
                              <a:spcPts val="0"/>
                            </a:spcBef>
                            <a:spcAft>
                              <a:spcPts val="0"/>
                            </a:spcAft>
                            <a:buClrTx/>
                            <a:buSzTx/>
                            <a:buFontTx/>
                            <a:buNone/>
                            <a:tabLst/>
                            <a:defRPr/>
                          </a:pPr>
                          <a:endParaRPr lang="en-US" b="1" baseline="0" dirty="0"/>
                        </a:p>
                        <a:p>
                          <a:pPr marL="0" marR="0" indent="0" algn="r" defTabSz="914362" rtl="0" eaLnBrk="1" fontAlgn="auto" latinLnBrk="0" hangingPunct="1">
                            <a:lnSpc>
                              <a:spcPct val="100000"/>
                            </a:lnSpc>
                            <a:spcBef>
                              <a:spcPts val="0"/>
                            </a:spcBef>
                            <a:spcAft>
                              <a:spcPts val="0"/>
                            </a:spcAft>
                            <a:buClrTx/>
                            <a:buSzTx/>
                            <a:buFontTx/>
                            <a:buNone/>
                            <a:tabLst/>
                            <a:defRPr/>
                          </a:pPr>
                          <a:r>
                            <a:rPr lang="en-US" sz="1400" b="1" baseline="0" dirty="0"/>
                            <a:t>Degrees since 1971</a:t>
                          </a:r>
                          <a:endParaRPr lang="en-US" b="1" baseline="0" dirty="0"/>
                        </a:p>
                      </a:txBody>
                      <a:tcPr/>
                    </a:tc>
                    <a:tc>
                      <a:txBody>
                        <a:bodyPr/>
                        <a:lstStyle/>
                        <a:p>
                          <a:r>
                            <a:rPr lang="en-US" dirty="0"/>
                            <a:t>% People</a:t>
                          </a:r>
                        </a:p>
                      </a:txBody>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a:t>2022 World population:</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7,883,221,995</a:t>
                          </a:r>
                          <a:endParaRPr lang="en-US" b="1" baseline="0" dirty="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2022 US population</a:t>
                          </a:r>
                          <a:endParaRPr lang="en-US" b="1" baseline="0" dirty="0"/>
                        </a:p>
                      </a:txBody>
                      <a:tcPr/>
                    </a:tc>
                    <a:tc>
                      <a:txBody>
                        <a:bodyPr/>
                        <a:lstStyle/>
                        <a:p>
                          <a:r>
                            <a:rPr lang="fi-FI" dirty="0"/>
                            <a:t>332,558,953</a:t>
                          </a:r>
                          <a:endParaRPr lang="en-US" dirty="0"/>
                        </a:p>
                      </a:txBody>
                      <a:tcPr/>
                    </a:tc>
                    <a:tc>
                      <a:txBody>
                        <a:bodyPr/>
                        <a:lstStyle/>
                        <a:p>
                          <a:r>
                            <a:rPr lang="fi-FI" dirty="0"/>
                            <a:t>4.22% World </a:t>
                          </a:r>
                          <a:r>
                            <a:rPr lang="en-US" baseline="0" dirty="0"/>
                            <a:t>population</a:t>
                          </a:r>
                          <a:endParaRPr lang="en-US" dirty="0"/>
                        </a:p>
                      </a:txBody>
                      <a:tcPr/>
                    </a:tc>
                    <a:extLst>
                      <a:ext uri="{0D108BD9-81ED-4DB2-BD59-A6C34878D82A}">
                        <a16:rowId xmlns:a16="http://schemas.microsoft.com/office/drawing/2014/main" val="10002"/>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US bachelor degrees</a:t>
                          </a:r>
                          <a:endParaRPr lang="en-US" b="1" baseline="0"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27,699,806</a:t>
                          </a:r>
                          <a:endParaRPr lang="en-US" dirty="0"/>
                        </a:p>
                      </a:txBody>
                      <a:tcPr/>
                    </a:tc>
                    <a:tc>
                      <a:txBody>
                        <a:bodyPr/>
                        <a:lstStyle/>
                        <a:p>
                          <a:r>
                            <a:rPr lang="en-US" baseline="0" dirty="0"/>
                            <a:t>8.33% US population</a:t>
                          </a:r>
                          <a:endParaRPr lang="en-US" dirty="0"/>
                        </a:p>
                      </a:txBody>
                      <a:tcPr/>
                    </a:tc>
                    <a:extLst>
                      <a:ext uri="{0D108BD9-81ED-4DB2-BD59-A6C34878D82A}">
                        <a16:rowId xmlns:a16="http://schemas.microsoft.com/office/drawing/2014/main" val="10003"/>
                      </a:ext>
                    </a:extLst>
                  </a:tr>
                  <a:tr h="64008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cs-CZ" baseline="0" dirty="0"/>
                            <a:t>US </a:t>
                          </a:r>
                          <a:r>
                            <a:rPr lang="cs-CZ" baseline="0" dirty="0" err="1"/>
                            <a:t>Computer</a:t>
                          </a:r>
                          <a:r>
                            <a:rPr lang="cs-CZ" baseline="0" dirty="0"/>
                            <a:t> and </a:t>
                          </a:r>
                          <a:r>
                            <a:rPr lang="cs-CZ" baseline="0" dirty="0" err="1"/>
                            <a:t>Info</a:t>
                          </a:r>
                          <a:r>
                            <a:rPr lang="cs-CZ" baseline="0" dirty="0"/>
                            <a:t> Science </a:t>
                          </a:r>
                          <a:r>
                            <a:rPr lang="cs-CZ" baseline="0" dirty="0" err="1"/>
                            <a:t>degrees</a:t>
                          </a:r>
                          <a:endParaRPr lang="en-US" b="1" baseline="0"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864,397</a:t>
                          </a:r>
                          <a:endParaRPr lang="en-US" dirty="0"/>
                        </a:p>
                      </a:txBody>
                      <a:tcPr/>
                    </a:tc>
                    <a:tc>
                      <a:txBody>
                        <a:bodyPr/>
                        <a:lstStyle/>
                        <a:p>
                          <a:r>
                            <a:rPr lang="en-US" baseline="0" dirty="0"/>
                            <a:t>3.12% US degrees</a:t>
                          </a:r>
                        </a:p>
                        <a:p>
                          <a:r>
                            <a:rPr lang="en-US" baseline="0" dirty="0"/>
                            <a:t>0.26% US population</a:t>
                          </a:r>
                          <a:endParaRPr lang="en-US" dirty="0"/>
                        </a:p>
                      </a:txBody>
                      <a:tcPr/>
                    </a:tc>
                    <a:extLst>
                      <a:ext uri="{0D108BD9-81ED-4DB2-BD59-A6C34878D82A}">
                        <a16:rowId xmlns:a16="http://schemas.microsoft.com/office/drawing/2014/main" val="10004"/>
                      </a:ext>
                    </a:extLst>
                  </a:tr>
                  <a:tr h="640080">
                    <a:tc>
                      <a:txBody>
                        <a:bodyPr/>
                        <a:lstStyle/>
                        <a:p>
                          <a:pPr marL="0" indent="0">
                            <a:buFont typeface="Arial"/>
                            <a:buNone/>
                          </a:pPr>
                          <a:r>
                            <a:rPr lang="en-US" baseline="0" dirty="0"/>
                            <a:t>If representative of world’s population</a:t>
                          </a:r>
                        </a:p>
                      </a:txBody>
                      <a:tcPr/>
                    </a:tc>
                    <a:tc>
                      <a:txBody>
                        <a:bodyPr/>
                        <a:lstStyle/>
                        <a:p>
                          <a:pPr marL="0" marR="0" lvl="0" indent="0" algn="l" defTabSz="914362" rtl="0" eaLnBrk="1" fontAlgn="auto" latinLnBrk="0" hangingPunct="1">
                            <a:lnSpc>
                              <a:spcPct val="100000"/>
                            </a:lnSpc>
                            <a:spcBef>
                              <a:spcPts val="0"/>
                            </a:spcBef>
                            <a:spcAft>
                              <a:spcPts val="0"/>
                            </a:spcAft>
                            <a:buClrTx/>
                            <a:buSzTx/>
                            <a:buFontTx/>
                            <a:buNone/>
                            <a:tabLst/>
                            <a:defRPr/>
                          </a:pPr>
                          <a:r>
                            <a:rPr lang="en-US" baseline="0" dirty="0"/>
                            <a:t>7,883,221,995</a:t>
                          </a:r>
                          <a:r>
                            <a:rPr lang="en-US" b="1" baseline="0" dirty="0"/>
                            <a:t> </a:t>
                          </a:r>
                          <a:r>
                            <a:rPr lang="en-US" baseline="0" dirty="0"/>
                            <a:t>x 0.26% = </a:t>
                          </a:r>
                          <a:r>
                            <a:rPr lang="en-US" b="1" baseline="0" dirty="0"/>
                            <a:t>20,496,377</a:t>
                          </a:r>
                        </a:p>
                      </a:txBody>
                      <a:tcPr/>
                    </a:tc>
                    <a:tc>
                      <a:txBody>
                        <a:bodyPr/>
                        <a:lstStyle/>
                        <a:p>
                          <a:endParaRPr lang="en-US"/>
                        </a:p>
                      </a:txBody>
                      <a:tcPr>
                        <a:blipFill>
                          <a:blip r:embed="rId3"/>
                          <a:stretch>
                            <a:fillRect l="-200490" t="-415686" r="-980" b="-13725"/>
                          </a:stretch>
                        </a:blipFill>
                      </a:tcPr>
                    </a:tc>
                    <a:extLst>
                      <a:ext uri="{0D108BD9-81ED-4DB2-BD59-A6C34878D82A}">
                        <a16:rowId xmlns:a16="http://schemas.microsoft.com/office/drawing/2014/main" val="10005"/>
                      </a:ext>
                    </a:extLst>
                  </a:tr>
                </a:tbl>
              </a:graphicData>
            </a:graphic>
          </p:graphicFrame>
        </mc:Fallback>
      </mc:AlternateContent>
      <p:sp>
        <p:nvSpPr>
          <p:cNvPr id="2" name="Title 1"/>
          <p:cNvSpPr>
            <a:spLocks noGrp="1"/>
          </p:cNvSpPr>
          <p:nvPr>
            <p:ph type="title"/>
          </p:nvPr>
        </p:nvSpPr>
        <p:spPr/>
        <p:txBody>
          <a:bodyPr/>
          <a:lstStyle/>
          <a:p>
            <a:r>
              <a:rPr lang="en-US" dirty="0"/>
              <a:t>How many people might get that joke</a:t>
            </a:r>
          </a:p>
        </p:txBody>
      </p:sp>
      <p:sp>
        <p:nvSpPr>
          <p:cNvPr id="4" name="Footer Placeholder 3"/>
          <p:cNvSpPr>
            <a:spLocks noGrp="1"/>
          </p:cNvSpPr>
          <p:nvPr>
            <p:ph type="ftr" sz="quarter" idx="11"/>
          </p:nvPr>
        </p:nvSpPr>
        <p:spPr/>
        <p:txBody>
          <a:bodyPr/>
          <a:lstStyle/>
          <a:p>
            <a:r>
              <a:rPr lang="sk-SK"/>
              <a:t>© 2022 Keith A. Pray</a:t>
            </a:r>
            <a:endParaRPr lang="en-US" dirty="0"/>
          </a:p>
        </p:txBody>
      </p:sp>
      <p:sp>
        <p:nvSpPr>
          <p:cNvPr id="13" name="Rectangle 4"/>
          <p:cNvSpPr>
            <a:spLocks noChangeArrowheads="1"/>
          </p:cNvSpPr>
          <p:nvPr/>
        </p:nvSpPr>
        <p:spPr bwMode="auto">
          <a:xfrm>
            <a:off x="0" y="3006090"/>
            <a:ext cx="9144000" cy="287106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
        <p:nvSpPr>
          <p:cNvPr id="14" name="Rectangle 4"/>
          <p:cNvSpPr>
            <a:spLocks noChangeArrowheads="1"/>
          </p:cNvSpPr>
          <p:nvPr/>
        </p:nvSpPr>
        <p:spPr bwMode="auto">
          <a:xfrm>
            <a:off x="0" y="3337227"/>
            <a:ext cx="9144000" cy="287106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
        <p:nvSpPr>
          <p:cNvPr id="11" name="Rectangle 4"/>
          <p:cNvSpPr>
            <a:spLocks noChangeArrowheads="1"/>
          </p:cNvSpPr>
          <p:nvPr/>
        </p:nvSpPr>
        <p:spPr bwMode="auto">
          <a:xfrm>
            <a:off x="0" y="2272440"/>
            <a:ext cx="9144000" cy="287106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
        <p:nvSpPr>
          <p:cNvPr id="15" name="Rectangle 4"/>
          <p:cNvSpPr>
            <a:spLocks noChangeArrowheads="1"/>
          </p:cNvSpPr>
          <p:nvPr/>
        </p:nvSpPr>
        <p:spPr bwMode="auto">
          <a:xfrm>
            <a:off x="0" y="3969872"/>
            <a:ext cx="9144000" cy="287106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
        <p:nvSpPr>
          <p:cNvPr id="12" name="Rectangle 4"/>
          <p:cNvSpPr>
            <a:spLocks noChangeArrowheads="1"/>
          </p:cNvSpPr>
          <p:nvPr/>
        </p:nvSpPr>
        <p:spPr bwMode="auto">
          <a:xfrm>
            <a:off x="0" y="2610035"/>
            <a:ext cx="9144000" cy="287106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Tree>
    <p:extLst>
      <p:ext uri="{BB962C8B-B14F-4D97-AF65-F5344CB8AC3E}">
        <p14:creationId xmlns:p14="http://schemas.microsoft.com/office/powerpoint/2010/main" val="166923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1"/>
                                        </p:tgtEl>
                                        <p:attrNameLst>
                                          <p:attrName>ppt_x</p:attrName>
                                        </p:attrNameLst>
                                      </p:cBhvr>
                                      <p:tavLst>
                                        <p:tav tm="0">
                                          <p:val>
                                            <p:strVal val="ppt_x"/>
                                          </p:val>
                                        </p:tav>
                                        <p:tav tm="100000">
                                          <p:val>
                                            <p:strVal val="ppt_x"/>
                                          </p:val>
                                        </p:tav>
                                      </p:tavLst>
                                    </p:anim>
                                    <p:anim calcmode="lin" valueType="num">
                                      <p:cBhvr additive="base">
                                        <p:cTn id="7" dur="500"/>
                                        <p:tgtEl>
                                          <p:spTgt spid="11"/>
                                        </p:tgtEl>
                                        <p:attrNameLst>
                                          <p:attrName>ppt_y</p:attrName>
                                        </p:attrNameLst>
                                      </p:cBhvr>
                                      <p:tavLst>
                                        <p:tav tm="0">
                                          <p:val>
                                            <p:strVal val="ppt_y"/>
                                          </p:val>
                                        </p:tav>
                                        <p:tav tm="100000">
                                          <p:val>
                                            <p:strVal val="1+ppt_h/2"/>
                                          </p:val>
                                        </p:tav>
                                      </p:tavLst>
                                    </p:anim>
                                    <p:set>
                                      <p:cBhvr>
                                        <p:cTn id="8" dur="1" fill="hold">
                                          <p:stCondLst>
                                            <p:cond delay="499"/>
                                          </p:stCondLst>
                                        </p:cTn>
                                        <p:tgtEl>
                                          <p:spTgt spid="1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2"/>
                                        </p:tgtEl>
                                        <p:attrNameLst>
                                          <p:attrName>ppt_x</p:attrName>
                                        </p:attrNameLst>
                                      </p:cBhvr>
                                      <p:tavLst>
                                        <p:tav tm="0">
                                          <p:val>
                                            <p:strVal val="ppt_x"/>
                                          </p:val>
                                        </p:tav>
                                        <p:tav tm="100000">
                                          <p:val>
                                            <p:strVal val="ppt_x"/>
                                          </p:val>
                                        </p:tav>
                                      </p:tavLst>
                                    </p:anim>
                                    <p:anim calcmode="lin" valueType="num">
                                      <p:cBhvr additive="base">
                                        <p:cTn id="13" dur="500"/>
                                        <p:tgtEl>
                                          <p:spTgt spid="12"/>
                                        </p:tgtEl>
                                        <p:attrNameLst>
                                          <p:attrName>ppt_y</p:attrName>
                                        </p:attrNameLst>
                                      </p:cBhvr>
                                      <p:tavLst>
                                        <p:tav tm="0">
                                          <p:val>
                                            <p:strVal val="ppt_y"/>
                                          </p:val>
                                        </p:tav>
                                        <p:tav tm="100000">
                                          <p:val>
                                            <p:strVal val="1+ppt_h/2"/>
                                          </p:val>
                                        </p:tav>
                                      </p:tavLst>
                                    </p:anim>
                                    <p:set>
                                      <p:cBhvr>
                                        <p:cTn id="14" dur="1" fill="hold">
                                          <p:stCondLst>
                                            <p:cond delay="499"/>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13"/>
                                        </p:tgtEl>
                                        <p:attrNameLst>
                                          <p:attrName>ppt_x</p:attrName>
                                        </p:attrNameLst>
                                      </p:cBhvr>
                                      <p:tavLst>
                                        <p:tav tm="0">
                                          <p:val>
                                            <p:strVal val="ppt_x"/>
                                          </p:val>
                                        </p:tav>
                                        <p:tav tm="100000">
                                          <p:val>
                                            <p:strVal val="ppt_x"/>
                                          </p:val>
                                        </p:tav>
                                      </p:tavLst>
                                    </p:anim>
                                    <p:anim calcmode="lin" valueType="num">
                                      <p:cBhvr additive="base">
                                        <p:cTn id="19" dur="500"/>
                                        <p:tgtEl>
                                          <p:spTgt spid="13"/>
                                        </p:tgtEl>
                                        <p:attrNameLst>
                                          <p:attrName>ppt_y</p:attrName>
                                        </p:attrNameLst>
                                      </p:cBhvr>
                                      <p:tavLst>
                                        <p:tav tm="0">
                                          <p:val>
                                            <p:strVal val="ppt_y"/>
                                          </p:val>
                                        </p:tav>
                                        <p:tav tm="100000">
                                          <p:val>
                                            <p:strVal val="1+ppt_h/2"/>
                                          </p:val>
                                        </p:tav>
                                      </p:tavLst>
                                    </p:anim>
                                    <p:set>
                                      <p:cBhvr>
                                        <p:cTn id="20" dur="1" fill="hold">
                                          <p:stCondLst>
                                            <p:cond delay="499"/>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14"/>
                                        </p:tgtEl>
                                        <p:attrNameLst>
                                          <p:attrName>ppt_x</p:attrName>
                                        </p:attrNameLst>
                                      </p:cBhvr>
                                      <p:tavLst>
                                        <p:tav tm="0">
                                          <p:val>
                                            <p:strVal val="ppt_x"/>
                                          </p:val>
                                        </p:tav>
                                        <p:tav tm="100000">
                                          <p:val>
                                            <p:strVal val="ppt_x"/>
                                          </p:val>
                                        </p:tav>
                                      </p:tavLst>
                                    </p:anim>
                                    <p:anim calcmode="lin" valueType="num">
                                      <p:cBhvr additive="base">
                                        <p:cTn id="25" dur="500"/>
                                        <p:tgtEl>
                                          <p:spTgt spid="14"/>
                                        </p:tgtEl>
                                        <p:attrNameLst>
                                          <p:attrName>ppt_y</p:attrName>
                                        </p:attrNameLst>
                                      </p:cBhvr>
                                      <p:tavLst>
                                        <p:tav tm="0">
                                          <p:val>
                                            <p:strVal val="ppt_y"/>
                                          </p:val>
                                        </p:tav>
                                        <p:tav tm="100000">
                                          <p:val>
                                            <p:strVal val="1+ppt_h/2"/>
                                          </p:val>
                                        </p:tav>
                                      </p:tavLst>
                                    </p:anim>
                                    <p:set>
                                      <p:cBhvr>
                                        <p:cTn id="26" dur="1" fill="hold">
                                          <p:stCondLst>
                                            <p:cond delay="499"/>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15"/>
                                        </p:tgtEl>
                                        <p:attrNameLst>
                                          <p:attrName>ppt_x</p:attrName>
                                        </p:attrNameLst>
                                      </p:cBhvr>
                                      <p:tavLst>
                                        <p:tav tm="0">
                                          <p:val>
                                            <p:strVal val="ppt_x"/>
                                          </p:val>
                                        </p:tav>
                                        <p:tav tm="100000">
                                          <p:val>
                                            <p:strVal val="ppt_x"/>
                                          </p:val>
                                        </p:tav>
                                      </p:tavLst>
                                    </p:anim>
                                    <p:anim calcmode="lin" valueType="num">
                                      <p:cBhvr additive="base">
                                        <p:cTn id="31" dur="500"/>
                                        <p:tgtEl>
                                          <p:spTgt spid="15"/>
                                        </p:tgtEl>
                                        <p:attrNameLst>
                                          <p:attrName>ppt_y</p:attrName>
                                        </p:attrNameLst>
                                      </p:cBhvr>
                                      <p:tavLst>
                                        <p:tav tm="0">
                                          <p:val>
                                            <p:strVal val="ppt_y"/>
                                          </p:val>
                                        </p:tav>
                                        <p:tav tm="100000">
                                          <p:val>
                                            <p:strVal val="1+ppt_h/2"/>
                                          </p:val>
                                        </p:tav>
                                      </p:tavLst>
                                    </p:anim>
                                    <p:set>
                                      <p:cBhvr>
                                        <p:cTn id="3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1" grpId="0" animBg="1"/>
      <p:bldP spid="15"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5F5860-1146-BD4D-92C1-172290919826}"/>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2E5E62A4-6EEA-9140-8AD7-BBEC3E701370}"/>
              </a:ext>
            </a:extLst>
          </p:cNvPr>
          <p:cNvSpPr>
            <a:spLocks noGrp="1"/>
          </p:cNvSpPr>
          <p:nvPr>
            <p:ph type="ftr" sz="quarter" idx="11"/>
          </p:nvPr>
        </p:nvSpPr>
        <p:spPr/>
        <p:txBody>
          <a:bodyPr/>
          <a:lstStyle/>
          <a:p>
            <a:r>
              <a:rPr lang="sk-SK"/>
              <a:t>© 2022 Keith A. Pray</a:t>
            </a:r>
            <a:endParaRPr lang="en-US" dirty="0"/>
          </a:p>
        </p:txBody>
      </p:sp>
      <p:pic>
        <p:nvPicPr>
          <p:cNvPr id="7" name="Picture 6">
            <a:extLst>
              <a:ext uri="{FF2B5EF4-FFF2-40B4-BE49-F238E27FC236}">
                <a16:creationId xmlns:a16="http://schemas.microsoft.com/office/drawing/2014/main" id="{89DC1239-4017-244E-8E25-19E1E67B0167}"/>
              </a:ext>
            </a:extLst>
          </p:cNvPr>
          <p:cNvPicPr>
            <a:picLocks noChangeAspect="1"/>
          </p:cNvPicPr>
          <p:nvPr/>
        </p:nvPicPr>
        <p:blipFill>
          <a:blip r:embed="rId3"/>
          <a:stretch>
            <a:fillRect/>
          </a:stretch>
        </p:blipFill>
        <p:spPr>
          <a:xfrm>
            <a:off x="131976" y="361376"/>
            <a:ext cx="8880049" cy="4587480"/>
          </a:xfrm>
          <a:prstGeom prst="rect">
            <a:avLst/>
          </a:prstGeom>
        </p:spPr>
      </p:pic>
    </p:spTree>
    <p:extLst>
      <p:ext uri="{BB962C8B-B14F-4D97-AF65-F5344CB8AC3E}">
        <p14:creationId xmlns:p14="http://schemas.microsoft.com/office/powerpoint/2010/main" val="2891559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2022 Keith A. Pray</a:t>
            </a:r>
            <a:endParaRPr lang="en-US" dirty="0"/>
          </a:p>
        </p:txBody>
      </p:sp>
      <p:sp>
        <p:nvSpPr>
          <p:cNvPr id="7" name="Content Placeholder 2"/>
          <p:cNvSpPr>
            <a:spLocks noGrp="1"/>
          </p:cNvSpPr>
          <p:nvPr>
            <p:ph idx="1"/>
          </p:nvPr>
        </p:nvSpPr>
        <p:spPr>
          <a:xfrm>
            <a:off x="457200" y="633269"/>
            <a:ext cx="8229600" cy="2128219"/>
          </a:xfrm>
        </p:spPr>
        <p:txBody>
          <a:bodyPr anchor="ctr"/>
          <a:lstStyle/>
          <a:p>
            <a:pPr marL="0" indent="0" algn="ctr">
              <a:buNone/>
            </a:pPr>
            <a:r>
              <a:rPr lang="en-US" sz="8800" dirty="0"/>
              <a:t>/(BB|[^B]{2})/</a:t>
            </a:r>
          </a:p>
        </p:txBody>
      </p:sp>
      <p:sp>
        <p:nvSpPr>
          <p:cNvPr id="5" name="Content Placeholder 2">
            <a:extLst>
              <a:ext uri="{FF2B5EF4-FFF2-40B4-BE49-F238E27FC236}">
                <a16:creationId xmlns:a16="http://schemas.microsoft.com/office/drawing/2014/main" id="{15E8DFFC-E3C4-9943-B512-985BE9670B73}"/>
              </a:ext>
            </a:extLst>
          </p:cNvPr>
          <p:cNvSpPr txBox="1">
            <a:spLocks/>
          </p:cNvSpPr>
          <p:nvPr/>
        </p:nvSpPr>
        <p:spPr>
          <a:xfrm>
            <a:off x="457200" y="2815232"/>
            <a:ext cx="8229600" cy="2128219"/>
          </a:xfrm>
          <a:prstGeom prst="rect">
            <a:avLst/>
          </a:prstGeom>
        </p:spPr>
        <p:txBody>
          <a:bodyPr vert="horz" lIns="91440" tIns="45718" rIns="91436" bIns="45718" rtlCol="0" anchor="ctr">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a:lstStyle>
          <a:p>
            <a:pPr marL="0" indent="0">
              <a:buFont typeface="Arial" pitchFamily="34" charset="0"/>
              <a:buNone/>
            </a:pPr>
            <a:r>
              <a:rPr lang="en-US" sz="2800" dirty="0">
                <a:latin typeface="Consolas" panose="020B0609020204030204" pitchFamily="49" charset="0"/>
                <a:cs typeface="Consolas" panose="020B0609020204030204" pitchFamily="49" charset="0"/>
              </a:rPr>
              <a:t>2022 LinkedIn People Claiming: </a:t>
            </a:r>
          </a:p>
          <a:p>
            <a:pPr marL="0" indent="0">
              <a:buNone/>
            </a:pPr>
            <a:r>
              <a:rPr lang="en-US" sz="2800" dirty="0">
                <a:latin typeface="Consolas" panose="020B0609020204030204" pitchFamily="49" charset="0"/>
                <a:cs typeface="Consolas" panose="020B0609020204030204" pitchFamily="49" charset="0"/>
              </a:rPr>
              <a:t>  Software Development: </a:t>
            </a:r>
            <a:r>
              <a:rPr lang="en-US" sz="2800" b="1" dirty="0">
                <a:latin typeface="Consolas" panose="020B0609020204030204" pitchFamily="49" charset="0"/>
                <a:cs typeface="Consolas" panose="020B0609020204030204" pitchFamily="49" charset="0"/>
              </a:rPr>
              <a:t>5,530,000</a:t>
            </a:r>
          </a:p>
          <a:p>
            <a:pPr marL="0" indent="0">
              <a:buNone/>
            </a:pPr>
            <a:r>
              <a:rPr lang="en-US" sz="2800" dirty="0">
                <a:latin typeface="Consolas" panose="020B0609020204030204" pitchFamily="49" charset="0"/>
                <a:cs typeface="Consolas" panose="020B0609020204030204" pitchFamily="49" charset="0"/>
              </a:rPr>
              <a:t>  Regular Expressions :    </a:t>
            </a:r>
            <a:r>
              <a:rPr lang="en-US" sz="2800" b="1" dirty="0">
                <a:latin typeface="Consolas" panose="020B0609020204030204" pitchFamily="49" charset="0"/>
                <a:cs typeface="Consolas" panose="020B0609020204030204" pitchFamily="49" charset="0"/>
              </a:rPr>
              <a:t>27,000</a:t>
            </a:r>
            <a:r>
              <a:rPr lang="en-US" sz="2800" dirty="0">
                <a:latin typeface="Consolas" panose="020B0609020204030204" pitchFamily="49" charset="0"/>
                <a:cs typeface="Consolas" panose="020B0609020204030204" pitchFamily="49" charset="0"/>
              </a:rPr>
              <a:t> (0.49%)</a:t>
            </a:r>
          </a:p>
          <a:p>
            <a:pPr marL="0" indent="0">
              <a:buNone/>
            </a:pPr>
            <a:r>
              <a:rPr lang="en-US" sz="1400" dirty="0">
                <a:latin typeface="Consolas" panose="020B0609020204030204" pitchFamily="49" charset="0"/>
                <a:cs typeface="Consolas" panose="020B0609020204030204" pitchFamily="49" charset="0"/>
              </a:rPr>
              <a:t>Using Key Word Search, skill filter not available w/out subscription</a:t>
            </a:r>
            <a:br>
              <a:rPr lang="en-US" sz="1400" dirty="0">
                <a:latin typeface="Consolas" panose="020B0609020204030204" pitchFamily="49" charset="0"/>
                <a:cs typeface="Consolas" panose="020B0609020204030204" pitchFamily="49" charset="0"/>
              </a:rPr>
            </a:br>
            <a:r>
              <a:rPr lang="en-US" sz="1400" dirty="0">
                <a:latin typeface="Consolas" panose="020B0609020204030204" pitchFamily="49" charset="0"/>
                <a:cs typeface="Consolas" panose="020B0609020204030204" pitchFamily="49" charset="0"/>
              </a:rPr>
              <a:t>See Notes for 2018 and earlier data</a:t>
            </a:r>
          </a:p>
        </p:txBody>
      </p:sp>
    </p:spTree>
    <p:extLst>
      <p:ext uri="{BB962C8B-B14F-4D97-AF65-F5344CB8AC3E}">
        <p14:creationId xmlns:p14="http://schemas.microsoft.com/office/powerpoint/2010/main" val="15896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dirty="0"/>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Introduction</a:t>
            </a:r>
          </a:p>
          <a:p>
            <a:pPr marL="662968" lvl="1" indent="-457200">
              <a:buFont typeface="+mj-lt"/>
              <a:buAutoNum type="arabicPeriod"/>
            </a:pPr>
            <a:r>
              <a:rPr lang="en-US" dirty="0"/>
              <a:t>Course Staff</a:t>
            </a:r>
          </a:p>
          <a:p>
            <a:pPr marL="662968" lvl="1" indent="-457200">
              <a:buFont typeface="+mj-lt"/>
              <a:buAutoNum type="arabicPeriod"/>
            </a:pPr>
            <a:r>
              <a:rPr lang="en-US" dirty="0"/>
              <a:t>Logistics</a:t>
            </a:r>
          </a:p>
          <a:p>
            <a:pPr marL="662968" lvl="1" indent="-457200">
              <a:buFont typeface="+mj-lt"/>
              <a:buAutoNum type="arabicPeriod"/>
            </a:pPr>
            <a:r>
              <a:rPr lang="en-US" dirty="0"/>
              <a:t>Outcomes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2022 Keith A. Pray</a:t>
            </a:r>
            <a:endParaRPr lang="en-US" dirty="0"/>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Staff</a:t>
            </a:r>
          </a:p>
        </p:txBody>
      </p:sp>
      <p:sp>
        <p:nvSpPr>
          <p:cNvPr id="8" name="Text Placeholder 7"/>
          <p:cNvSpPr>
            <a:spLocks noGrp="1"/>
          </p:cNvSpPr>
          <p:nvPr>
            <p:ph type="body" idx="1"/>
          </p:nvPr>
        </p:nvSpPr>
        <p:spPr/>
        <p:txBody>
          <a:bodyPr/>
          <a:lstStyle/>
          <a:p>
            <a:r>
              <a:rPr lang="en-US" dirty="0"/>
              <a:t>Instructor</a:t>
            </a:r>
          </a:p>
        </p:txBody>
      </p:sp>
      <p:sp>
        <p:nvSpPr>
          <p:cNvPr id="6" name="Content Placeholder 5"/>
          <p:cNvSpPr>
            <a:spLocks noGrp="1"/>
          </p:cNvSpPr>
          <p:nvPr>
            <p:ph sz="half" idx="2"/>
          </p:nvPr>
        </p:nvSpPr>
        <p:spPr/>
        <p:txBody>
          <a:bodyPr>
            <a:normAutofit/>
          </a:bodyPr>
          <a:lstStyle/>
          <a:p>
            <a:r>
              <a:rPr lang="en-US" dirty="0"/>
              <a:t>Keith A. Pray</a:t>
            </a:r>
          </a:p>
          <a:p>
            <a:r>
              <a:rPr lang="en-US" dirty="0">
                <a:hlinkClick r:id="rId3"/>
              </a:rPr>
              <a:t>kap@wpi.edu</a:t>
            </a:r>
            <a:endParaRPr lang="en-US" dirty="0"/>
          </a:p>
          <a:p>
            <a:r>
              <a:rPr lang="en-US" dirty="0"/>
              <a:t>Office Hours</a:t>
            </a:r>
          </a:p>
          <a:p>
            <a:pPr lvl="1"/>
            <a:r>
              <a:rPr lang="en-US" dirty="0"/>
              <a:t>30 minutes before class</a:t>
            </a:r>
          </a:p>
          <a:p>
            <a:pPr lvl="1"/>
            <a:r>
              <a:rPr lang="en-US" dirty="0"/>
              <a:t>the hour following class</a:t>
            </a:r>
          </a:p>
          <a:p>
            <a:pPr lvl="1"/>
            <a:r>
              <a:rPr lang="en-US" dirty="0"/>
              <a:t>By Appointment</a:t>
            </a:r>
          </a:p>
        </p:txBody>
      </p:sp>
      <p:sp>
        <p:nvSpPr>
          <p:cNvPr id="9" name="Text Placeholder 8"/>
          <p:cNvSpPr>
            <a:spLocks noGrp="1"/>
          </p:cNvSpPr>
          <p:nvPr>
            <p:ph type="body" sz="quarter" idx="3"/>
          </p:nvPr>
        </p:nvSpPr>
        <p:spPr/>
        <p:txBody>
          <a:bodyPr/>
          <a:lstStyle/>
          <a:p>
            <a:r>
              <a:rPr lang="en-US" dirty="0"/>
              <a:t>Assistants</a:t>
            </a:r>
          </a:p>
        </p:txBody>
      </p:sp>
      <p:sp>
        <p:nvSpPr>
          <p:cNvPr id="10" name="Content Placeholder 9"/>
          <p:cNvSpPr>
            <a:spLocks noGrp="1"/>
          </p:cNvSpPr>
          <p:nvPr>
            <p:ph sz="quarter" idx="4"/>
          </p:nvPr>
        </p:nvSpPr>
        <p:spPr/>
        <p:txBody>
          <a:bodyPr>
            <a:normAutofit/>
          </a:bodyPr>
          <a:lstStyle/>
          <a:p>
            <a:r>
              <a:rPr lang="en-US" dirty="0"/>
              <a:t>SA</a:t>
            </a:r>
          </a:p>
          <a:p>
            <a:pPr lvl="1"/>
            <a:r>
              <a:rPr lang="en-US" dirty="0" err="1"/>
              <a:t>N’yoma</a:t>
            </a:r>
            <a:r>
              <a:rPr lang="en-US" dirty="0"/>
              <a:t> Diamond</a:t>
            </a:r>
          </a:p>
          <a:p>
            <a:pPr lvl="1"/>
            <a:r>
              <a:rPr lang="en-US" dirty="0">
                <a:hlinkClick r:id="rId4"/>
              </a:rPr>
              <a:t>badiamond@wpi.edu</a:t>
            </a:r>
            <a:r>
              <a:rPr lang="en-US" dirty="0"/>
              <a:t> </a:t>
            </a:r>
          </a:p>
          <a:p>
            <a:endParaRPr lang="en-US" dirty="0"/>
          </a:p>
          <a:p>
            <a:r>
              <a:rPr lang="en-US" dirty="0"/>
              <a:t>Who are you?</a:t>
            </a:r>
          </a:p>
          <a:p>
            <a:pPr lvl="1"/>
            <a:r>
              <a:rPr lang="en-US" dirty="0"/>
              <a:t>Youngest? Oldest?</a:t>
            </a:r>
          </a:p>
          <a:p>
            <a:pPr lvl="1"/>
            <a:r>
              <a:rPr lang="en-US" dirty="0"/>
              <a:t>Majors? Years?</a:t>
            </a:r>
          </a:p>
          <a:p>
            <a:pPr lvl="1"/>
            <a:r>
              <a:rPr lang="en-US" dirty="0"/>
              <a:t>Why take this course?</a:t>
            </a:r>
          </a:p>
        </p:txBody>
      </p:sp>
      <p:sp>
        <p:nvSpPr>
          <p:cNvPr id="4" name="Footer Placeholder 3"/>
          <p:cNvSpPr>
            <a:spLocks noGrp="1"/>
          </p:cNvSpPr>
          <p:nvPr>
            <p:ph type="ftr" sz="quarter" idx="11"/>
          </p:nvPr>
        </p:nvSpPr>
        <p:spPr/>
        <p:txBody>
          <a:bodyPr/>
          <a:lstStyle/>
          <a:p>
            <a:r>
              <a:rPr lang="sk-SK"/>
              <a:t>© 2022 Keith A. Pray</a:t>
            </a:r>
            <a:endParaRPr lang="en-US" dirty="0"/>
          </a:p>
        </p:txBody>
      </p:sp>
    </p:spTree>
    <p:extLst>
      <p:ext uri="{BB962C8B-B14F-4D97-AF65-F5344CB8AC3E}">
        <p14:creationId xmlns:p14="http://schemas.microsoft.com/office/powerpoint/2010/main" val="2108164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a:t>
            </a:r>
          </a:p>
        </p:txBody>
      </p:sp>
      <p:sp>
        <p:nvSpPr>
          <p:cNvPr id="3" name="Text Placeholder 2"/>
          <p:cNvSpPr>
            <a:spLocks noGrp="1"/>
          </p:cNvSpPr>
          <p:nvPr>
            <p:ph type="body" idx="1"/>
          </p:nvPr>
        </p:nvSpPr>
        <p:spPr/>
        <p:txBody>
          <a:bodyPr/>
          <a:lstStyle/>
          <a:p>
            <a:r>
              <a:rPr lang="en-US" dirty="0"/>
              <a:t>Course Web Site</a:t>
            </a:r>
          </a:p>
        </p:txBody>
      </p:sp>
      <p:sp>
        <p:nvSpPr>
          <p:cNvPr id="4" name="Content Placeholder 3"/>
          <p:cNvSpPr>
            <a:spLocks noGrp="1"/>
          </p:cNvSpPr>
          <p:nvPr>
            <p:ph sz="half" idx="2"/>
          </p:nvPr>
        </p:nvSpPr>
        <p:spPr/>
        <p:txBody>
          <a:bodyPr/>
          <a:lstStyle/>
          <a:p>
            <a:r>
              <a:rPr lang="en-US" dirty="0">
                <a:hlinkClick r:id="rId3"/>
              </a:rPr>
              <a:t>http://socialimps.keithpray.net</a:t>
            </a:r>
            <a:endParaRPr lang="en-US" dirty="0"/>
          </a:p>
          <a:p>
            <a:r>
              <a:rPr lang="en-US" dirty="0"/>
              <a:t>Syllabus</a:t>
            </a:r>
          </a:p>
          <a:p>
            <a:r>
              <a:rPr lang="en-US" dirty="0"/>
              <a:t>Grading Policy</a:t>
            </a:r>
          </a:p>
          <a:p>
            <a:r>
              <a:rPr lang="en-US" dirty="0"/>
              <a:t>Due Dates</a:t>
            </a:r>
          </a:p>
          <a:p>
            <a:r>
              <a:rPr lang="en-US" dirty="0"/>
              <a:t>Etc.</a:t>
            </a:r>
          </a:p>
        </p:txBody>
      </p:sp>
      <p:sp>
        <p:nvSpPr>
          <p:cNvPr id="5" name="Text Placeholder 4"/>
          <p:cNvSpPr>
            <a:spLocks noGrp="1"/>
          </p:cNvSpPr>
          <p:nvPr>
            <p:ph type="body" sz="quarter" idx="3"/>
          </p:nvPr>
        </p:nvSpPr>
        <p:spPr/>
        <p:txBody>
          <a:bodyPr/>
          <a:lstStyle/>
          <a:p>
            <a:r>
              <a:rPr lang="en-US" dirty="0"/>
              <a:t>Interactive Activities</a:t>
            </a:r>
          </a:p>
        </p:txBody>
      </p:sp>
      <p:sp>
        <p:nvSpPr>
          <p:cNvPr id="6" name="Content Placeholder 5"/>
          <p:cNvSpPr>
            <a:spLocks noGrp="1"/>
          </p:cNvSpPr>
          <p:nvPr>
            <p:ph sz="quarter" idx="4"/>
          </p:nvPr>
        </p:nvSpPr>
        <p:spPr/>
        <p:txBody>
          <a:bodyPr/>
          <a:lstStyle/>
          <a:p>
            <a:r>
              <a:rPr lang="en-US" dirty="0"/>
              <a:t>Canvas</a:t>
            </a:r>
          </a:p>
          <a:p>
            <a:pPr lvl="1"/>
            <a:r>
              <a:rPr lang="en-US" dirty="0"/>
              <a:t>Discussion Boards</a:t>
            </a:r>
          </a:p>
          <a:p>
            <a:pPr lvl="1"/>
            <a:r>
              <a:rPr lang="en-US" dirty="0"/>
              <a:t>Assignment Turn In</a:t>
            </a:r>
          </a:p>
          <a:p>
            <a:pPr lvl="1"/>
            <a:r>
              <a:rPr lang="en-US" b="1" dirty="0"/>
              <a:t>Announcements made on Canvas </a:t>
            </a:r>
          </a:p>
          <a:p>
            <a:pPr lvl="1"/>
            <a:r>
              <a:rPr lang="en-US" b="1" dirty="0"/>
              <a:t>Canvas </a:t>
            </a:r>
            <a:r>
              <a:rPr lang="en-US" b="1" dirty="0">
                <a:sym typeface="Wingdings" pitchFamily="2" charset="2"/>
              </a:rPr>
              <a:t> </a:t>
            </a:r>
            <a:r>
              <a:rPr lang="en-US" b="1" dirty="0"/>
              <a:t>Account </a:t>
            </a:r>
            <a:r>
              <a:rPr lang="en-US" b="1" dirty="0">
                <a:sym typeface="Wingdings" pitchFamily="2" charset="2"/>
              </a:rPr>
              <a:t> Notifications</a:t>
            </a:r>
            <a:endParaRPr lang="en-US" b="1" dirty="0"/>
          </a:p>
          <a:p>
            <a:r>
              <a:rPr lang="en-US" dirty="0">
                <a:hlinkClick r:id="rId4"/>
              </a:rPr>
              <a:t>https://wiki.wpi.edu/cs3043</a:t>
            </a:r>
            <a:endParaRPr lang="en-US" dirty="0"/>
          </a:p>
        </p:txBody>
      </p:sp>
      <p:sp>
        <p:nvSpPr>
          <p:cNvPr id="7" name="Footer Placeholder 6"/>
          <p:cNvSpPr>
            <a:spLocks noGrp="1"/>
          </p:cNvSpPr>
          <p:nvPr>
            <p:ph type="ftr" sz="quarter" idx="11"/>
          </p:nvPr>
        </p:nvSpPr>
        <p:spPr/>
        <p:txBody>
          <a:bodyPr/>
          <a:lstStyle/>
          <a:p>
            <a:r>
              <a:rPr lang="sk-SK"/>
              <a:t>© 2022 Keith A. Pray</a:t>
            </a:r>
            <a:endParaRPr lang="en-US" dirty="0"/>
          </a:p>
        </p:txBody>
      </p:sp>
    </p:spTree>
    <p:extLst>
      <p:ext uri="{BB962C8B-B14F-4D97-AF65-F5344CB8AC3E}">
        <p14:creationId xmlns:p14="http://schemas.microsoft.com/office/powerpoint/2010/main" val="2617078399"/>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93293</TotalTime>
  <Words>1986</Words>
  <Application>Microsoft Macintosh PowerPoint</Application>
  <PresentationFormat>On-screen Show (16:9)</PresentationFormat>
  <Paragraphs>317</Paragraphs>
  <Slides>18</Slides>
  <Notes>18</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ＭＳ Ｐゴシック</vt:lpstr>
      <vt:lpstr>Arial</vt:lpstr>
      <vt:lpstr>Calibri</vt:lpstr>
      <vt:lpstr>Cambria</vt:lpstr>
      <vt:lpstr>Cambria Math</vt:lpstr>
      <vt:lpstr>Consolas</vt:lpstr>
      <vt:lpstr>Wingdings</vt:lpstr>
      <vt:lpstr>Red Radial 16x9</vt:lpstr>
      <vt:lpstr>Class 1 Introduction</vt:lpstr>
      <vt:lpstr>Online With Zoom</vt:lpstr>
      <vt:lpstr>PowerPoint Presentation</vt:lpstr>
      <vt:lpstr>How many people might get that joke</vt:lpstr>
      <vt:lpstr>PowerPoint Presentation</vt:lpstr>
      <vt:lpstr>PowerPoint Presentation</vt:lpstr>
      <vt:lpstr>Overview</vt:lpstr>
      <vt:lpstr>Course Staff</vt:lpstr>
      <vt:lpstr>Logistics</vt:lpstr>
      <vt:lpstr>Outcomes – You will</vt:lpstr>
      <vt:lpstr>Group Quiz!</vt:lpstr>
      <vt:lpstr>What is Technology?</vt:lpstr>
      <vt:lpstr>PowerPoint Presentation</vt:lpstr>
      <vt:lpstr>Utopias and Dystopias</vt:lpstr>
      <vt:lpstr>Overview</vt:lpstr>
      <vt:lpstr>Assignment 1/2</vt:lpstr>
      <vt:lpstr>Assignment 2/2  Sign up for individual presentation</vt:lpstr>
      <vt:lpstr>Class 1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230</cp:revision>
  <dcterms:created xsi:type="dcterms:W3CDTF">2014-08-25T02:19:16Z</dcterms:created>
  <dcterms:modified xsi:type="dcterms:W3CDTF">2022-03-15T22:20:06Z</dcterms:modified>
</cp:coreProperties>
</file>