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handoutMasterIdLst>
    <p:handoutMasterId r:id="rId35"/>
  </p:handoutMasterIdLst>
  <p:sldIdLst>
    <p:sldId id="256" r:id="rId2"/>
    <p:sldId id="331" r:id="rId3"/>
    <p:sldId id="259" r:id="rId4"/>
    <p:sldId id="261" r:id="rId5"/>
    <p:sldId id="410" r:id="rId6"/>
    <p:sldId id="308" r:id="rId7"/>
    <p:sldId id="396" r:id="rId8"/>
    <p:sldId id="397" r:id="rId9"/>
    <p:sldId id="309" r:id="rId10"/>
    <p:sldId id="412" r:id="rId11"/>
    <p:sldId id="413" r:id="rId12"/>
    <p:sldId id="414" r:id="rId13"/>
    <p:sldId id="415" r:id="rId14"/>
    <p:sldId id="272" r:id="rId15"/>
    <p:sldId id="416" r:id="rId16"/>
    <p:sldId id="417" r:id="rId17"/>
    <p:sldId id="274" r:id="rId18"/>
    <p:sldId id="418" r:id="rId19"/>
    <p:sldId id="268" r:id="rId20"/>
    <p:sldId id="270" r:id="rId21"/>
    <p:sldId id="271" r:id="rId22"/>
    <p:sldId id="276" r:id="rId23"/>
    <p:sldId id="273" r:id="rId24"/>
    <p:sldId id="287" r:id="rId25"/>
    <p:sldId id="290" r:id="rId26"/>
    <p:sldId id="292" r:id="rId27"/>
    <p:sldId id="295" r:id="rId28"/>
    <p:sldId id="294" r:id="rId29"/>
    <p:sldId id="279" r:id="rId30"/>
    <p:sldId id="267" r:id="rId31"/>
    <p:sldId id="296" r:id="rId32"/>
    <p:sldId id="269" r:id="rId3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B4077F1D-CF25-9849-AE1A-9231EA85A6EE}">
          <p14:sldIdLst>
            <p14:sldId id="256"/>
            <p14:sldId id="331"/>
            <p14:sldId id="259"/>
            <p14:sldId id="261"/>
            <p14:sldId id="410"/>
            <p14:sldId id="308"/>
            <p14:sldId id="396"/>
            <p14:sldId id="397"/>
            <p14:sldId id="309"/>
          </p14:sldIdLst>
        </p14:section>
        <p14:section name="Students" id="{2928BE7F-6E18-994B-9238-FD2E5A306EE9}">
          <p14:sldIdLst>
            <p14:sldId id="412"/>
            <p14:sldId id="413"/>
            <p14:sldId id="414"/>
            <p14:sldId id="415"/>
            <p14:sldId id="272"/>
            <p14:sldId id="416"/>
            <p14:sldId id="417"/>
            <p14:sldId id="274"/>
            <p14:sldId id="418"/>
            <p14:sldId id="268"/>
            <p14:sldId id="270"/>
            <p14:sldId id="271"/>
            <p14:sldId id="276"/>
            <p14:sldId id="273"/>
            <p14:sldId id="287"/>
            <p14:sldId id="290"/>
            <p14:sldId id="292"/>
            <p14:sldId id="295"/>
            <p14:sldId id="294"/>
            <p14:sldId id="279"/>
            <p14:sldId id="267"/>
            <p14:sldId id="296"/>
          </p14:sldIdLst>
        </p14:section>
        <p14:section name="common" id="{9B5216CB-EB00-374E-829F-303EE85B7FCE}">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6" autoAdjust="0"/>
    <p:restoredTop sz="81389" autoAdjust="0"/>
  </p:normalViewPr>
  <p:slideViewPr>
    <p:cSldViewPr snapToGrid="0" snapToObjects="1">
      <p:cViewPr varScale="1">
        <p:scale>
          <a:sx n="134" d="100"/>
          <a:sy n="134" d="100"/>
        </p:scale>
        <p:origin x="824"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4DAED-4282-476F-BFA9-23D95E15B826}"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B7B45780-4FA0-4852-B239-F4E9D944A739}">
      <dgm:prSet/>
      <dgm:spPr/>
      <dgm:t>
        <a:bodyPr/>
        <a:lstStyle/>
        <a:p>
          <a:r>
            <a:rPr lang="en-US"/>
            <a:t>Advertisements</a:t>
          </a:r>
        </a:p>
      </dgm:t>
    </dgm:pt>
    <dgm:pt modelId="{307166B4-029C-4735-81C9-87CA6210202C}" type="parTrans" cxnId="{26AECCAB-20EB-4113-B484-E02E60A75619}">
      <dgm:prSet/>
      <dgm:spPr/>
      <dgm:t>
        <a:bodyPr/>
        <a:lstStyle/>
        <a:p>
          <a:endParaRPr lang="en-US"/>
        </a:p>
      </dgm:t>
    </dgm:pt>
    <dgm:pt modelId="{6F9239A5-4B21-4E86-A897-4B35364C82DD}" type="sibTrans" cxnId="{26AECCAB-20EB-4113-B484-E02E60A75619}">
      <dgm:prSet/>
      <dgm:spPr/>
      <dgm:t>
        <a:bodyPr/>
        <a:lstStyle/>
        <a:p>
          <a:endParaRPr lang="en-US"/>
        </a:p>
      </dgm:t>
    </dgm:pt>
    <dgm:pt modelId="{907315FA-5D99-4A7F-98AD-00BA1E39A795}">
      <dgm:prSet/>
      <dgm:spPr/>
      <dgm:t>
        <a:bodyPr/>
        <a:lstStyle/>
        <a:p>
          <a:r>
            <a:rPr lang="en-US"/>
            <a:t>Job Recommendations</a:t>
          </a:r>
        </a:p>
      </dgm:t>
    </dgm:pt>
    <dgm:pt modelId="{BF47CAF7-02D3-42A3-96F3-3CEBEBE7DB9B}" type="parTrans" cxnId="{243E9995-E327-463E-96CA-409B6EE77B61}">
      <dgm:prSet/>
      <dgm:spPr/>
      <dgm:t>
        <a:bodyPr/>
        <a:lstStyle/>
        <a:p>
          <a:endParaRPr lang="en-US"/>
        </a:p>
      </dgm:t>
    </dgm:pt>
    <dgm:pt modelId="{9D1C7382-D7D7-4BB0-B1E6-1DC0FE432044}" type="sibTrans" cxnId="{243E9995-E327-463E-96CA-409B6EE77B61}">
      <dgm:prSet/>
      <dgm:spPr/>
      <dgm:t>
        <a:bodyPr/>
        <a:lstStyle/>
        <a:p>
          <a:endParaRPr lang="en-US"/>
        </a:p>
      </dgm:t>
    </dgm:pt>
    <dgm:pt modelId="{FC055692-379E-48BE-A627-414E340CC0E7}">
      <dgm:prSet/>
      <dgm:spPr/>
      <dgm:t>
        <a:bodyPr/>
        <a:lstStyle/>
        <a:p>
          <a:r>
            <a:rPr lang="en-US"/>
            <a:t>Search Results </a:t>
          </a:r>
        </a:p>
      </dgm:t>
    </dgm:pt>
    <dgm:pt modelId="{D81B51F3-52DE-4B07-A56D-741420C4D92A}" type="parTrans" cxnId="{B52C68AD-5960-4005-8074-1749AD155BF0}">
      <dgm:prSet/>
      <dgm:spPr/>
      <dgm:t>
        <a:bodyPr/>
        <a:lstStyle/>
        <a:p>
          <a:endParaRPr lang="en-US"/>
        </a:p>
      </dgm:t>
    </dgm:pt>
    <dgm:pt modelId="{5D0858F0-4A4F-4A3B-94F1-DEDA37E8E832}" type="sibTrans" cxnId="{B52C68AD-5960-4005-8074-1749AD155BF0}">
      <dgm:prSet/>
      <dgm:spPr/>
      <dgm:t>
        <a:bodyPr/>
        <a:lstStyle/>
        <a:p>
          <a:endParaRPr lang="en-US"/>
        </a:p>
      </dgm:t>
    </dgm:pt>
    <dgm:pt modelId="{7F6E8D22-F7AE-484A-8DD8-883FE3097C2F}">
      <dgm:prSet/>
      <dgm:spPr/>
      <dgm:t>
        <a:bodyPr/>
        <a:lstStyle/>
        <a:p>
          <a:r>
            <a:rPr lang="en-US"/>
            <a:t>Media Selection</a:t>
          </a:r>
        </a:p>
      </dgm:t>
    </dgm:pt>
    <dgm:pt modelId="{91A9A994-D8B2-4FC4-8649-89D2A925D0D9}" type="parTrans" cxnId="{73B0475C-696B-49A0-A46D-28AF6488CF27}">
      <dgm:prSet/>
      <dgm:spPr/>
      <dgm:t>
        <a:bodyPr/>
        <a:lstStyle/>
        <a:p>
          <a:endParaRPr lang="en-US"/>
        </a:p>
      </dgm:t>
    </dgm:pt>
    <dgm:pt modelId="{C1DF002B-6C3A-4848-B467-245B22FD99D0}" type="sibTrans" cxnId="{73B0475C-696B-49A0-A46D-28AF6488CF27}">
      <dgm:prSet/>
      <dgm:spPr/>
      <dgm:t>
        <a:bodyPr/>
        <a:lstStyle/>
        <a:p>
          <a:endParaRPr lang="en-US"/>
        </a:p>
      </dgm:t>
    </dgm:pt>
    <dgm:pt modelId="{E57C19D5-3041-4C82-AF5C-4BD051C9DAC3}">
      <dgm:prSet/>
      <dgm:spPr/>
      <dgm:t>
        <a:bodyPr/>
        <a:lstStyle/>
        <a:p>
          <a:r>
            <a:rPr lang="en-US"/>
            <a:t>TikTok</a:t>
          </a:r>
        </a:p>
      </dgm:t>
    </dgm:pt>
    <dgm:pt modelId="{8AB937CA-581D-4E33-82FE-15A22B2FE47D}" type="parTrans" cxnId="{1D78B850-E2CA-4CC1-BB8D-3CCD4E92A7AD}">
      <dgm:prSet/>
      <dgm:spPr/>
      <dgm:t>
        <a:bodyPr/>
        <a:lstStyle/>
        <a:p>
          <a:endParaRPr lang="en-US"/>
        </a:p>
      </dgm:t>
    </dgm:pt>
    <dgm:pt modelId="{FDF63FAC-9546-412F-BA44-8274845E809D}" type="sibTrans" cxnId="{1D78B850-E2CA-4CC1-BB8D-3CCD4E92A7AD}">
      <dgm:prSet/>
      <dgm:spPr/>
      <dgm:t>
        <a:bodyPr/>
        <a:lstStyle/>
        <a:p>
          <a:endParaRPr lang="en-US"/>
        </a:p>
      </dgm:t>
    </dgm:pt>
    <dgm:pt modelId="{9488F57E-0738-4582-9E4B-5052AF015224}">
      <dgm:prSet/>
      <dgm:spPr/>
      <dgm:t>
        <a:bodyPr/>
        <a:lstStyle/>
        <a:p>
          <a:r>
            <a:rPr lang="en-US"/>
            <a:t>Facebook</a:t>
          </a:r>
        </a:p>
      </dgm:t>
    </dgm:pt>
    <dgm:pt modelId="{3B29E3C9-F850-4361-9D14-8FEC1A57F08F}" type="parTrans" cxnId="{64960F57-B4AD-46A4-A31E-FEE4405197C4}">
      <dgm:prSet/>
      <dgm:spPr/>
      <dgm:t>
        <a:bodyPr/>
        <a:lstStyle/>
        <a:p>
          <a:endParaRPr lang="en-US"/>
        </a:p>
      </dgm:t>
    </dgm:pt>
    <dgm:pt modelId="{DC5CAEB4-2983-4959-AC20-A6A4951BB288}" type="sibTrans" cxnId="{64960F57-B4AD-46A4-A31E-FEE4405197C4}">
      <dgm:prSet/>
      <dgm:spPr/>
      <dgm:t>
        <a:bodyPr/>
        <a:lstStyle/>
        <a:p>
          <a:endParaRPr lang="en-US"/>
        </a:p>
      </dgm:t>
    </dgm:pt>
    <dgm:pt modelId="{00D9FA6D-85A7-44E7-B6C1-F086B6B714CE}">
      <dgm:prSet/>
      <dgm:spPr/>
      <dgm:t>
        <a:bodyPr/>
        <a:lstStyle/>
        <a:p>
          <a:r>
            <a:rPr lang="en-US"/>
            <a:t>Twitter</a:t>
          </a:r>
        </a:p>
      </dgm:t>
    </dgm:pt>
    <dgm:pt modelId="{7C693351-4C35-4B31-B3B8-23ABDA4A8995}" type="parTrans" cxnId="{A73A8B96-16C2-434E-A54C-FFB56F7967FE}">
      <dgm:prSet/>
      <dgm:spPr/>
      <dgm:t>
        <a:bodyPr/>
        <a:lstStyle/>
        <a:p>
          <a:endParaRPr lang="en-US"/>
        </a:p>
      </dgm:t>
    </dgm:pt>
    <dgm:pt modelId="{AFACDDE6-D162-4D47-A1BC-D7A501FA5FBF}" type="sibTrans" cxnId="{A73A8B96-16C2-434E-A54C-FFB56F7967FE}">
      <dgm:prSet/>
      <dgm:spPr/>
      <dgm:t>
        <a:bodyPr/>
        <a:lstStyle/>
        <a:p>
          <a:endParaRPr lang="en-US"/>
        </a:p>
      </dgm:t>
    </dgm:pt>
    <dgm:pt modelId="{99C0766A-7887-409A-BC27-1E0C78838D3E}">
      <dgm:prSet/>
      <dgm:spPr/>
      <dgm:t>
        <a:bodyPr/>
        <a:lstStyle/>
        <a:p>
          <a:r>
            <a:rPr lang="en-US"/>
            <a:t>Swaying Political Opinions</a:t>
          </a:r>
        </a:p>
      </dgm:t>
    </dgm:pt>
    <dgm:pt modelId="{3C881F5E-2185-4840-B893-5C01A3169545}" type="parTrans" cxnId="{00E8CC1B-645F-47C4-A42F-042866161F6E}">
      <dgm:prSet/>
      <dgm:spPr/>
      <dgm:t>
        <a:bodyPr/>
        <a:lstStyle/>
        <a:p>
          <a:endParaRPr lang="en-US"/>
        </a:p>
      </dgm:t>
    </dgm:pt>
    <dgm:pt modelId="{386A58AF-6235-4926-A810-DECD1E9C92B8}" type="sibTrans" cxnId="{00E8CC1B-645F-47C4-A42F-042866161F6E}">
      <dgm:prSet/>
      <dgm:spPr/>
      <dgm:t>
        <a:bodyPr/>
        <a:lstStyle/>
        <a:p>
          <a:endParaRPr lang="en-US"/>
        </a:p>
      </dgm:t>
    </dgm:pt>
    <dgm:pt modelId="{E8ADB8E2-D4DF-46D8-8C92-7D7F0106B991}" type="pres">
      <dgm:prSet presAssocID="{8E24DAED-4282-476F-BFA9-23D95E15B826}" presName="diagram" presStyleCnt="0">
        <dgm:presLayoutVars>
          <dgm:dir/>
          <dgm:resizeHandles val="exact"/>
        </dgm:presLayoutVars>
      </dgm:prSet>
      <dgm:spPr/>
    </dgm:pt>
    <dgm:pt modelId="{3385E4B9-37D0-4333-AE8B-AE162A672C7F}" type="pres">
      <dgm:prSet presAssocID="{B7B45780-4FA0-4852-B239-F4E9D944A739}" presName="node" presStyleLbl="node1" presStyleIdx="0" presStyleCnt="5">
        <dgm:presLayoutVars>
          <dgm:bulletEnabled val="1"/>
        </dgm:presLayoutVars>
      </dgm:prSet>
      <dgm:spPr/>
    </dgm:pt>
    <dgm:pt modelId="{E94619CD-0739-43EB-AD08-2FBF1442F913}" type="pres">
      <dgm:prSet presAssocID="{6F9239A5-4B21-4E86-A897-4B35364C82DD}" presName="sibTrans" presStyleCnt="0"/>
      <dgm:spPr/>
    </dgm:pt>
    <dgm:pt modelId="{B3B140C2-2BC0-4A9E-B3DB-75E2A76F4188}" type="pres">
      <dgm:prSet presAssocID="{907315FA-5D99-4A7F-98AD-00BA1E39A795}" presName="node" presStyleLbl="node1" presStyleIdx="1" presStyleCnt="5">
        <dgm:presLayoutVars>
          <dgm:bulletEnabled val="1"/>
        </dgm:presLayoutVars>
      </dgm:prSet>
      <dgm:spPr/>
    </dgm:pt>
    <dgm:pt modelId="{B37A8103-121D-4E0F-9916-D4C3F0D02E71}" type="pres">
      <dgm:prSet presAssocID="{9D1C7382-D7D7-4BB0-B1E6-1DC0FE432044}" presName="sibTrans" presStyleCnt="0"/>
      <dgm:spPr/>
    </dgm:pt>
    <dgm:pt modelId="{37846C03-BD57-4460-94FC-7B4E1201B5B7}" type="pres">
      <dgm:prSet presAssocID="{FC055692-379E-48BE-A627-414E340CC0E7}" presName="node" presStyleLbl="node1" presStyleIdx="2" presStyleCnt="5">
        <dgm:presLayoutVars>
          <dgm:bulletEnabled val="1"/>
        </dgm:presLayoutVars>
      </dgm:prSet>
      <dgm:spPr/>
    </dgm:pt>
    <dgm:pt modelId="{F7CF6E70-1719-449D-8A08-5FAAAFDE8BDD}" type="pres">
      <dgm:prSet presAssocID="{5D0858F0-4A4F-4A3B-94F1-DEDA37E8E832}" presName="sibTrans" presStyleCnt="0"/>
      <dgm:spPr/>
    </dgm:pt>
    <dgm:pt modelId="{29CB634A-17B7-4C38-B0FB-48A410753E41}" type="pres">
      <dgm:prSet presAssocID="{7F6E8D22-F7AE-484A-8DD8-883FE3097C2F}" presName="node" presStyleLbl="node1" presStyleIdx="3" presStyleCnt="5">
        <dgm:presLayoutVars>
          <dgm:bulletEnabled val="1"/>
        </dgm:presLayoutVars>
      </dgm:prSet>
      <dgm:spPr/>
    </dgm:pt>
    <dgm:pt modelId="{598C2AFC-1B7B-465F-A17C-2544240D2B0F}" type="pres">
      <dgm:prSet presAssocID="{C1DF002B-6C3A-4848-B467-245B22FD99D0}" presName="sibTrans" presStyleCnt="0"/>
      <dgm:spPr/>
    </dgm:pt>
    <dgm:pt modelId="{D40DCD4E-EF52-4507-A61A-53B319C584D3}" type="pres">
      <dgm:prSet presAssocID="{99C0766A-7887-409A-BC27-1E0C78838D3E}" presName="node" presStyleLbl="node1" presStyleIdx="4" presStyleCnt="5">
        <dgm:presLayoutVars>
          <dgm:bulletEnabled val="1"/>
        </dgm:presLayoutVars>
      </dgm:prSet>
      <dgm:spPr/>
    </dgm:pt>
  </dgm:ptLst>
  <dgm:cxnLst>
    <dgm:cxn modelId="{00E8CC1B-645F-47C4-A42F-042866161F6E}" srcId="{8E24DAED-4282-476F-BFA9-23D95E15B826}" destId="{99C0766A-7887-409A-BC27-1E0C78838D3E}" srcOrd="4" destOrd="0" parTransId="{3C881F5E-2185-4840-B893-5C01A3169545}" sibTransId="{386A58AF-6235-4926-A810-DECD1E9C92B8}"/>
    <dgm:cxn modelId="{C81A3021-B762-42A6-B1CE-3994E4D5DF08}" type="presOf" srcId="{8E24DAED-4282-476F-BFA9-23D95E15B826}" destId="{E8ADB8E2-D4DF-46D8-8C92-7D7F0106B991}" srcOrd="0" destOrd="0" presId="urn:microsoft.com/office/officeart/2005/8/layout/default"/>
    <dgm:cxn modelId="{39CBAB3F-C263-482E-ACB7-6B2F60B785B8}" type="presOf" srcId="{7F6E8D22-F7AE-484A-8DD8-883FE3097C2F}" destId="{29CB634A-17B7-4C38-B0FB-48A410753E41}" srcOrd="0" destOrd="0" presId="urn:microsoft.com/office/officeart/2005/8/layout/default"/>
    <dgm:cxn modelId="{C97B3340-917B-4803-BE97-79CCA27017AD}" type="presOf" srcId="{B7B45780-4FA0-4852-B239-F4E9D944A739}" destId="{3385E4B9-37D0-4333-AE8B-AE162A672C7F}" srcOrd="0" destOrd="0" presId="urn:microsoft.com/office/officeart/2005/8/layout/default"/>
    <dgm:cxn modelId="{1D78B850-E2CA-4CC1-BB8D-3CCD4E92A7AD}" srcId="{7F6E8D22-F7AE-484A-8DD8-883FE3097C2F}" destId="{E57C19D5-3041-4C82-AF5C-4BD051C9DAC3}" srcOrd="0" destOrd="0" parTransId="{8AB937CA-581D-4E33-82FE-15A22B2FE47D}" sibTransId="{FDF63FAC-9546-412F-BA44-8274845E809D}"/>
    <dgm:cxn modelId="{2CA00255-C3E0-46F8-AEA4-7A3ED764E52C}" type="presOf" srcId="{907315FA-5D99-4A7F-98AD-00BA1E39A795}" destId="{B3B140C2-2BC0-4A9E-B3DB-75E2A76F4188}" srcOrd="0" destOrd="0" presId="urn:microsoft.com/office/officeart/2005/8/layout/default"/>
    <dgm:cxn modelId="{64960F57-B4AD-46A4-A31E-FEE4405197C4}" srcId="{7F6E8D22-F7AE-484A-8DD8-883FE3097C2F}" destId="{9488F57E-0738-4582-9E4B-5052AF015224}" srcOrd="1" destOrd="0" parTransId="{3B29E3C9-F850-4361-9D14-8FEC1A57F08F}" sibTransId="{DC5CAEB4-2983-4959-AC20-A6A4951BB288}"/>
    <dgm:cxn modelId="{73B0475C-696B-49A0-A46D-28AF6488CF27}" srcId="{8E24DAED-4282-476F-BFA9-23D95E15B826}" destId="{7F6E8D22-F7AE-484A-8DD8-883FE3097C2F}" srcOrd="3" destOrd="0" parTransId="{91A9A994-D8B2-4FC4-8649-89D2A925D0D9}" sibTransId="{C1DF002B-6C3A-4848-B467-245B22FD99D0}"/>
    <dgm:cxn modelId="{F1188D69-27FE-4FC1-80AE-FCC1100E8ABE}" type="presOf" srcId="{00D9FA6D-85A7-44E7-B6C1-F086B6B714CE}" destId="{29CB634A-17B7-4C38-B0FB-48A410753E41}" srcOrd="0" destOrd="3" presId="urn:microsoft.com/office/officeart/2005/8/layout/default"/>
    <dgm:cxn modelId="{CB4B706F-954C-449F-AA41-99C0BF4F90E0}" type="presOf" srcId="{FC055692-379E-48BE-A627-414E340CC0E7}" destId="{37846C03-BD57-4460-94FC-7B4E1201B5B7}" srcOrd="0" destOrd="0" presId="urn:microsoft.com/office/officeart/2005/8/layout/default"/>
    <dgm:cxn modelId="{87A7977A-B281-4714-AFD3-D55A55BCC227}" type="presOf" srcId="{9488F57E-0738-4582-9E4B-5052AF015224}" destId="{29CB634A-17B7-4C38-B0FB-48A410753E41}" srcOrd="0" destOrd="2" presId="urn:microsoft.com/office/officeart/2005/8/layout/default"/>
    <dgm:cxn modelId="{13DA8A8D-FC45-4310-A8A4-61A05841B62F}" type="presOf" srcId="{99C0766A-7887-409A-BC27-1E0C78838D3E}" destId="{D40DCD4E-EF52-4507-A61A-53B319C584D3}" srcOrd="0" destOrd="0" presId="urn:microsoft.com/office/officeart/2005/8/layout/default"/>
    <dgm:cxn modelId="{243E9995-E327-463E-96CA-409B6EE77B61}" srcId="{8E24DAED-4282-476F-BFA9-23D95E15B826}" destId="{907315FA-5D99-4A7F-98AD-00BA1E39A795}" srcOrd="1" destOrd="0" parTransId="{BF47CAF7-02D3-42A3-96F3-3CEBEBE7DB9B}" sibTransId="{9D1C7382-D7D7-4BB0-B1E6-1DC0FE432044}"/>
    <dgm:cxn modelId="{A73A8B96-16C2-434E-A54C-FFB56F7967FE}" srcId="{7F6E8D22-F7AE-484A-8DD8-883FE3097C2F}" destId="{00D9FA6D-85A7-44E7-B6C1-F086B6B714CE}" srcOrd="2" destOrd="0" parTransId="{7C693351-4C35-4B31-B3B8-23ABDA4A8995}" sibTransId="{AFACDDE6-D162-4D47-A1BC-D7A501FA5FBF}"/>
    <dgm:cxn modelId="{26AECCAB-20EB-4113-B484-E02E60A75619}" srcId="{8E24DAED-4282-476F-BFA9-23D95E15B826}" destId="{B7B45780-4FA0-4852-B239-F4E9D944A739}" srcOrd="0" destOrd="0" parTransId="{307166B4-029C-4735-81C9-87CA6210202C}" sibTransId="{6F9239A5-4B21-4E86-A897-4B35364C82DD}"/>
    <dgm:cxn modelId="{B52C68AD-5960-4005-8074-1749AD155BF0}" srcId="{8E24DAED-4282-476F-BFA9-23D95E15B826}" destId="{FC055692-379E-48BE-A627-414E340CC0E7}" srcOrd="2" destOrd="0" parTransId="{D81B51F3-52DE-4B07-A56D-741420C4D92A}" sibTransId="{5D0858F0-4A4F-4A3B-94F1-DEDA37E8E832}"/>
    <dgm:cxn modelId="{D33A29FC-2034-48C8-84FC-60B5C8E6ED1B}" type="presOf" srcId="{E57C19D5-3041-4C82-AF5C-4BD051C9DAC3}" destId="{29CB634A-17B7-4C38-B0FB-48A410753E41}" srcOrd="0" destOrd="1" presId="urn:microsoft.com/office/officeart/2005/8/layout/default"/>
    <dgm:cxn modelId="{7E5D4D66-228F-48D5-B5CD-C4C2E10E7BFC}" type="presParOf" srcId="{E8ADB8E2-D4DF-46D8-8C92-7D7F0106B991}" destId="{3385E4B9-37D0-4333-AE8B-AE162A672C7F}" srcOrd="0" destOrd="0" presId="urn:microsoft.com/office/officeart/2005/8/layout/default"/>
    <dgm:cxn modelId="{8319BE3D-A770-4D51-809C-1003CDB71171}" type="presParOf" srcId="{E8ADB8E2-D4DF-46D8-8C92-7D7F0106B991}" destId="{E94619CD-0739-43EB-AD08-2FBF1442F913}" srcOrd="1" destOrd="0" presId="urn:microsoft.com/office/officeart/2005/8/layout/default"/>
    <dgm:cxn modelId="{BCA2BCBD-70B5-4519-9507-81B06E60824D}" type="presParOf" srcId="{E8ADB8E2-D4DF-46D8-8C92-7D7F0106B991}" destId="{B3B140C2-2BC0-4A9E-B3DB-75E2A76F4188}" srcOrd="2" destOrd="0" presId="urn:microsoft.com/office/officeart/2005/8/layout/default"/>
    <dgm:cxn modelId="{42EB5015-9AA4-4788-B274-5809CE144570}" type="presParOf" srcId="{E8ADB8E2-D4DF-46D8-8C92-7D7F0106B991}" destId="{B37A8103-121D-4E0F-9916-D4C3F0D02E71}" srcOrd="3" destOrd="0" presId="urn:microsoft.com/office/officeart/2005/8/layout/default"/>
    <dgm:cxn modelId="{07C6D1CA-0086-4ABC-A20E-B0B7CB45418A}" type="presParOf" srcId="{E8ADB8E2-D4DF-46D8-8C92-7D7F0106B991}" destId="{37846C03-BD57-4460-94FC-7B4E1201B5B7}" srcOrd="4" destOrd="0" presId="urn:microsoft.com/office/officeart/2005/8/layout/default"/>
    <dgm:cxn modelId="{8535CA00-1CED-4BB6-8F34-45A77C795F82}" type="presParOf" srcId="{E8ADB8E2-D4DF-46D8-8C92-7D7F0106B991}" destId="{F7CF6E70-1719-449D-8A08-5FAAAFDE8BDD}" srcOrd="5" destOrd="0" presId="urn:microsoft.com/office/officeart/2005/8/layout/default"/>
    <dgm:cxn modelId="{EA5DC981-CF24-4A33-A72D-B2CE5CAAAB02}" type="presParOf" srcId="{E8ADB8E2-D4DF-46D8-8C92-7D7F0106B991}" destId="{29CB634A-17B7-4C38-B0FB-48A410753E41}" srcOrd="6" destOrd="0" presId="urn:microsoft.com/office/officeart/2005/8/layout/default"/>
    <dgm:cxn modelId="{D24D48DF-ACF5-4E29-86B6-4AE137AB414B}" type="presParOf" srcId="{E8ADB8E2-D4DF-46D8-8C92-7D7F0106B991}" destId="{598C2AFC-1B7B-465F-A17C-2544240D2B0F}" srcOrd="7" destOrd="0" presId="urn:microsoft.com/office/officeart/2005/8/layout/default"/>
    <dgm:cxn modelId="{6C9D5AD7-C66E-49F3-9469-C19455B85965}" type="presParOf" srcId="{E8ADB8E2-D4DF-46D8-8C92-7D7F0106B991}" destId="{D40DCD4E-EF52-4507-A61A-53B319C584D3}" srcOrd="8"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5E4B9-37D0-4333-AE8B-AE162A672C7F}">
      <dsp:nvSpPr>
        <dsp:cNvPr id="0" name=""/>
        <dsp:cNvSpPr/>
      </dsp:nvSpPr>
      <dsp:spPr>
        <a:xfrm>
          <a:off x="107656" y="930"/>
          <a:ext cx="1675469" cy="10052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Advertisements</a:t>
          </a:r>
        </a:p>
      </dsp:txBody>
      <dsp:txXfrm>
        <a:off x="107656" y="930"/>
        <a:ext cx="1675469" cy="1005281"/>
      </dsp:txXfrm>
    </dsp:sp>
    <dsp:sp modelId="{B3B140C2-2BC0-4A9E-B3DB-75E2A76F4188}">
      <dsp:nvSpPr>
        <dsp:cNvPr id="0" name=""/>
        <dsp:cNvSpPr/>
      </dsp:nvSpPr>
      <dsp:spPr>
        <a:xfrm>
          <a:off x="1950673" y="930"/>
          <a:ext cx="1675469" cy="10052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Job Recommendations</a:t>
          </a:r>
        </a:p>
      </dsp:txBody>
      <dsp:txXfrm>
        <a:off x="1950673" y="930"/>
        <a:ext cx="1675469" cy="1005281"/>
      </dsp:txXfrm>
    </dsp:sp>
    <dsp:sp modelId="{37846C03-BD57-4460-94FC-7B4E1201B5B7}">
      <dsp:nvSpPr>
        <dsp:cNvPr id="0" name=""/>
        <dsp:cNvSpPr/>
      </dsp:nvSpPr>
      <dsp:spPr>
        <a:xfrm>
          <a:off x="107656" y="1173759"/>
          <a:ext cx="1675469" cy="10052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Search Results </a:t>
          </a:r>
        </a:p>
      </dsp:txBody>
      <dsp:txXfrm>
        <a:off x="107656" y="1173759"/>
        <a:ext cx="1675469" cy="1005281"/>
      </dsp:txXfrm>
    </dsp:sp>
    <dsp:sp modelId="{29CB634A-17B7-4C38-B0FB-48A410753E41}">
      <dsp:nvSpPr>
        <dsp:cNvPr id="0" name=""/>
        <dsp:cNvSpPr/>
      </dsp:nvSpPr>
      <dsp:spPr>
        <a:xfrm>
          <a:off x="1950673" y="1173759"/>
          <a:ext cx="1675469" cy="10052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Media Selection</a:t>
          </a:r>
        </a:p>
        <a:p>
          <a:pPr marL="114300" lvl="1" indent="-114300" algn="l" defTabSz="533400">
            <a:lnSpc>
              <a:spcPct val="90000"/>
            </a:lnSpc>
            <a:spcBef>
              <a:spcPct val="0"/>
            </a:spcBef>
            <a:spcAft>
              <a:spcPct val="15000"/>
            </a:spcAft>
            <a:buChar char="•"/>
          </a:pPr>
          <a:r>
            <a:rPr lang="en-US" sz="1200" kern="1200"/>
            <a:t>TikTok</a:t>
          </a:r>
        </a:p>
        <a:p>
          <a:pPr marL="114300" lvl="1" indent="-114300" algn="l" defTabSz="533400">
            <a:lnSpc>
              <a:spcPct val="90000"/>
            </a:lnSpc>
            <a:spcBef>
              <a:spcPct val="0"/>
            </a:spcBef>
            <a:spcAft>
              <a:spcPct val="15000"/>
            </a:spcAft>
            <a:buChar char="•"/>
          </a:pPr>
          <a:r>
            <a:rPr lang="en-US" sz="1200" kern="1200"/>
            <a:t>Facebook</a:t>
          </a:r>
        </a:p>
        <a:p>
          <a:pPr marL="114300" lvl="1" indent="-114300" algn="l" defTabSz="533400">
            <a:lnSpc>
              <a:spcPct val="90000"/>
            </a:lnSpc>
            <a:spcBef>
              <a:spcPct val="0"/>
            </a:spcBef>
            <a:spcAft>
              <a:spcPct val="15000"/>
            </a:spcAft>
            <a:buChar char="•"/>
          </a:pPr>
          <a:r>
            <a:rPr lang="en-US" sz="1200" kern="1200"/>
            <a:t>Twitter</a:t>
          </a:r>
        </a:p>
      </dsp:txBody>
      <dsp:txXfrm>
        <a:off x="1950673" y="1173759"/>
        <a:ext cx="1675469" cy="1005281"/>
      </dsp:txXfrm>
    </dsp:sp>
    <dsp:sp modelId="{D40DCD4E-EF52-4507-A61A-53B319C584D3}">
      <dsp:nvSpPr>
        <dsp:cNvPr id="0" name=""/>
        <dsp:cNvSpPr/>
      </dsp:nvSpPr>
      <dsp:spPr>
        <a:xfrm>
          <a:off x="1029165" y="2346587"/>
          <a:ext cx="1675469" cy="100528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Swaying Political Opinions</a:t>
          </a:r>
        </a:p>
      </dsp:txBody>
      <dsp:txXfrm>
        <a:off x="1029165" y="2346587"/>
        <a:ext cx="1675469" cy="100528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9/15/22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After this class we will be half done with the course… very sad I know.</a:t>
            </a:r>
          </a:p>
          <a:p>
            <a:pPr eaLnBrk="1" hangingPunct="1"/>
            <a:endParaRPr lang="en-US" dirty="0">
              <a:latin typeface="Arial" pitchFamily="-109" charset="0"/>
              <a:ea typeface="ＭＳ Ｐゴシック" pitchFamily="-109" charset="-128"/>
              <a:cs typeface="ＭＳ Ｐゴシック" pitchFamily="-109" charset="-128"/>
            </a:endParaRPr>
          </a:p>
          <a:p>
            <a:pPr eaLnBrk="1" hangingPunct="1"/>
            <a:r>
              <a:rPr lang="en-US" b="1" dirty="0">
                <a:latin typeface="Arial" pitchFamily="-109" charset="0"/>
                <a:ea typeface="ＭＳ Ｐゴシック" pitchFamily="-109" charset="-128"/>
                <a:cs typeface="ＭＳ Ｐゴシック" pitchFamily="-109" charset="-128"/>
              </a:rPr>
              <a:t>Somebody’s Watching Me (1984) – Rockwell (3:36)</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=7YvAYIJSSZY </a:t>
            </a:r>
          </a:p>
          <a:p>
            <a:pPr eaLnBrk="1" hangingPunct="1"/>
            <a:r>
              <a:rPr lang="en-US" dirty="0">
                <a:latin typeface="Arial" pitchFamily="-109" charset="0"/>
                <a:ea typeface="ＭＳ Ｐゴシック" pitchFamily="-109" charset="-128"/>
                <a:cs typeface="ＭＳ Ｐゴシック" pitchFamily="-109" charset="-128"/>
              </a:rPr>
              <a:t>Be the</a:t>
            </a:r>
            <a:r>
              <a:rPr lang="en-US" baseline="0" dirty="0">
                <a:latin typeface="Arial" pitchFamily="-109" charset="0"/>
                <a:ea typeface="ＭＳ Ｐゴシック" pitchFamily="-109" charset="-128"/>
                <a:cs typeface="ＭＳ Ｐゴシック" pitchFamily="-109" charset="-128"/>
              </a:rPr>
              <a:t> envy of all your classmates if you know the band and/or year: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latin typeface="Arial" pitchFamily="-109" charset="0"/>
                <a:ea typeface="ＭＳ Ｐゴシック" pitchFamily="-109" charset="-128"/>
                <a:cs typeface="ＭＳ Ｐゴシック" pitchFamily="-109" charset="-128"/>
              </a:rPr>
              <a:t>Rockwell (1984) Michael Jackson sings chorus and Jermaine Jackson on backing vocals.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In this presentation, I will argue that no, AI shouldn't be used in the criminal justice system, at least right now, but it should be used in the future.</a:t>
            </a:r>
          </a:p>
        </p:txBody>
      </p:sp>
      <p:sp>
        <p:nvSpPr>
          <p:cNvPr id="4" name="Slide Number Placeholder 3"/>
          <p:cNvSpPr>
            <a:spLocks noGrp="1"/>
          </p:cNvSpPr>
          <p:nvPr>
            <p:ph type="sldNum" sz="quarter" idx="5"/>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9192451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AI is already being used in the criminal justice system in 46 states [3] .I'm going to give some background on the AI tools that are being used in the court room. COMPAS stands for Correctional Offender Management Profiling for Alternative Sanctions. PSA stands for Public Safety Assessment. Both are risk/needs assessment tools used to predict the risk of recidivism, or the risk to offend again [5]. They help judges make unbiased and accurate decisions "regarding bail, sentencing, and parole, rating a person’s likelihood of re-offending based on a collection of data about them" [4]. The difference between COMPAS and PSA is that COMPAS calculates its score using static and dynamic factors while PSA only uses static factors. Static factors include variables like prior arrests, "whereas dynamic factors include substance abuse, employment history, and pessimism" [5]. The tool then analyzes this data and compiles a risk score of offending again.</a:t>
            </a:r>
          </a:p>
          <a:p>
            <a:r>
              <a:rPr lang="en-US" dirty="0"/>
              <a:t>There is also a difference in transparency between the two. PSA is open to the public and judges know the algorithm it uses. On the other hand, COMPAS is not transparent and only the developers of the tool, Northpointe, know how it works [4]. We're going to take a closer look into the COMPAS algorithm.</a:t>
            </a:r>
            <a:endParaRPr lang="en-US" dirty="0">
              <a:ea typeface="Calibri"/>
              <a:cs typeface="Calibri"/>
            </a:endParaRPr>
          </a:p>
          <a:p>
            <a:br>
              <a:rPr lang="en-US" dirty="0"/>
            </a:br>
            <a:endParaRPr lang="en-US" dirty="0"/>
          </a:p>
          <a:p>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151773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Judges are not perfectly unbiased so that's why they use these algorithms to help make things more fair. The algorithms are meant to be unbiased. But for an AI tool like COMPAS, it must be fed information on past cases in order to work. These previous cases were decided by human judges, who are not perfectly unbiased. Therefore, COMPAS cannot be completely unbiased, the bias it built into the tool. "Discrimination [is] hard-wired into the algorithm [4]. To prove this, a study by ProPublica found COMPAS "was more likely to falsely rate black defendants as higher risk than it was with white defendants, and more likely to falsely rate white defendants as lower risk” [4]. Northpointe denied this accusation, saying the algorithm was working correctly [3]. The higher rate of false positive for blacks is due to the fact that blacks on average have a higher rate of recidivism [4]. Would it be fair to the community to alter the algorithm so that whites and blacks have the same false positive rate? </a:t>
            </a:r>
            <a:br>
              <a:rPr lang="en-US" dirty="0">
                <a:cs typeface="+mn-lt"/>
              </a:rPr>
            </a:b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028785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fair? There are two definitions of fair in this scenario. One focuses on the accuracy of the tool. If COMPAS is more accurate than humans, that makes it fair, right? A tool that uses this approach only reinforces the discrimination and oppression that black people face [3]. This discrimination is directly related to the higher incarceration levels. Since black people were more subject to live in poverty due to white people, there is more violence which leads to incarceration. Incarceration then leads to poverty and violence which leads again to incarceration. If we follow this definition of fair, it continues the cycle. However, if we make the amount of errors the same for all races, it leads the algorithm to produce less accurate results which could hurt communities. There is no solution to this problem because there are will always be unavoidable trade-offs [3]. If this is the case, why does the creator of COMPAS get to make the final decision? </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170932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 found a scholarly dissertation that conducted a study on the accuracy of COMPAS and it states, “</a:t>
            </a:r>
            <a:r>
              <a:rPr lang="en-US" dirty="0"/>
              <a:t>Results from this study indicate that the COMPAS is a reliable risk/needs instrument with" the sample used [1]. However, there is also evidence of the tool being no more accurate than humans [2]. With that being said, I don't think AI should be used in the criminal justice system, at least right now. </a:t>
            </a:r>
          </a:p>
          <a:p>
            <a:r>
              <a:rPr lang="en-US" dirty="0"/>
              <a:t>Now is not the right time to use this technology, considering the proof of the machine's bias and the fact that it is no more accurate than humans. If you were in a defendant's shoes, would you think a harsh sentence given with the help of technology is humane? I, personally, would not.</a:t>
            </a:r>
            <a:endParaRPr lang="en-US" dirty="0">
              <a:cs typeface="Calibri"/>
            </a:endParaRPr>
          </a:p>
          <a:p>
            <a:r>
              <a:rPr lang="en-US" dirty="0"/>
              <a:t>We should wait until the accuracy is closer to 100%, provided it will achieve that in the future. That way, if the sentence ends up being wrong, the blame isn’t put on a machine like some futuristic dystopian movie. COMPAS also needs to be transparent. That way, judges are aware of how the algorithm works which is better for the public overall.</a:t>
            </a:r>
            <a:endParaRPr lang="en-US" dirty="0">
              <a:cs typeface="Calibri"/>
            </a:endParaRPr>
          </a:p>
          <a:p>
            <a:r>
              <a:rPr lang="en-US" dirty="0"/>
              <a:t>There will always be bias in humans, but we are learning to develop AI without bias. Therefore, once it is more developed, we should then lean towards using AI because it will be more accurate, more consistent, and supposedly less biased than humans.</a:t>
            </a:r>
            <a:endParaRPr lang="en-US" dirty="0">
              <a:cs typeface="Calibri"/>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1453801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endParaRPr lang="en-US" dirty="0"/>
          </a:p>
          <a:p>
            <a:r>
              <a:rPr lang="en-US" b="1" dirty="0"/>
              <a:t>[*] Some examples but not all forms of PII</a:t>
            </a:r>
          </a:p>
          <a:p>
            <a:endParaRPr lang="en-US" b="1" dirty="0"/>
          </a:p>
          <a:p>
            <a:r>
              <a:rPr lang="en-US" b="1" dirty="0"/>
              <a:t>[*] The graphic is a visual representation to make it easier to understand and see the connections</a:t>
            </a:r>
          </a:p>
          <a:p>
            <a:endParaRPr lang="en-US" b="1" dirty="0"/>
          </a:p>
          <a:p>
            <a:r>
              <a:rPr lang="en-US" b="0" dirty="0"/>
              <a:t>[*] Age, gender, ethnicity and race are easiest to find</a:t>
            </a:r>
          </a:p>
          <a:p>
            <a:r>
              <a:rPr lang="en-US" b="0" dirty="0"/>
              <a:t>	- Usually just a google search</a:t>
            </a:r>
          </a:p>
          <a:p>
            <a:endParaRPr lang="en-US" b="0" dirty="0"/>
          </a:p>
          <a:p>
            <a:r>
              <a:rPr lang="en-US" b="0" dirty="0"/>
              <a:t>[*] Interests, employment status, beliefs and lifestyle can typically be found with slight effort</a:t>
            </a:r>
          </a:p>
          <a:p>
            <a:r>
              <a:rPr lang="en-US" b="0" dirty="0"/>
              <a:t>	- Maybe an hour of searching</a:t>
            </a:r>
          </a:p>
          <a:p>
            <a:r>
              <a:rPr lang="en-US" b="0" dirty="0"/>
              <a:t>	- Piece together some information</a:t>
            </a:r>
          </a:p>
          <a:p>
            <a:endParaRPr lang="en-US" b="0" dirty="0"/>
          </a:p>
          <a:p>
            <a:r>
              <a:rPr lang="en-US" b="0" dirty="0"/>
              <a:t>[*] Companies like Amazon, Google, Facebook etc. can get your interests, employment status, beliefs and lifestyle in seconds</a:t>
            </a:r>
          </a:p>
          <a:p>
            <a:endParaRPr lang="en-US" b="0" dirty="0"/>
          </a:p>
          <a:p>
            <a:r>
              <a:rPr lang="en-US" b="0" dirty="0"/>
              <a:t>[*] Any website you visit can see your IP address</a:t>
            </a:r>
          </a:p>
          <a:p>
            <a:endParaRPr lang="en-US" b="0" dirty="0"/>
          </a:p>
          <a:p>
            <a:r>
              <a:rPr lang="en-US" b="0" dirty="0"/>
              <a:t>[*] Some apps you consent to can get your MAC address</a:t>
            </a:r>
          </a:p>
          <a:p>
            <a:r>
              <a:rPr lang="en-US" b="0" dirty="0"/>
              <a:t>	- Linked directly to that device</a:t>
            </a:r>
          </a:p>
          <a:p>
            <a:r>
              <a:rPr lang="en-US" b="0" dirty="0"/>
              <a:t>	- Can give them device information, like the manufacturer</a:t>
            </a:r>
          </a:p>
          <a:p>
            <a:r>
              <a:rPr lang="en-US" b="0" dirty="0"/>
              <a:t>	- TikTok was accused of doing this and they were, but it was in their Terms of Service so it was legal</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25331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endParaRPr lang="en-US" dirty="0"/>
          </a:p>
          <a:p>
            <a:r>
              <a:rPr lang="en-US" b="1" dirty="0"/>
              <a:t>&gt; Images are for visual engagement, adds some value to the slide and almost everyone knows the companies by logo</a:t>
            </a:r>
          </a:p>
          <a:p>
            <a:pPr marL="0" indent="0">
              <a:buFont typeface="Wingdings" panose="05000000000000000000" pitchFamily="2" charset="2"/>
              <a:buNone/>
            </a:pPr>
            <a:r>
              <a:rPr lang="en-US" b="1" dirty="0"/>
              <a:t>&gt; Helps connect the dots to the listeners</a:t>
            </a:r>
          </a:p>
          <a:p>
            <a:endParaRPr lang="en-US" dirty="0"/>
          </a:p>
          <a:p>
            <a:endParaRPr lang="en-US" dirty="0"/>
          </a:p>
          <a:p>
            <a:r>
              <a:rPr lang="en-US" dirty="0"/>
              <a:t>[*] Companies want your data </a:t>
            </a:r>
          </a:p>
          <a:p>
            <a:r>
              <a:rPr lang="en-US" dirty="0"/>
              <a:t>	- Different companies have different motives</a:t>
            </a:r>
          </a:p>
          <a:p>
            <a:endParaRPr lang="en-US" dirty="0"/>
          </a:p>
          <a:p>
            <a:r>
              <a:rPr lang="en-US" dirty="0"/>
              <a:t>[*] Not just companies</a:t>
            </a:r>
          </a:p>
          <a:p>
            <a:r>
              <a:rPr lang="en-US" dirty="0"/>
              <a:t>	- Hackers</a:t>
            </a:r>
          </a:p>
          <a:p>
            <a:r>
              <a:rPr lang="en-US" dirty="0"/>
              <a:t>	- Spammers/Scammers</a:t>
            </a:r>
          </a:p>
          <a:p>
            <a:r>
              <a:rPr lang="en-US" dirty="0"/>
              <a:t>		&gt; Spear phishing</a:t>
            </a:r>
          </a:p>
          <a:p>
            <a:r>
              <a:rPr lang="en-US" dirty="0"/>
              <a:t>	- Nation states (Russia 2016 election)</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602865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endParaRPr lang="en-US" dirty="0"/>
          </a:p>
          <a:p>
            <a:r>
              <a:rPr lang="en-US" dirty="0"/>
              <a:t>[*] More ways than just this </a:t>
            </a:r>
          </a:p>
          <a:p>
            <a:endParaRPr lang="en-US" dirty="0"/>
          </a:p>
          <a:p>
            <a:r>
              <a:rPr lang="en-US" dirty="0"/>
              <a:t>[*] Some are unavoidable if you want to use the service</a:t>
            </a:r>
          </a:p>
          <a:p>
            <a:r>
              <a:rPr lang="en-US" dirty="0"/>
              <a:t>	- Terms of Service</a:t>
            </a:r>
          </a:p>
          <a:p>
            <a:endParaRPr lang="en-US" dirty="0"/>
          </a:p>
          <a:p>
            <a:r>
              <a:rPr lang="en-US" dirty="0"/>
              <a:t>[*] Who actually reads the terms of service?</a:t>
            </a:r>
          </a:p>
          <a:p>
            <a:r>
              <a:rPr lang="en-US" dirty="0"/>
              <a:t>	- Pew Research center found that more than one third of adults say they “never” read the terms of service </a:t>
            </a:r>
          </a:p>
          <a:p>
            <a:r>
              <a:rPr lang="en-US" dirty="0"/>
              <a:t>		&gt; You agree to things and data collection that you don’t even know what it is</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34910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endParaRPr lang="en-US" dirty="0"/>
          </a:p>
          <a:p>
            <a:r>
              <a:rPr lang="en-US" dirty="0"/>
              <a:t>BRIEF OVERVIEWS:</a:t>
            </a:r>
          </a:p>
          <a:p>
            <a:r>
              <a:rPr lang="en-US" dirty="0"/>
              <a:t>	- VPNs hide IP address</a:t>
            </a:r>
          </a:p>
          <a:p>
            <a:r>
              <a:rPr lang="en-US" dirty="0"/>
              <a:t>	- Secure browsers &amp; search engine mask IP and identity (accounts </a:t>
            </a:r>
            <a:r>
              <a:rPr lang="en-US" dirty="0" err="1"/>
              <a:t>etc</a:t>
            </a:r>
            <a:r>
              <a:rPr lang="en-US" dirty="0"/>
              <a:t>)</a:t>
            </a:r>
          </a:p>
          <a:p>
            <a:r>
              <a:rPr lang="en-US" dirty="0"/>
              <a:t>	- Ad blockers make sure you don’t accidently click on something </a:t>
            </a:r>
          </a:p>
          <a:p>
            <a:r>
              <a:rPr lang="en-US" dirty="0"/>
              <a:t>	- Cookies can track you and your sessions across sites and gather information on your device</a:t>
            </a:r>
          </a:p>
          <a:p>
            <a:r>
              <a:rPr lang="en-US" dirty="0"/>
              <a:t>	- Gmail or any service is storing your emails somewhere and has information that links them and the content to you</a:t>
            </a:r>
          </a:p>
          <a:p>
            <a:r>
              <a:rPr lang="en-US" dirty="0"/>
              <a:t>	- Temp emails to prevent spear phishing and mask identity across accounts </a:t>
            </a:r>
          </a:p>
          <a:p>
            <a:r>
              <a:rPr lang="en-US" dirty="0"/>
              <a:t>	- Encrypted smart phones provide similar features as VPNs and secure browsers</a:t>
            </a:r>
          </a:p>
          <a:p>
            <a:r>
              <a:rPr lang="en-US" dirty="0"/>
              <a:t>	- Smart speakers are helpful but not private at all</a:t>
            </a:r>
          </a:p>
          <a:p>
            <a:r>
              <a:rPr lang="en-US" dirty="0"/>
              <a:t>	- Crypto helps provide anonymity in payments </a:t>
            </a:r>
          </a:p>
          <a:p>
            <a:endParaRPr lang="en-US" dirty="0"/>
          </a:p>
          <a:p>
            <a:r>
              <a:rPr lang="en-US" dirty="0"/>
              <a:t>[*] You’d have to do most if not all of these things all the time</a:t>
            </a:r>
          </a:p>
          <a:p>
            <a:endParaRPr lang="en-US" dirty="0"/>
          </a:p>
          <a:p>
            <a:r>
              <a:rPr lang="en-US" dirty="0"/>
              <a:t>[*] Is this really practical?</a:t>
            </a:r>
          </a:p>
          <a:p>
            <a:r>
              <a:rPr lang="en-US" dirty="0"/>
              <a:t>	-  In theory t’s possible, but is it realistic?</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1255845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a:p>
            <a:endParaRPr lang="en-US" dirty="0"/>
          </a:p>
          <a:p>
            <a:r>
              <a:rPr lang="en-US" dirty="0"/>
              <a:t>[*] VPNs are great but not bulletproof</a:t>
            </a:r>
          </a:p>
          <a:p>
            <a:endParaRPr lang="en-US" dirty="0"/>
          </a:p>
          <a:p>
            <a:r>
              <a:rPr lang="en-US" dirty="0"/>
              <a:t>[*] VPNs </a:t>
            </a:r>
            <a:r>
              <a:rPr lang="en-US" i="1" dirty="0"/>
              <a:t>in conjunction</a:t>
            </a:r>
            <a:r>
              <a:rPr lang="en-US" i="0" dirty="0"/>
              <a:t> with other measures is necessary</a:t>
            </a:r>
          </a:p>
          <a:p>
            <a:endParaRPr lang="en-US" i="0" dirty="0"/>
          </a:p>
          <a:p>
            <a:r>
              <a:rPr lang="en-US" i="0" dirty="0"/>
              <a:t>[*] Using just a VPN provides a decent amount of anonymity, but not complete anonymity</a:t>
            </a:r>
          </a:p>
          <a:p>
            <a:endParaRPr lang="en-US" i="0" dirty="0"/>
          </a:p>
          <a:p>
            <a:r>
              <a:rPr lang="en-US" i="0" dirty="0"/>
              <a:t>[*] Law enforcement can usually* trace a VPN connection back to you</a:t>
            </a:r>
          </a:p>
          <a:p>
            <a:endParaRPr lang="en-US" i="0" dirty="0"/>
          </a:p>
          <a:p>
            <a:endParaRPr lang="en-US" i="0"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177986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a:t>
            </a:fld>
            <a:endParaRPr lang="en-US" dirty="0"/>
          </a:p>
        </p:txBody>
      </p:sp>
    </p:spTree>
    <p:extLst>
      <p:ext uri="{BB962C8B-B14F-4D97-AF65-F5344CB8AC3E}">
        <p14:creationId xmlns:p14="http://schemas.microsoft.com/office/powerpoint/2010/main" val="540089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Secure browsers are the first layer</a:t>
            </a:r>
          </a:p>
          <a:p>
            <a:endParaRPr lang="en-US" dirty="0"/>
          </a:p>
          <a:p>
            <a:r>
              <a:rPr lang="en-US" dirty="0"/>
              <a:t>[*] Secure search engines are the second layer</a:t>
            </a:r>
          </a:p>
          <a:p>
            <a:endParaRPr lang="en-US" dirty="0"/>
          </a:p>
          <a:p>
            <a:r>
              <a:rPr lang="en-US" dirty="0"/>
              <a:t>[*] They go hand in hand</a:t>
            </a:r>
          </a:p>
          <a:p>
            <a:endParaRPr lang="en-US" dirty="0"/>
          </a:p>
          <a:p>
            <a:r>
              <a:rPr lang="en-US" dirty="0"/>
              <a:t>[*] Used with a VPN can provide almost complete anonymity, but you still have to be careful</a:t>
            </a:r>
          </a:p>
          <a:p>
            <a:endParaRPr lang="en-US" dirty="0"/>
          </a:p>
          <a:p>
            <a:r>
              <a:rPr lang="en-US" dirty="0"/>
              <a:t>	Usernames</a:t>
            </a:r>
          </a:p>
          <a:p>
            <a:r>
              <a:rPr lang="en-US" dirty="0"/>
              <a:t>	</a:t>
            </a:r>
          </a:p>
          <a:p>
            <a:r>
              <a:rPr lang="en-US" dirty="0"/>
              <a:t>	Emails and phone numbers linked to accounts</a:t>
            </a:r>
          </a:p>
        </p:txBody>
      </p:sp>
      <p:sp>
        <p:nvSpPr>
          <p:cNvPr id="4" name="Slide Number Placeholder 3"/>
          <p:cNvSpPr>
            <a:spLocks noGrp="1"/>
          </p:cNvSpPr>
          <p:nvPr>
            <p:ph type="sldNum" sz="quarter" idx="5"/>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596046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Google is not anonymous or secure at all</a:t>
            </a:r>
          </a:p>
          <a:p>
            <a:r>
              <a:rPr lang="en-US" dirty="0"/>
              <a:t>	- They’re greedy </a:t>
            </a:r>
          </a:p>
          <a:p>
            <a:r>
              <a:rPr lang="en-US" dirty="0"/>
              <a:t>	- Law enforcement can </a:t>
            </a:r>
            <a:r>
              <a:rPr lang="en-US" i="1" dirty="0"/>
              <a:t>easily</a:t>
            </a:r>
            <a:r>
              <a:rPr lang="en-US" i="0" dirty="0"/>
              <a:t> access google servers with the right permission</a:t>
            </a:r>
            <a:endParaRPr lang="en-US" dirty="0"/>
          </a:p>
          <a:p>
            <a:endParaRPr lang="en-US" dirty="0"/>
          </a:p>
          <a:p>
            <a:r>
              <a:rPr lang="en-US" dirty="0"/>
              <a:t>[*] You can also host your own email server</a:t>
            </a:r>
          </a:p>
          <a:p>
            <a:r>
              <a:rPr lang="en-US" dirty="0"/>
              <a:t>	- As long as you can keep it secure, you know its secure </a:t>
            </a:r>
          </a:p>
          <a:p>
            <a:endParaRPr lang="en-US" dirty="0"/>
          </a:p>
          <a:p>
            <a:r>
              <a:rPr lang="en-US" dirty="0"/>
              <a:t>[*] Use a domain you own</a:t>
            </a:r>
          </a:p>
          <a:p>
            <a:r>
              <a:rPr lang="en-US" dirty="0"/>
              <a:t>	- But that domain can’t be registered under your name</a:t>
            </a:r>
          </a:p>
          <a:p>
            <a:endParaRPr lang="en-US" dirty="0"/>
          </a:p>
          <a:p>
            <a:r>
              <a:rPr lang="en-US" dirty="0"/>
              <a:t>[*] Email headers contain the sending IP address</a:t>
            </a:r>
          </a:p>
        </p:txBody>
      </p:sp>
      <p:sp>
        <p:nvSpPr>
          <p:cNvPr id="4" name="Slide Number Placeholder 3"/>
          <p:cNvSpPr>
            <a:spLocks noGrp="1"/>
          </p:cNvSpPr>
          <p:nvPr>
            <p:ph type="sldNum" sz="quarter" idx="5"/>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695714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They’re not “spying on you”</a:t>
            </a:r>
          </a:p>
          <a:p>
            <a:r>
              <a:rPr lang="en-US" dirty="0"/>
              <a:t>	- But they are collecting data</a:t>
            </a:r>
          </a:p>
          <a:p>
            <a:endParaRPr lang="en-US" dirty="0"/>
          </a:p>
          <a:p>
            <a:endParaRPr lang="en-US" dirty="0"/>
          </a:p>
          <a:p>
            <a:r>
              <a:rPr lang="en-US" dirty="0"/>
              <a:t>[*] You could share data with a third party without knowing it</a:t>
            </a:r>
          </a:p>
          <a:p>
            <a:r>
              <a:rPr lang="en-US" dirty="0"/>
              <a:t>	- If you use their application or service</a:t>
            </a:r>
          </a:p>
          <a:p>
            <a:r>
              <a:rPr lang="en-US" dirty="0"/>
              <a:t>	- The smart speaker company could sell it or have an agreement with sharing it</a:t>
            </a:r>
          </a:p>
          <a:p>
            <a:r>
              <a:rPr lang="en-US" dirty="0"/>
              <a:t>		&gt; Amazon, Google</a:t>
            </a:r>
          </a:p>
          <a:p>
            <a:endParaRPr lang="en-US" dirty="0"/>
          </a:p>
          <a:p>
            <a:endParaRPr lang="en-US" dirty="0"/>
          </a:p>
          <a:p>
            <a:r>
              <a:rPr lang="en-US" dirty="0"/>
              <a:t>[*] Sometimes they will wake with the wrong word and listen to conversations they shouldn’t, then save that data somewhere</a:t>
            </a:r>
          </a:p>
          <a:p>
            <a:r>
              <a:rPr lang="en-US" dirty="0"/>
              <a:t>	&gt; They’re not perfect</a:t>
            </a:r>
          </a:p>
        </p:txBody>
      </p:sp>
      <p:sp>
        <p:nvSpPr>
          <p:cNvPr id="4" name="Slide Number Placeholder 3"/>
          <p:cNvSpPr>
            <a:spLocks noGrp="1"/>
          </p:cNvSpPr>
          <p:nvPr>
            <p:ph type="sldNum" sz="quarter" idx="5"/>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1527794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Not well known about</a:t>
            </a:r>
          </a:p>
          <a:p>
            <a:endParaRPr lang="en-US" dirty="0"/>
          </a:p>
          <a:p>
            <a:r>
              <a:rPr lang="en-US" dirty="0"/>
              <a:t>[*] There are others but these are the most common smartphones </a:t>
            </a:r>
          </a:p>
          <a:p>
            <a:endParaRPr lang="en-US" dirty="0"/>
          </a:p>
          <a:p>
            <a:r>
              <a:rPr lang="en-US" dirty="0"/>
              <a:t>[*] iPhones provide decent security because of the sandboxing techniques IOS utilizes </a:t>
            </a:r>
          </a:p>
          <a:p>
            <a:r>
              <a:rPr lang="en-US" dirty="0"/>
              <a:t>	- Apps can’t talk to each other</a:t>
            </a:r>
          </a:p>
          <a:p>
            <a:r>
              <a:rPr lang="en-US" dirty="0"/>
              <a:t>	- No apps have root access, it’s not possible (in theory)</a:t>
            </a:r>
          </a:p>
          <a:p>
            <a:endParaRPr lang="en-US" dirty="0"/>
          </a:p>
          <a:p>
            <a:r>
              <a:rPr lang="en-US" dirty="0"/>
              <a:t>[*] Androids can be secure</a:t>
            </a:r>
          </a:p>
          <a:p>
            <a:r>
              <a:rPr lang="en-US" dirty="0"/>
              <a:t>	- Relies more on the user to secure it themselves</a:t>
            </a:r>
          </a:p>
          <a:p>
            <a:r>
              <a:rPr lang="en-US" dirty="0"/>
              <a:t>	- IOS is inherently secure, Android requires the user to be secure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10245668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very brief description</a:t>
            </a:r>
          </a:p>
          <a:p>
            <a:endParaRPr lang="en-US" dirty="0"/>
          </a:p>
          <a:p>
            <a:endParaRPr lang="en-US" dirty="0"/>
          </a:p>
          <a:p>
            <a:r>
              <a:rPr lang="en-US" dirty="0"/>
              <a:t>[*] The point is to be decentralized, not necessarily anonymity</a:t>
            </a:r>
          </a:p>
          <a:p>
            <a:endParaRPr lang="en-US" dirty="0"/>
          </a:p>
          <a:p>
            <a:r>
              <a:rPr lang="en-US" dirty="0"/>
              <a:t>[*] The blockchain for most* cryptos is public and contains all the transactions ever made</a:t>
            </a:r>
          </a:p>
          <a:p>
            <a:r>
              <a:rPr lang="en-US" dirty="0"/>
              <a:t>	- Only wallet addresses are visible</a:t>
            </a:r>
          </a:p>
          <a:p>
            <a:r>
              <a:rPr lang="en-US" dirty="0"/>
              <a:t>	- Wallet addresses are “random”</a:t>
            </a:r>
          </a:p>
          <a:p>
            <a:endParaRPr lang="en-US" dirty="0"/>
          </a:p>
          <a:p>
            <a:r>
              <a:rPr lang="en-US" dirty="0"/>
              <a:t>[*] Exchanges requires user verification</a:t>
            </a:r>
          </a:p>
          <a:p>
            <a:r>
              <a:rPr lang="en-US" dirty="0"/>
              <a:t>	- Take pictures of your ID, tax reporting, </a:t>
            </a:r>
            <a:r>
              <a:rPr lang="en-US" dirty="0" err="1"/>
              <a:t>etc</a:t>
            </a:r>
            <a:endParaRPr lang="en-US" dirty="0"/>
          </a:p>
          <a:p>
            <a:r>
              <a:rPr lang="en-US" dirty="0"/>
              <a:t>	- Pretty much defeats the whole “anonymity” point if your wallet address is linked to you directly </a:t>
            </a:r>
          </a:p>
        </p:txBody>
      </p:sp>
      <p:sp>
        <p:nvSpPr>
          <p:cNvPr id="4" name="Slide Number Placeholder 3"/>
          <p:cNvSpPr>
            <a:spLocks noGrp="1"/>
          </p:cNvSpPr>
          <p:nvPr>
            <p:ph type="sldNum" sz="quarter" idx="5"/>
          </p:nvPr>
        </p:nvSpPr>
        <p:spPr/>
        <p:txBody>
          <a:bodyPr/>
          <a:lstStyle/>
          <a:p>
            <a:fld id="{270700B2-88B9-1642-B8EB-F86842378D04}" type="slidenum">
              <a:rPr lang="en-US" smtClean="0"/>
              <a:t>28</a:t>
            </a:fld>
            <a:endParaRPr lang="en-US"/>
          </a:p>
        </p:txBody>
      </p:sp>
    </p:spTree>
    <p:extLst>
      <p:ext uri="{BB962C8B-B14F-4D97-AF65-F5344CB8AC3E}">
        <p14:creationId xmlns:p14="http://schemas.microsoft.com/office/powerpoint/2010/main" val="3797535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You probably </a:t>
            </a:r>
            <a:r>
              <a:rPr lang="en-US" i="1" dirty="0"/>
              <a:t>could</a:t>
            </a:r>
            <a:r>
              <a:rPr lang="en-US" i="0" dirty="0"/>
              <a:t> remain anonymous</a:t>
            </a:r>
          </a:p>
          <a:p>
            <a:r>
              <a:rPr lang="en-US" i="0" dirty="0"/>
              <a:t>	- If you did all these things and never made a mistake</a:t>
            </a:r>
          </a:p>
          <a:p>
            <a:r>
              <a:rPr lang="en-US" i="0" dirty="0"/>
              <a:t>	- I may be missing a loophole but this is what I think</a:t>
            </a:r>
          </a:p>
          <a:p>
            <a:endParaRPr lang="en-US" i="0" dirty="0"/>
          </a:p>
          <a:p>
            <a:r>
              <a:rPr lang="en-US" i="0" dirty="0"/>
              <a:t>[*] The average person is not going to be able to do all of this </a:t>
            </a:r>
          </a:p>
          <a:p>
            <a:r>
              <a:rPr lang="en-US" i="0" dirty="0"/>
              <a:t>	- Only people with a life dedicated to crime would even have a real shot</a:t>
            </a:r>
          </a:p>
          <a:p>
            <a:r>
              <a:rPr lang="en-US" i="0" dirty="0"/>
              <a:t>	- Even still, one mistake ruins everything </a:t>
            </a:r>
          </a:p>
          <a:p>
            <a:endParaRPr lang="en-US" i="0" dirty="0"/>
          </a:p>
          <a:p>
            <a:endParaRPr lang="en-US" i="0" dirty="0"/>
          </a:p>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0527135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32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Review before debate in case anyone unsure of something in reading.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TODO: Image source?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Look at ACM </a:t>
            </a:r>
            <a:r>
              <a:rPr lang="en-US" dirty="0" err="1">
                <a:latin typeface="Arial" charset="0"/>
                <a:ea typeface="ＭＳ Ｐゴシック" charset="-128"/>
                <a:cs typeface="ＭＳ Ｐゴシック" charset="-128"/>
              </a:rPr>
              <a:t>TechNews</a:t>
            </a:r>
            <a:r>
              <a:rPr lang="en-US" dirty="0">
                <a:latin typeface="Arial" charset="0"/>
                <a:ea typeface="ＭＳ Ｐゴシック" charset="-128"/>
                <a:cs typeface="ＭＳ Ｐゴシック" charset="-128"/>
              </a:rPr>
              <a:t> if time</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Let’s debate!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dirty="0"/>
              <a:t>“National ban on facial recognition surveillance for law enforcement”</a:t>
            </a:r>
            <a:r>
              <a:rPr lang="en-US" baseline="0" dirty="0"/>
              <a:t> Debate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If in class: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trike="noStrike" dirty="0"/>
              <a:t>Stand up when speaking</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30 second limit (elect a timekeeper)</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a:t>Previous: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Should law require you to use an official ID for Internet access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National ID or Not</a:t>
            </a:r>
            <a:r>
              <a:rPr lang="en-US" baseline="0" dirty="0"/>
              <a:t> Debate</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if need to fill time.</a:t>
            </a:r>
          </a:p>
          <a:p>
            <a:endParaRPr lang="en-US" dirty="0"/>
          </a:p>
          <a:p>
            <a:pPr marL="228600" indent="-228600">
              <a:buAutoNum type="arabicPeriod"/>
            </a:pPr>
            <a:r>
              <a:rPr lang="en-US" dirty="0"/>
              <a:t>Information Collection</a:t>
            </a:r>
          </a:p>
          <a:p>
            <a:pPr marL="228600" indent="-228600">
              <a:buAutoNum type="arabicPeriod"/>
            </a:pPr>
            <a:r>
              <a:rPr lang="en-US" dirty="0"/>
              <a:t>Information Processing</a:t>
            </a:r>
          </a:p>
          <a:p>
            <a:pPr marL="228600" indent="-228600">
              <a:buAutoNum type="arabicPeriod"/>
            </a:pPr>
            <a:r>
              <a:rPr lang="en-US" dirty="0"/>
              <a:t>Information Dissemination</a:t>
            </a:r>
          </a:p>
          <a:p>
            <a:pPr marL="228600" indent="-228600">
              <a:buAutoNum type="arabicPeriod"/>
            </a:pPr>
            <a:r>
              <a:rPr lang="en-US" dirty="0"/>
              <a:t>Invasion</a:t>
            </a:r>
          </a:p>
        </p:txBody>
      </p:sp>
      <p:sp>
        <p:nvSpPr>
          <p:cNvPr id="4" name="Slide Number Placeholder 3"/>
          <p:cNvSpPr>
            <a:spLocks noGrp="1"/>
          </p:cNvSpPr>
          <p:nvPr>
            <p:ph type="sldNum" sz="quarter" idx="5"/>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269024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Movie group</a:t>
            </a:r>
            <a:r>
              <a:rPr lang="en-US" baseline="0" dirty="0"/>
              <a:t> project:</a:t>
            </a:r>
            <a:br>
              <a:rPr lang="en-US" baseline="0" dirty="0"/>
            </a:br>
            <a:r>
              <a:rPr lang="en-US" dirty="0"/>
              <a:t>List of computing technologies portrayed in movie on website</a:t>
            </a:r>
            <a:br>
              <a:rPr lang="en-US" dirty="0"/>
            </a:br>
            <a:r>
              <a:rPr lang="en-US" dirty="0"/>
              <a:t>Categorize computing technologies as existing, future, emerging, impossible or plausible with rationale</a:t>
            </a:r>
            <a:br>
              <a:rPr lang="en-US" dirty="0"/>
            </a:br>
            <a:r>
              <a:rPr lang="en-US" dirty="0"/>
              <a:t>Analyze movie for all topics covered to date</a:t>
            </a:r>
            <a:endParaRPr lang="en-US" baseline="0"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74683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2022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2022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2022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2022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2022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youtube.com/watch?v=7YvAYIJSSZ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dataprivacymanager.net/what-is-personally-identifiable-information-pii/"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8.png"/><Relationship Id="rId7" Type="http://schemas.openxmlformats.org/officeDocument/2006/relationships/diagramData" Target="../diagrams/data1.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1.png"/><Relationship Id="rId11" Type="http://schemas.microsoft.com/office/2007/relationships/diagramDrawing" Target="../diagrams/drawing1.xml"/><Relationship Id="rId5" Type="http://schemas.openxmlformats.org/officeDocument/2006/relationships/image" Target="../media/image10.png"/><Relationship Id="rId10" Type="http://schemas.openxmlformats.org/officeDocument/2006/relationships/diagramColors" Target="../diagrams/colors1.xml"/><Relationship Id="rId4" Type="http://schemas.openxmlformats.org/officeDocument/2006/relationships/image" Target="../media/image9.png"/><Relationship Id="rId9"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hyperlink" Target="https://www.pewresearch.org/internet/2019/11/15/americans-attitudes-and-experiences-with-privacy-policies-and-law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hyperlink" Target="https://99firms.com/blog/vpn-statistics/"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zettasphere.com/how-many-email-addresses-people-typically-use/"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insiderintelligence.com/content/smart-speaker-ownership"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chnologyreview.com/2015/07/01/167251/how-ads-follow-you-from-phone-to-desktop-to-tablet/" TargetMode="External"/><Relationship Id="rId2" Type="http://schemas.openxmlformats.org/officeDocument/2006/relationships/hyperlink" Target="https://mit-serc.pubpub.org/pub/identity-advertising-and-algorithmic-targeting/release/2" TargetMode="External"/><Relationship Id="rId1" Type="http://schemas.openxmlformats.org/officeDocument/2006/relationships/slideLayout" Target="../slideLayouts/slideLayout2.xml"/><Relationship Id="rId6" Type="http://schemas.openxmlformats.org/officeDocument/2006/relationships/hyperlink" Target="https://www.security.org/vpn/anonymity/" TargetMode="External"/><Relationship Id="rId5" Type="http://schemas.openxmlformats.org/officeDocument/2006/relationships/hyperlink" Target="https://www.nytimes.com/2018/04/11/technology/facebook-privacy-hearings.html" TargetMode="External"/><Relationship Id="rId4" Type="http://schemas.openxmlformats.org/officeDocument/2006/relationships/hyperlink" Target="https://www.mcafee.com/en-us/safe-browser.html"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aclu.org/news/national-security/new-justice-department-documents-show-huge-increase" TargetMode="External"/><Relationship Id="rId7" Type="http://schemas.openxmlformats.org/officeDocument/2006/relationships/hyperlink" Target="https://bitcoin.org/en/faq#general" TargetMode="External"/><Relationship Id="rId2" Type="http://schemas.openxmlformats.org/officeDocument/2006/relationships/hyperlink" Target="https://nordvpn.com/blog/private-search-engines/" TargetMode="External"/><Relationship Id="rId1" Type="http://schemas.openxmlformats.org/officeDocument/2006/relationships/slideLayout" Target="../slideLayouts/slideLayout2.xml"/><Relationship Id="rId6" Type="http://schemas.openxmlformats.org/officeDocument/2006/relationships/hyperlink" Target="https://www.itpro.com/mobile/mobile-phones/360024/5-most-secure-smartphones" TargetMode="External"/><Relationship Id="rId5" Type="http://schemas.openxmlformats.org/officeDocument/2006/relationships/hyperlink" Target="https://news.ncsu.edu/2021/03/alexa-skill-vulnerabilities/" TargetMode="External"/><Relationship Id="rId4" Type="http://schemas.openxmlformats.org/officeDocument/2006/relationships/hyperlink" Target="https://www.avast.com/c-amazon-alexa-listening"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Privacy and Government</a:t>
            </a:r>
          </a:p>
        </p:txBody>
      </p:sp>
      <p:sp>
        <p:nvSpPr>
          <p:cNvPr id="4" name="Action Button: Movie 3">
            <a:hlinkClick r:id="rId3" highlightClick="1"/>
            <a:extLst>
              <a:ext uri="{FF2B5EF4-FFF2-40B4-BE49-F238E27FC236}">
                <a16:creationId xmlns:a16="http://schemas.microsoft.com/office/drawing/2014/main" id="{14EF8487-DCF6-464B-A0B5-D7DE34729E0E}"/>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Ai shouldn't be used in the criminal justice system</a:t>
            </a:r>
            <a:endParaRPr lang="en-US" dirty="0">
              <a:ea typeface="Cambria"/>
            </a:endParaRP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a:t>Cambria Pomeranz</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48822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4" y="441325"/>
            <a:ext cx="7994649" cy="914400"/>
          </a:xfrm>
        </p:spPr>
        <p:txBody>
          <a:bodyPr/>
          <a:lstStyle/>
          <a:p>
            <a:r>
              <a:rPr lang="en-US"/>
              <a:t>How Ai is used in the criminal justice system</a:t>
            </a:r>
          </a:p>
        </p:txBody>
      </p:sp>
      <p:sp>
        <p:nvSpPr>
          <p:cNvPr id="3" name="Content Placeholder 2"/>
          <p:cNvSpPr>
            <a:spLocks noGrp="1"/>
          </p:cNvSpPr>
          <p:nvPr>
            <p:ph sz="half" idx="1"/>
          </p:nvPr>
        </p:nvSpPr>
        <p:spPr/>
        <p:txBody>
          <a:bodyPr vert="horz" lIns="91436" tIns="45718" rIns="91436" bIns="45718" rtlCol="0" anchor="t">
            <a:normAutofit/>
          </a:bodyPr>
          <a:lstStyle/>
          <a:p>
            <a:pPr marL="205740" indent="-205740"/>
            <a:r>
              <a:rPr lang="en-US" dirty="0"/>
              <a:t>Two popular AI tools used to help judges make unbiased decisions</a:t>
            </a:r>
          </a:p>
          <a:p>
            <a:pPr marL="205740" indent="-205740"/>
            <a:r>
              <a:rPr lang="en-US" dirty="0">
                <a:ea typeface="Cambria"/>
              </a:rPr>
              <a:t>1. COMPAS – static and dynamic factors</a:t>
            </a:r>
            <a:endParaRPr lang="en-US" dirty="0">
              <a:ea typeface="+mn-lt"/>
              <a:cs typeface="+mn-lt"/>
            </a:endParaRPr>
          </a:p>
          <a:p>
            <a:pPr marL="205740" indent="-205740"/>
            <a:r>
              <a:rPr lang="en-US" dirty="0">
                <a:ea typeface="+mn-lt"/>
                <a:cs typeface="+mn-lt"/>
              </a:rPr>
              <a:t>2. PSA – only static factors</a:t>
            </a:r>
          </a:p>
          <a:p>
            <a:pPr marL="205740" indent="-205740"/>
            <a:r>
              <a:rPr lang="en-US" dirty="0">
                <a:ea typeface="Cambria"/>
              </a:rPr>
              <a:t>Predicts the risk of recidivism, or to offend again [5]</a:t>
            </a:r>
          </a:p>
          <a:p>
            <a:pPr marL="205740" indent="-205740"/>
            <a:r>
              <a:rPr lang="en-US" dirty="0">
                <a:ea typeface="Cambria"/>
              </a:rPr>
              <a:t>Difference in transparency</a:t>
            </a: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a:p>
            <a:pPr marL="205740" lvl="1" indent="0">
              <a:buNone/>
            </a:pPr>
            <a:endParaRPr lang="en-US" dirty="0">
              <a:ea typeface="Cambria"/>
            </a:endParaRPr>
          </a:p>
        </p:txBody>
      </p:sp>
      <p:sp>
        <p:nvSpPr>
          <p:cNvPr id="5" name="Footer Placeholder 4"/>
          <p:cNvSpPr>
            <a:spLocks noGrp="1"/>
          </p:cNvSpPr>
          <p:nvPr>
            <p:ph type="ftr" sz="quarter" idx="11"/>
          </p:nvPr>
        </p:nvSpPr>
        <p:spPr/>
        <p:txBody>
          <a:bodyPr/>
          <a:lstStyle/>
          <a:p>
            <a:r>
              <a:rPr lang="sk-SK" dirty="0"/>
              <a:t>© 2022 </a:t>
            </a:r>
            <a:r>
              <a:rPr lang="sk-SK" dirty="0" err="1"/>
              <a:t>Keith</a:t>
            </a:r>
            <a:r>
              <a:rPr lang="sk-SK" dirty="0"/>
              <a:t> A. </a:t>
            </a:r>
            <a:r>
              <a:rPr lang="sk-SK" dirty="0" err="1"/>
              <a:t>Pray</a:t>
            </a:r>
            <a:endParaRPr lang="en-US" dirty="0" err="1"/>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ea typeface="+mn-lt"/>
                <a:cs typeface="+mn-lt"/>
              </a:rPr>
              <a:t>Cambria Pomeranz</a:t>
            </a:r>
            <a:endParaRPr lang="en-US"/>
          </a:p>
        </p:txBody>
      </p:sp>
      <p:pic>
        <p:nvPicPr>
          <p:cNvPr id="8" name="Picture 8">
            <a:extLst>
              <a:ext uri="{FF2B5EF4-FFF2-40B4-BE49-F238E27FC236}">
                <a16:creationId xmlns:a16="http://schemas.microsoft.com/office/drawing/2014/main" id="{4DA3FA60-C540-E88D-6094-6B42EE253B33}"/>
              </a:ext>
            </a:extLst>
          </p:cNvPr>
          <p:cNvPicPr>
            <a:picLocks noChangeAspect="1"/>
          </p:cNvPicPr>
          <p:nvPr/>
        </p:nvPicPr>
        <p:blipFill>
          <a:blip r:embed="rId3"/>
          <a:stretch>
            <a:fillRect/>
          </a:stretch>
        </p:blipFill>
        <p:spPr>
          <a:xfrm>
            <a:off x="4364181" y="1770819"/>
            <a:ext cx="4665518" cy="2443525"/>
          </a:xfrm>
          <a:prstGeom prst="rect">
            <a:avLst/>
          </a:prstGeom>
        </p:spPr>
      </p:pic>
    </p:spTree>
    <p:extLst>
      <p:ext uri="{BB962C8B-B14F-4D97-AF65-F5344CB8AC3E}">
        <p14:creationId xmlns:p14="http://schemas.microsoft.com/office/powerpoint/2010/main" val="2358569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112" y="324475"/>
            <a:ext cx="7772400" cy="914400"/>
          </a:xfrm>
        </p:spPr>
        <p:txBody>
          <a:bodyPr/>
          <a:lstStyle/>
          <a:p>
            <a:r>
              <a:rPr lang="en-US" dirty="0"/>
              <a:t>Bias in the COMPAS algorithm</a:t>
            </a:r>
          </a:p>
        </p:txBody>
      </p:sp>
      <p:sp>
        <p:nvSpPr>
          <p:cNvPr id="3" name="Content Placeholder 2"/>
          <p:cNvSpPr>
            <a:spLocks noGrp="1"/>
          </p:cNvSpPr>
          <p:nvPr>
            <p:ph sz="half" idx="1"/>
          </p:nvPr>
        </p:nvSpPr>
        <p:spPr>
          <a:xfrm>
            <a:off x="695169" y="1286969"/>
            <a:ext cx="3733800" cy="3352800"/>
          </a:xfrm>
        </p:spPr>
        <p:txBody>
          <a:bodyPr vert="horz" lIns="91436" tIns="45718" rIns="91436" bIns="45718" rtlCol="0" anchor="t">
            <a:normAutofit/>
          </a:bodyPr>
          <a:lstStyle/>
          <a:p>
            <a:pPr marL="205740" indent="-205740"/>
            <a:r>
              <a:rPr lang="en-US" dirty="0"/>
              <a:t>Judges are not perfectly unbiased</a:t>
            </a:r>
          </a:p>
          <a:p>
            <a:pPr marL="205740" indent="-205740"/>
            <a:r>
              <a:rPr lang="en-US" dirty="0">
                <a:ea typeface="Cambria"/>
              </a:rPr>
              <a:t>Bias is built into COMPAS by being fed past cases [4]</a:t>
            </a:r>
          </a:p>
          <a:p>
            <a:pPr marL="205740" indent="-205740"/>
            <a:r>
              <a:rPr lang="en-US" dirty="0">
                <a:ea typeface="Cambria"/>
              </a:rPr>
              <a:t>Study found COMPAS was discriminatory [4]</a:t>
            </a:r>
          </a:p>
          <a:p>
            <a:pPr marL="205740" indent="-205740"/>
            <a:r>
              <a:rPr lang="en-US" dirty="0">
                <a:ea typeface="Cambria"/>
              </a:rPr>
              <a:t>Northpointe denied the accusation [3]</a:t>
            </a:r>
          </a:p>
          <a:p>
            <a:pPr marL="205740" indent="-205740"/>
            <a:endParaRPr lang="en-US" dirty="0">
              <a:ea typeface="Cambria"/>
            </a:endParaRP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ea typeface="+mn-lt"/>
                <a:cs typeface="+mn-lt"/>
              </a:rPr>
              <a:t>Cambria Pomeranz</a:t>
            </a:r>
            <a:endParaRPr lang="en-US"/>
          </a:p>
        </p:txBody>
      </p:sp>
    </p:spTree>
    <p:extLst>
      <p:ext uri="{BB962C8B-B14F-4D97-AF65-F5344CB8AC3E}">
        <p14:creationId xmlns:p14="http://schemas.microsoft.com/office/powerpoint/2010/main" val="839193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 timeline&#10;&#10;Description automatically generated">
            <a:extLst>
              <a:ext uri="{FF2B5EF4-FFF2-40B4-BE49-F238E27FC236}">
                <a16:creationId xmlns:a16="http://schemas.microsoft.com/office/drawing/2014/main" id="{D08AB6EA-4DE5-9E7D-A5AA-799FC063E40A}"/>
              </a:ext>
            </a:extLst>
          </p:cNvPr>
          <p:cNvPicPr>
            <a:picLocks noGrp="1" noChangeAspect="1"/>
          </p:cNvPicPr>
          <p:nvPr>
            <p:ph sz="half" idx="1"/>
          </p:nvPr>
        </p:nvPicPr>
        <p:blipFill>
          <a:blip r:embed="rId2"/>
          <a:stretch>
            <a:fillRect/>
          </a:stretch>
        </p:blipFill>
        <p:spPr>
          <a:xfrm>
            <a:off x="1454046" y="370237"/>
            <a:ext cx="5991692" cy="4736560"/>
          </a:xfrm>
        </p:spPr>
      </p:pic>
      <p:sp>
        <p:nvSpPr>
          <p:cNvPr id="5" name="Footer Placeholder 4">
            <a:extLst>
              <a:ext uri="{FF2B5EF4-FFF2-40B4-BE49-F238E27FC236}">
                <a16:creationId xmlns:a16="http://schemas.microsoft.com/office/drawing/2014/main" id="{E386C6F0-5555-0591-BBA2-4FA29FC941DE}"/>
              </a:ext>
            </a:extLst>
          </p:cNvPr>
          <p:cNvSpPr>
            <a:spLocks noGrp="1"/>
          </p:cNvSpPr>
          <p:nvPr>
            <p:ph type="ftr" sz="quarter" idx="11"/>
          </p:nvPr>
        </p:nvSpPr>
        <p:spPr/>
        <p:txBody>
          <a:bodyPr/>
          <a:lstStyle/>
          <a:p>
            <a:r>
              <a:rPr lang="sk-SK"/>
              <a:t>© 2022 Keith A. Pray</a:t>
            </a:r>
            <a:endParaRPr lang="en-US"/>
          </a:p>
        </p:txBody>
      </p:sp>
      <p:sp>
        <p:nvSpPr>
          <p:cNvPr id="6" name="Slide Number Placeholder 5">
            <a:extLst>
              <a:ext uri="{FF2B5EF4-FFF2-40B4-BE49-F238E27FC236}">
                <a16:creationId xmlns:a16="http://schemas.microsoft.com/office/drawing/2014/main" id="{A1B01643-A23D-230C-6599-F552053BDBEB}"/>
              </a:ext>
            </a:extLst>
          </p:cNvPr>
          <p:cNvSpPr>
            <a:spLocks noGrp="1"/>
          </p:cNvSpPr>
          <p:nvPr>
            <p:ph type="sldNum" sz="quarter" idx="12"/>
          </p:nvPr>
        </p:nvSpPr>
        <p:spPr/>
        <p:txBody>
          <a:bodyPr/>
          <a:lstStyle/>
          <a:p>
            <a:fld id="{A2A17EAB-8B51-5C40-8776-6683E51FA7A0}" type="slidenum">
              <a:rPr lang="en-US" smtClean="0"/>
              <a:t>13</a:t>
            </a:fld>
            <a:endParaRPr lang="en-US"/>
          </a:p>
        </p:txBody>
      </p:sp>
      <p:sp>
        <p:nvSpPr>
          <p:cNvPr id="9" name="TextBox 8">
            <a:extLst>
              <a:ext uri="{FF2B5EF4-FFF2-40B4-BE49-F238E27FC236}">
                <a16:creationId xmlns:a16="http://schemas.microsoft.com/office/drawing/2014/main" id="{D2404294-BC9A-5E20-BAA9-1CCF7BA771C9}"/>
              </a:ext>
            </a:extLst>
          </p:cNvPr>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ea typeface="+mn-lt"/>
                <a:cs typeface="+mn-lt"/>
              </a:rPr>
              <a:t>Cambria Pomeranz</a:t>
            </a:r>
            <a:endParaRPr lang="en-US"/>
          </a:p>
        </p:txBody>
      </p:sp>
    </p:spTree>
    <p:extLst>
      <p:ext uri="{BB962C8B-B14F-4D97-AF65-F5344CB8AC3E}">
        <p14:creationId xmlns:p14="http://schemas.microsoft.com/office/powerpoint/2010/main" val="42881611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Cambria"/>
              </a:rPr>
              <a:t>What is fair?</a:t>
            </a:r>
          </a:p>
        </p:txBody>
      </p:sp>
      <p:sp>
        <p:nvSpPr>
          <p:cNvPr id="3" name="Content Placeholder 2"/>
          <p:cNvSpPr>
            <a:spLocks noGrp="1"/>
          </p:cNvSpPr>
          <p:nvPr>
            <p:ph sz="half" idx="1"/>
          </p:nvPr>
        </p:nvSpPr>
        <p:spPr>
          <a:xfrm>
            <a:off x="86193" y="1333813"/>
            <a:ext cx="3733800" cy="3352800"/>
          </a:xfrm>
        </p:spPr>
        <p:txBody>
          <a:bodyPr vert="horz" lIns="91436" tIns="45718" rIns="91436" bIns="45718" rtlCol="0" anchor="t">
            <a:normAutofit/>
          </a:bodyPr>
          <a:lstStyle/>
          <a:p>
            <a:pPr marL="205740" indent="-205740"/>
            <a:r>
              <a:rPr lang="en-US" dirty="0"/>
              <a:t>Two definitions of fair</a:t>
            </a:r>
          </a:p>
          <a:p>
            <a:pPr marL="411480" lvl="1" indent="-205740">
              <a:buFont typeface="Cambria" pitchFamily="34" charset="0"/>
              <a:buChar char="–"/>
            </a:pPr>
            <a:r>
              <a:rPr lang="en-US" sz="1800" dirty="0">
                <a:ea typeface="+mn-lt"/>
                <a:cs typeface="+mn-lt"/>
              </a:rPr>
              <a:t>Being more accurate</a:t>
            </a:r>
          </a:p>
          <a:p>
            <a:pPr marL="411480" lvl="1" indent="-205740">
              <a:buFont typeface="Cambria" pitchFamily="34" charset="0"/>
              <a:buChar char="–"/>
            </a:pPr>
            <a:r>
              <a:rPr lang="en-US" sz="1800" dirty="0">
                <a:ea typeface="+mn-lt"/>
                <a:cs typeface="+mn-lt"/>
              </a:rPr>
              <a:t>Having equal errors between races</a:t>
            </a:r>
            <a:endParaRPr lang="en-US" sz="1800" dirty="0"/>
          </a:p>
          <a:p>
            <a:pPr marL="205740" indent="-205740"/>
            <a:r>
              <a:rPr lang="en-US" dirty="0">
                <a:ea typeface="Cambria"/>
              </a:rPr>
              <a:t>Accuracy reinforces the discrimination</a:t>
            </a:r>
          </a:p>
          <a:p>
            <a:pPr marL="205740" indent="-205740"/>
            <a:r>
              <a:rPr lang="en-US" dirty="0">
                <a:ea typeface="Cambria"/>
              </a:rPr>
              <a:t>Equal errors between races decreases accuracy</a:t>
            </a:r>
          </a:p>
          <a:p>
            <a:pPr marL="205740" indent="-205740"/>
            <a:r>
              <a:rPr lang="en-US" dirty="0">
                <a:ea typeface="Cambria"/>
              </a:rPr>
              <a:t>There are unavoidable trade offs</a:t>
            </a:r>
          </a:p>
          <a:p>
            <a:pPr marL="205740" indent="-205740"/>
            <a:r>
              <a:rPr lang="en-US" dirty="0">
                <a:ea typeface="Cambria"/>
              </a:rPr>
              <a:t>Who gets to decide?</a:t>
            </a:r>
          </a:p>
          <a:p>
            <a:pPr marL="205740" lvl="1" indent="0">
              <a:buNone/>
            </a:pPr>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ea typeface="+mn-lt"/>
                <a:cs typeface="+mn-lt"/>
              </a:rPr>
              <a:t>Cambria Pomeranz</a:t>
            </a:r>
            <a:endParaRPr lang="en-US"/>
          </a:p>
        </p:txBody>
      </p:sp>
      <p:pic>
        <p:nvPicPr>
          <p:cNvPr id="8" name="Picture 8" descr="Chart, bar chart&#10;&#10;Description automatically generated">
            <a:extLst>
              <a:ext uri="{FF2B5EF4-FFF2-40B4-BE49-F238E27FC236}">
                <a16:creationId xmlns:a16="http://schemas.microsoft.com/office/drawing/2014/main" id="{F9988D68-FF12-53B5-2592-2968517E8042}"/>
              </a:ext>
            </a:extLst>
          </p:cNvPr>
          <p:cNvPicPr>
            <a:picLocks noChangeAspect="1"/>
          </p:cNvPicPr>
          <p:nvPr/>
        </p:nvPicPr>
        <p:blipFill rotWithShape="1">
          <a:blip r:embed="rId3"/>
          <a:srcRect l="5479" r="-196" b="382"/>
          <a:stretch/>
        </p:blipFill>
        <p:spPr>
          <a:xfrm>
            <a:off x="3464262" y="887291"/>
            <a:ext cx="5648017" cy="3042061"/>
          </a:xfrm>
          <a:prstGeom prst="rect">
            <a:avLst/>
          </a:prstGeom>
        </p:spPr>
      </p:pic>
    </p:spTree>
    <p:extLst>
      <p:ext uri="{BB962C8B-B14F-4D97-AF65-F5344CB8AC3E}">
        <p14:creationId xmlns:p14="http://schemas.microsoft.com/office/powerpoint/2010/main" val="306777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we shouldn't use Ai in the present day</a:t>
            </a:r>
          </a:p>
        </p:txBody>
      </p:sp>
      <p:sp>
        <p:nvSpPr>
          <p:cNvPr id="3" name="Content Placeholder 2"/>
          <p:cNvSpPr>
            <a:spLocks noGrp="1"/>
          </p:cNvSpPr>
          <p:nvPr>
            <p:ph sz="half" idx="1"/>
          </p:nvPr>
        </p:nvSpPr>
        <p:spPr>
          <a:xfrm>
            <a:off x="35991" y="1221387"/>
            <a:ext cx="3830847" cy="3352800"/>
          </a:xfrm>
        </p:spPr>
        <p:txBody>
          <a:bodyPr vert="horz" lIns="91436" tIns="45718" rIns="91436" bIns="45718" rtlCol="0" anchor="t">
            <a:normAutofit/>
          </a:bodyPr>
          <a:lstStyle/>
          <a:p>
            <a:pPr marL="205740" indent="-205740"/>
            <a:r>
              <a:rPr lang="en-US" dirty="0"/>
              <a:t>Dissertation conducted study and found COMPAS to be reliable [1]</a:t>
            </a:r>
            <a:endParaRPr lang="en-US" dirty="0">
              <a:ea typeface="Cambria"/>
            </a:endParaRPr>
          </a:p>
          <a:p>
            <a:pPr marL="205740" indent="-205740"/>
            <a:r>
              <a:rPr lang="en-US" dirty="0">
                <a:ea typeface="Cambria"/>
              </a:rPr>
              <a:t>Another study found COMPAS to be no more accurate than humans [2]</a:t>
            </a:r>
          </a:p>
          <a:p>
            <a:pPr marL="205740" indent="-205740"/>
            <a:r>
              <a:rPr lang="en-US" dirty="0">
                <a:ea typeface="Cambria"/>
              </a:rPr>
              <a:t>AI shouldn’t be used in the criminal justice system as of yet</a:t>
            </a:r>
          </a:p>
          <a:p>
            <a:pPr marL="205740" indent="-205740"/>
            <a:r>
              <a:rPr lang="en-US" dirty="0">
                <a:ea typeface="Cambria"/>
              </a:rPr>
              <a:t>Wait until accuracy is closer to 100%</a:t>
            </a:r>
          </a:p>
          <a:p>
            <a:pPr marL="205740" indent="-205740"/>
            <a:r>
              <a:rPr lang="en-US" dirty="0">
                <a:ea typeface="Cambria"/>
              </a:rPr>
              <a:t>COMPAS needs to be transparent</a:t>
            </a:r>
          </a:p>
          <a:p>
            <a:pPr marL="205740" indent="-205740"/>
            <a:r>
              <a:rPr lang="en-US" dirty="0">
                <a:ea typeface="Cambria"/>
              </a:rPr>
              <a:t>Consistency matters</a:t>
            </a:r>
          </a:p>
          <a:p>
            <a:pPr marL="205740" indent="-205740"/>
            <a:endParaRPr lang="en-US" dirty="0">
              <a:ea typeface="Cambria"/>
            </a:endParaRPr>
          </a:p>
          <a:p>
            <a:pPr marL="205740" indent="-205740"/>
            <a:endParaRPr lang="en-US" dirty="0">
              <a:ea typeface="Cambria"/>
            </a:endParaRPr>
          </a:p>
        </p:txBody>
      </p:sp>
      <p:sp>
        <p:nvSpPr>
          <p:cNvPr id="5" name="Footer Placeholder 4"/>
          <p:cNvSpPr>
            <a:spLocks noGrp="1"/>
          </p:cNvSpPr>
          <p:nvPr>
            <p:ph type="ftr" sz="quarter" idx="11"/>
          </p:nvPr>
        </p:nvSpPr>
        <p:spPr/>
        <p:txBody>
          <a:bodyPr/>
          <a:lstStyle/>
          <a:p>
            <a:r>
              <a:rPr lang="sk-SK"/>
              <a:t>© 2022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lIns="91440" tIns="45720" rIns="91440" bIns="45720" rtlCol="0" anchor="t">
            <a:spAutoFit/>
          </a:bodyPr>
          <a:lstStyle/>
          <a:p>
            <a:pPr algn="r"/>
            <a:r>
              <a:rPr lang="en-US" sz="1400">
                <a:ea typeface="+mn-lt"/>
                <a:cs typeface="+mn-lt"/>
              </a:rPr>
              <a:t>Cambria Pomeranz</a:t>
            </a:r>
            <a:endParaRPr lang="en-US"/>
          </a:p>
        </p:txBody>
      </p:sp>
      <p:pic>
        <p:nvPicPr>
          <p:cNvPr id="10" name="Picture 10" descr="A picture containing graphical user interface&#10;&#10;Description automatically generated">
            <a:extLst>
              <a:ext uri="{FF2B5EF4-FFF2-40B4-BE49-F238E27FC236}">
                <a16:creationId xmlns:a16="http://schemas.microsoft.com/office/drawing/2014/main" id="{777188CF-4069-DBA1-7BDA-3E5A98DFCACD}"/>
              </a:ext>
            </a:extLst>
          </p:cNvPr>
          <p:cNvPicPr>
            <a:picLocks noGrp="1" noChangeAspect="1"/>
          </p:cNvPicPr>
          <p:nvPr>
            <p:ph sz="half" idx="2"/>
          </p:nvPr>
        </p:nvPicPr>
        <p:blipFill rotWithShape="1">
          <a:blip r:embed="rId3"/>
          <a:srcRect l="4771" t="-158" r="5039" b="68621"/>
          <a:stretch/>
        </p:blipFill>
        <p:spPr>
          <a:xfrm>
            <a:off x="3799794" y="1534586"/>
            <a:ext cx="5319422" cy="2340315"/>
          </a:xfrm>
        </p:spPr>
      </p:pic>
    </p:spTree>
    <p:extLst>
      <p:ext uri="{BB962C8B-B14F-4D97-AF65-F5344CB8AC3E}">
        <p14:creationId xmlns:p14="http://schemas.microsoft.com/office/powerpoint/2010/main" val="1763283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9605"/>
            <a:ext cx="7772400" cy="914400"/>
          </a:xfrm>
        </p:spPr>
        <p:txBody>
          <a:bodyPr/>
          <a:lstStyle/>
          <a:p>
            <a:r>
              <a:rPr lang="en-US"/>
              <a:t>References</a:t>
            </a:r>
          </a:p>
        </p:txBody>
      </p:sp>
      <p:sp>
        <p:nvSpPr>
          <p:cNvPr id="3" name="Content Placeholder 2"/>
          <p:cNvSpPr>
            <a:spLocks noGrp="1"/>
          </p:cNvSpPr>
          <p:nvPr>
            <p:ph idx="1"/>
          </p:nvPr>
        </p:nvSpPr>
        <p:spPr>
          <a:xfrm>
            <a:off x="685800" y="946326"/>
            <a:ext cx="7772400" cy="3759025"/>
          </a:xfrm>
        </p:spPr>
        <p:txBody>
          <a:bodyPr vert="horz" lIns="91440" tIns="45718" rIns="91436" bIns="45718" rtlCol="0" anchor="t">
            <a:noAutofit/>
          </a:bodyPr>
          <a:lstStyle/>
          <a:p>
            <a:pPr marL="0" indent="0">
              <a:buNone/>
            </a:pPr>
            <a:r>
              <a:rPr lang="en-US" sz="1100" dirty="0"/>
              <a:t>[1] </a:t>
            </a:r>
            <a:r>
              <a:rPr lang="en-US" sz="1100" dirty="0">
                <a:ea typeface="+mn-lt"/>
                <a:cs typeface="+mn-lt"/>
              </a:rPr>
              <a:t>Herrschaft, Bryn A.. Evaluating the reliability and validity of the Correctional Offender Management Profiling for Alternative Sanctions (COMPAS) tool. Retrieved from https://doi.org/doi:10.7282/T38C9XX2</a:t>
            </a:r>
            <a:endParaRPr lang="en-US" sz="1100" dirty="0">
              <a:ea typeface="Cambria"/>
            </a:endParaRPr>
          </a:p>
          <a:p>
            <a:pPr marL="0" indent="0">
              <a:buNone/>
            </a:pPr>
            <a:r>
              <a:rPr lang="en-US" sz="1100" dirty="0"/>
              <a:t>[2] </a:t>
            </a:r>
            <a:r>
              <a:rPr lang="en-US" sz="1100" dirty="0" err="1">
                <a:ea typeface="+mn-lt"/>
                <a:cs typeface="+mn-lt"/>
              </a:rPr>
              <a:t>Matacic</a:t>
            </a:r>
            <a:r>
              <a:rPr lang="en-US" sz="1100" dirty="0">
                <a:ea typeface="+mn-lt"/>
                <a:cs typeface="+mn-lt"/>
              </a:rPr>
              <a:t>, Catherine. “In the United States, Computers Help Decide Who Goes to Jail. but Their Judgment May Be No Better than Ours.” </a:t>
            </a:r>
            <a:r>
              <a:rPr lang="en-US" sz="1100" i="1" dirty="0">
                <a:ea typeface="+mn-lt"/>
                <a:cs typeface="+mn-lt"/>
              </a:rPr>
              <a:t>Science</a:t>
            </a:r>
            <a:r>
              <a:rPr lang="en-US" sz="1100" dirty="0">
                <a:ea typeface="+mn-lt"/>
                <a:cs typeface="+mn-lt"/>
              </a:rPr>
              <a:t>, AAAS, 17 Jan. 2018, https://www.science.org/content/article/united-states-computers-help-decide-who-goes-jail-their-judgment-may-be-no-better-ours. </a:t>
            </a:r>
            <a:endParaRPr lang="en-US" sz="1100" dirty="0">
              <a:ea typeface="Cambria"/>
            </a:endParaRPr>
          </a:p>
          <a:p>
            <a:pPr marL="0" indent="0">
              <a:buNone/>
            </a:pPr>
            <a:r>
              <a:rPr lang="en-US" sz="1100" dirty="0"/>
              <a:t>[3] </a:t>
            </a:r>
            <a:r>
              <a:rPr lang="en-US" sz="1100" dirty="0">
                <a:ea typeface="+mn-lt"/>
                <a:cs typeface="+mn-lt"/>
              </a:rPr>
              <a:t>Mesa, Natalia. “Can the Criminal Justice System's Artificial Intelligence Ever Be Truly Fair?” </a:t>
            </a:r>
            <a:r>
              <a:rPr lang="en-US" sz="1100" i="1" dirty="0">
                <a:ea typeface="+mn-lt"/>
                <a:cs typeface="+mn-lt"/>
              </a:rPr>
              <a:t>Massive Science</a:t>
            </a:r>
            <a:r>
              <a:rPr lang="en-US" sz="1100" dirty="0">
                <a:ea typeface="+mn-lt"/>
                <a:cs typeface="+mn-lt"/>
              </a:rPr>
              <a:t>, Massive Science Inc., 13 May 2021, https://massivesci.com/articles/machine-learning-compas-racism-policing-fairness/. </a:t>
            </a:r>
          </a:p>
          <a:p>
            <a:pPr marL="0" indent="0">
              <a:buNone/>
            </a:pPr>
            <a:r>
              <a:rPr lang="en-US" sz="1100" dirty="0"/>
              <a:t>[4] </a:t>
            </a:r>
            <a:r>
              <a:rPr lang="en-US" sz="1100" dirty="0">
                <a:ea typeface="+mn-lt"/>
                <a:cs typeface="+mn-lt"/>
              </a:rPr>
              <a:t>Spivack, Jameson. “Ethical Issues: Predictive Algorithms in Criminal Justice.” </a:t>
            </a:r>
            <a:r>
              <a:rPr lang="en-US" sz="1100" i="1" dirty="0">
                <a:ea typeface="+mn-lt"/>
                <a:cs typeface="+mn-lt"/>
              </a:rPr>
              <a:t>Jameson Spivack</a:t>
            </a:r>
            <a:r>
              <a:rPr lang="en-US" sz="1100" dirty="0">
                <a:ea typeface="+mn-lt"/>
                <a:cs typeface="+mn-lt"/>
              </a:rPr>
              <a:t>, http://jamesonspivack.squarespace.com/ethical-issues-predictive-algorithms-in-criminal-justice. </a:t>
            </a:r>
            <a:endParaRPr lang="en-US" sz="1100" dirty="0">
              <a:ea typeface="Cambria"/>
            </a:endParaRPr>
          </a:p>
          <a:p>
            <a:pPr marL="0" indent="0">
              <a:buNone/>
            </a:pPr>
            <a:r>
              <a:rPr lang="en-US" sz="1100" dirty="0"/>
              <a:t>[5] </a:t>
            </a:r>
            <a:r>
              <a:rPr lang="en-US" sz="1100" dirty="0">
                <a:ea typeface="+mn-lt"/>
                <a:cs typeface="+mn-lt"/>
              </a:rPr>
              <a:t>Team, </a:t>
            </a:r>
            <a:r>
              <a:rPr lang="en-US" sz="1100" dirty="0" err="1">
                <a:ea typeface="+mn-lt"/>
                <a:cs typeface="+mn-lt"/>
              </a:rPr>
              <a:t>PixelPlex</a:t>
            </a:r>
            <a:r>
              <a:rPr lang="en-US" sz="1100" dirty="0">
                <a:ea typeface="+mn-lt"/>
                <a:cs typeface="+mn-lt"/>
              </a:rPr>
              <a:t>. “Artificial Intelligence (AI) &amp; Criminal Justice System: How Do They Work Together?” </a:t>
            </a:r>
            <a:r>
              <a:rPr lang="en-US" sz="1100" i="1" dirty="0" err="1">
                <a:ea typeface="+mn-lt"/>
                <a:cs typeface="+mn-lt"/>
              </a:rPr>
              <a:t>PixelPlex</a:t>
            </a:r>
            <a:r>
              <a:rPr lang="en-US" sz="1100" dirty="0">
                <a:ea typeface="+mn-lt"/>
                <a:cs typeface="+mn-lt"/>
              </a:rPr>
              <a:t>, </a:t>
            </a:r>
            <a:r>
              <a:rPr lang="en-US" sz="1100" dirty="0" err="1">
                <a:ea typeface="+mn-lt"/>
                <a:cs typeface="+mn-lt"/>
              </a:rPr>
              <a:t>PixelPlex</a:t>
            </a:r>
            <a:r>
              <a:rPr lang="en-US" sz="1100" dirty="0">
                <a:ea typeface="+mn-lt"/>
                <a:cs typeface="+mn-lt"/>
              </a:rPr>
              <a:t>, 15 Jan. 2021, https://pixelplex.io/blog/artificial-intelligence-criminal-justice-system/. </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sp>
        <p:nvSpPr>
          <p:cNvPr id="6" name="TextBox 5"/>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a:ea typeface="+mn-lt"/>
                <a:cs typeface="+mn-lt"/>
              </a:rPr>
              <a:t>Cambria Pomeranz</a:t>
            </a:r>
          </a:p>
          <a:p>
            <a:pPr algn="r"/>
            <a:endParaRPr lang="en-US" sz="1400">
              <a:latin typeface="+mj-lt"/>
              <a:ea typeface="Cambria"/>
            </a:endParaRPr>
          </a:p>
        </p:txBody>
      </p:sp>
    </p:spTree>
    <p:extLst>
      <p:ext uri="{BB962C8B-B14F-4D97-AF65-F5344CB8AC3E}">
        <p14:creationId xmlns:p14="http://schemas.microsoft.com/office/powerpoint/2010/main" val="16422209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99605"/>
            <a:ext cx="7772400" cy="914400"/>
          </a:xfrm>
        </p:spPr>
        <p:txBody>
          <a:bodyPr/>
          <a:lstStyle/>
          <a:p>
            <a:r>
              <a:rPr lang="en-US"/>
              <a:t>References</a:t>
            </a:r>
          </a:p>
        </p:txBody>
      </p:sp>
      <p:sp>
        <p:nvSpPr>
          <p:cNvPr id="3" name="Content Placeholder 2"/>
          <p:cNvSpPr>
            <a:spLocks noGrp="1"/>
          </p:cNvSpPr>
          <p:nvPr>
            <p:ph idx="1"/>
          </p:nvPr>
        </p:nvSpPr>
        <p:spPr>
          <a:xfrm>
            <a:off x="685800" y="946326"/>
            <a:ext cx="7772400" cy="3759025"/>
          </a:xfrm>
        </p:spPr>
        <p:txBody>
          <a:bodyPr vert="horz" lIns="91440" tIns="45718" rIns="91436" bIns="45718" rtlCol="0" anchor="t">
            <a:noAutofit/>
          </a:bodyPr>
          <a:lstStyle/>
          <a:p>
            <a:pPr marL="205740" indent="-205740">
              <a:buNone/>
            </a:pPr>
            <a:r>
              <a:rPr lang="en-US" sz="1100" dirty="0">
                <a:ea typeface="+mn-lt"/>
                <a:cs typeface="+mn-lt"/>
              </a:rPr>
              <a:t>Images</a:t>
            </a:r>
          </a:p>
          <a:p>
            <a:pPr marL="205740" indent="-205740">
              <a:buNone/>
            </a:pPr>
            <a:r>
              <a:rPr lang="en-US" sz="1100" dirty="0">
                <a:ea typeface="+mn-lt"/>
                <a:cs typeface="+mn-lt"/>
              </a:rPr>
              <a:t>“Bar Graph about Support of AI in the Criminal Justice System.” </a:t>
            </a:r>
            <a:r>
              <a:rPr lang="en-US" sz="1100" i="1" dirty="0">
                <a:ea typeface="+mn-lt"/>
                <a:cs typeface="+mn-lt"/>
              </a:rPr>
              <a:t>Thersa.org</a:t>
            </a:r>
            <a:r>
              <a:rPr lang="en-US" sz="1100" dirty="0">
                <a:ea typeface="+mn-lt"/>
                <a:cs typeface="+mn-lt"/>
              </a:rPr>
              <a:t>, https://www.thersa.org/globalassets/images/arc/forum-on-ethical-ai/interim-report-graphics/rsa_ai_ethics_graphics7-1000.jpg. Accessed 15 Sept. 2022. </a:t>
            </a:r>
            <a:endParaRPr lang="en-US" dirty="0">
              <a:ea typeface="+mn-lt"/>
              <a:cs typeface="+mn-lt"/>
            </a:endParaRPr>
          </a:p>
          <a:p>
            <a:pPr marL="205740" indent="-205740">
              <a:buNone/>
            </a:pPr>
            <a:r>
              <a:rPr lang="en-US" sz="1100" dirty="0">
                <a:ea typeface="+mn-lt"/>
                <a:cs typeface="+mn-lt"/>
              </a:rPr>
              <a:t>“Commercial Software No More Accurate Than Untrained People in Predicting Recidivism.” </a:t>
            </a:r>
            <a:r>
              <a:rPr lang="en-US" sz="1100" i="1" dirty="0">
                <a:ea typeface="+mn-lt"/>
                <a:cs typeface="+mn-lt"/>
              </a:rPr>
              <a:t>Acsh.org</a:t>
            </a:r>
            <a:r>
              <a:rPr lang="en-US" sz="1100" dirty="0">
                <a:ea typeface="+mn-lt"/>
                <a:cs typeface="+mn-lt"/>
              </a:rPr>
              <a:t>, AAAS, https://www.acsh.org/sites/default/files/images/dressel1HR.jpg. Accessed 15 Sept. 2022. </a:t>
            </a:r>
            <a:endParaRPr lang="en-US">
              <a:ea typeface="+mn-lt"/>
              <a:cs typeface="+mn-lt"/>
            </a:endParaRPr>
          </a:p>
          <a:p>
            <a:pPr marL="205740" indent="-205740">
              <a:buNone/>
            </a:pPr>
            <a:r>
              <a:rPr lang="en-US" sz="1100" dirty="0">
                <a:ea typeface="+mn-lt"/>
                <a:cs typeface="+mn-lt"/>
              </a:rPr>
              <a:t>“Formerly Incarcerated People Have Very High Rates of Homelessness, Especially Women and People of Color.” </a:t>
            </a:r>
            <a:r>
              <a:rPr lang="en-US" sz="1100" i="1" dirty="0">
                <a:ea typeface="+mn-lt"/>
                <a:cs typeface="+mn-lt"/>
              </a:rPr>
              <a:t>Prisonpolicy.org</a:t>
            </a:r>
            <a:r>
              <a:rPr lang="en-US" sz="1100" dirty="0">
                <a:ea typeface="+mn-lt"/>
                <a:cs typeface="+mn-lt"/>
              </a:rPr>
              <a:t>, Prison Policy Initiative, https://static.prisonpolicy.org/images/homelessnessbyracesex.png. Accessed 15 Sept. 2022. </a:t>
            </a:r>
            <a:endParaRPr lang="en-US" dirty="0">
              <a:ea typeface="+mn-lt"/>
              <a:cs typeface="+mn-lt"/>
            </a:endParaRPr>
          </a:p>
          <a:p>
            <a:pPr marL="205740" indent="-205740">
              <a:buNone/>
            </a:pPr>
            <a:r>
              <a:rPr lang="en-US" sz="1100" dirty="0">
                <a:ea typeface="+mn-lt"/>
                <a:cs typeface="+mn-lt"/>
              </a:rPr>
              <a:t>“Technology and the Law.” </a:t>
            </a:r>
            <a:r>
              <a:rPr lang="en-US" sz="1100" i="1" dirty="0">
                <a:ea typeface="+mn-lt"/>
                <a:cs typeface="+mn-lt"/>
              </a:rPr>
              <a:t>etb2bimg.Com</a:t>
            </a:r>
            <a:r>
              <a:rPr lang="en-US" sz="1100" dirty="0">
                <a:ea typeface="+mn-lt"/>
                <a:cs typeface="+mn-lt"/>
              </a:rPr>
              <a:t>, https://etimg.etb2bimg.com/thumb/msid-89502089,imgsize-25114,width-1200,height-628,overlay-etgovernment/how-ai-can-play-a-catalytic-role-in-managing-criminal-justice-system-for-more-equitable-outcomes.jpg. Accessed 15 Sept. 2022. -1000.jpg</a:t>
            </a:r>
            <a:endParaRPr lang="en-US">
              <a:ea typeface="Cambria"/>
            </a:endParaRP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17</a:t>
            </a:fld>
            <a:endParaRPr lang="en-US"/>
          </a:p>
        </p:txBody>
      </p:sp>
      <p:sp>
        <p:nvSpPr>
          <p:cNvPr id="6" name="TextBox 5"/>
          <p:cNvSpPr txBox="1"/>
          <p:nvPr/>
        </p:nvSpPr>
        <p:spPr>
          <a:xfrm>
            <a:off x="6847114" y="372337"/>
            <a:ext cx="2179682" cy="523220"/>
          </a:xfrm>
          <a:prstGeom prst="rect">
            <a:avLst/>
          </a:prstGeom>
          <a:noFill/>
        </p:spPr>
        <p:txBody>
          <a:bodyPr wrap="square" lIns="91440" tIns="45720" rIns="91440" bIns="45720" rtlCol="0" anchor="t">
            <a:spAutoFit/>
          </a:bodyPr>
          <a:lstStyle/>
          <a:p>
            <a:pPr algn="r"/>
            <a:r>
              <a:rPr lang="en-US" sz="1400">
                <a:ea typeface="+mn-lt"/>
                <a:cs typeface="+mn-lt"/>
              </a:rPr>
              <a:t>Cambria Pomeranz</a:t>
            </a:r>
          </a:p>
          <a:p>
            <a:pPr algn="r"/>
            <a:endParaRPr lang="en-US" sz="1400">
              <a:latin typeface="+mj-lt"/>
              <a:ea typeface="Cambria"/>
            </a:endParaRPr>
          </a:p>
        </p:txBody>
      </p:sp>
    </p:spTree>
    <p:extLst>
      <p:ext uri="{BB962C8B-B14F-4D97-AF65-F5344CB8AC3E}">
        <p14:creationId xmlns:p14="http://schemas.microsoft.com/office/powerpoint/2010/main" val="645051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The practicality of anonymity online</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Justin Healey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18</a:t>
            </a:fld>
            <a:endParaRPr lang="en-US"/>
          </a:p>
        </p:txBody>
      </p:sp>
    </p:spTree>
    <p:extLst>
      <p:ext uri="{BB962C8B-B14F-4D97-AF65-F5344CB8AC3E}">
        <p14:creationId xmlns:p14="http://schemas.microsoft.com/office/powerpoint/2010/main" val="781844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389382"/>
            <a:ext cx="7772400" cy="914400"/>
          </a:xfrm>
        </p:spPr>
        <p:txBody>
          <a:bodyPr/>
          <a:lstStyle/>
          <a:p>
            <a:r>
              <a:rPr lang="en-US" dirty="0"/>
              <a:t>Personally Identifiable Information (PII)</a:t>
            </a:r>
          </a:p>
        </p:txBody>
      </p:sp>
      <p:sp>
        <p:nvSpPr>
          <p:cNvPr id="3" name="Content Placeholder 2"/>
          <p:cNvSpPr>
            <a:spLocks noGrp="1"/>
          </p:cNvSpPr>
          <p:nvPr>
            <p:ph sz="half" idx="1"/>
          </p:nvPr>
        </p:nvSpPr>
        <p:spPr>
          <a:xfrm>
            <a:off x="316955" y="1357565"/>
            <a:ext cx="3076149" cy="3352800"/>
          </a:xfrm>
        </p:spPr>
        <p:txBody>
          <a:bodyPr/>
          <a:lstStyle/>
          <a:p>
            <a:r>
              <a:rPr lang="en-US" dirty="0"/>
              <a:t>Age</a:t>
            </a:r>
          </a:p>
          <a:p>
            <a:r>
              <a:rPr lang="en-US" dirty="0"/>
              <a:t>Gender</a:t>
            </a:r>
          </a:p>
          <a:p>
            <a:r>
              <a:rPr lang="en-US" dirty="0"/>
              <a:t>Ethnicity &amp; Race</a:t>
            </a:r>
          </a:p>
          <a:p>
            <a:r>
              <a:rPr lang="en-US" dirty="0"/>
              <a:t>Interests</a:t>
            </a:r>
          </a:p>
          <a:p>
            <a:r>
              <a:rPr lang="en-US" dirty="0"/>
              <a:t>Employment Status</a:t>
            </a:r>
          </a:p>
          <a:p>
            <a:r>
              <a:rPr lang="en-US" dirty="0"/>
              <a:t>Religious &amp; Political Beliefs</a:t>
            </a:r>
          </a:p>
          <a:p>
            <a:r>
              <a:rPr lang="en-US" dirty="0"/>
              <a:t>Lifestyle</a:t>
            </a:r>
          </a:p>
          <a:p>
            <a:r>
              <a:rPr lang="en-US" dirty="0"/>
              <a:t>IP &amp; MAC addresses</a:t>
            </a:r>
          </a:p>
        </p:txBody>
      </p:sp>
      <p:pic>
        <p:nvPicPr>
          <p:cNvPr id="9" name="Content Placeholder 8" descr="Text&#10;&#10;Description automatically generated">
            <a:extLst>
              <a:ext uri="{FF2B5EF4-FFF2-40B4-BE49-F238E27FC236}">
                <a16:creationId xmlns:a16="http://schemas.microsoft.com/office/drawing/2014/main" id="{B22DB57B-3D1F-6D3C-54A1-2951FC6619F4}"/>
              </a:ext>
            </a:extLst>
          </p:cNvPr>
          <p:cNvPicPr>
            <a:picLocks noGrp="1" noChangeAspect="1"/>
          </p:cNvPicPr>
          <p:nvPr>
            <p:ph sz="half" idx="2"/>
          </p:nvPr>
        </p:nvPicPr>
        <p:blipFill>
          <a:blip r:embed="rId3"/>
          <a:stretch>
            <a:fillRect/>
          </a:stretch>
        </p:blipFill>
        <p:spPr>
          <a:xfrm>
            <a:off x="3620791" y="1410464"/>
            <a:ext cx="5206254" cy="3123751"/>
          </a:xfrm>
          <a:solidFill>
            <a:schemeClr val="tx1">
              <a:lumMod val="75000"/>
            </a:schemeClr>
          </a:solidFill>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sp>
        <p:nvSpPr>
          <p:cNvPr id="10" name="TextBox 9">
            <a:extLst>
              <a:ext uri="{FF2B5EF4-FFF2-40B4-BE49-F238E27FC236}">
                <a16:creationId xmlns:a16="http://schemas.microsoft.com/office/drawing/2014/main" id="{9C15004A-68B5-7C7A-719A-E30BE81526CF}"/>
              </a:ext>
            </a:extLst>
          </p:cNvPr>
          <p:cNvSpPr txBox="1"/>
          <p:nvPr/>
        </p:nvSpPr>
        <p:spPr>
          <a:xfrm>
            <a:off x="3620791" y="4611987"/>
            <a:ext cx="5206254" cy="244682"/>
          </a:xfrm>
          <a:prstGeom prst="rect">
            <a:avLst/>
          </a:prstGeom>
          <a:noFill/>
        </p:spPr>
        <p:txBody>
          <a:bodyPr wrap="square" rtlCol="0">
            <a:spAutoFit/>
          </a:bodyPr>
          <a:lstStyle/>
          <a:p>
            <a:pPr>
              <a:lnSpc>
                <a:spcPct val="90000"/>
              </a:lnSpc>
            </a:pPr>
            <a:r>
              <a:rPr lang="en-US" sz="1100" dirty="0"/>
              <a:t>Graphic from </a:t>
            </a:r>
            <a:r>
              <a:rPr lang="en-US" sz="1100" dirty="0">
                <a:hlinkClick r:id="rId4"/>
              </a:rPr>
              <a:t>Data Privacy Manager</a:t>
            </a:r>
            <a:r>
              <a:rPr lang="en-US" sz="1100" dirty="0"/>
              <a:t>.</a:t>
            </a:r>
          </a:p>
        </p:txBody>
      </p:sp>
    </p:spTree>
    <p:extLst>
      <p:ext uri="{BB962C8B-B14F-4D97-AF65-F5344CB8AC3E}">
        <p14:creationId xmlns:p14="http://schemas.microsoft.com/office/powerpoint/2010/main" val="2035894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60BC0-6B1B-FB45-BDAA-92F078D9A5E6}"/>
              </a:ext>
            </a:extLst>
          </p:cNvPr>
          <p:cNvSpPr>
            <a:spLocks noGrp="1"/>
          </p:cNvSpPr>
          <p:nvPr>
            <p:ph type="title"/>
          </p:nvPr>
        </p:nvSpPr>
        <p:spPr/>
        <p:txBody>
          <a:bodyPr/>
          <a:lstStyle/>
          <a:p>
            <a:r>
              <a:rPr lang="en-US" dirty="0"/>
              <a:t>what works well Online With Zoom</a:t>
            </a:r>
          </a:p>
        </p:txBody>
      </p:sp>
      <p:sp>
        <p:nvSpPr>
          <p:cNvPr id="3" name="Content Placeholder 2">
            <a:extLst>
              <a:ext uri="{FF2B5EF4-FFF2-40B4-BE49-F238E27FC236}">
                <a16:creationId xmlns:a16="http://schemas.microsoft.com/office/drawing/2014/main" id="{56C0F8E4-4D19-D347-A0C9-7696DE688D23}"/>
              </a:ext>
            </a:extLst>
          </p:cNvPr>
          <p:cNvSpPr>
            <a:spLocks noGrp="1"/>
          </p:cNvSpPr>
          <p:nvPr>
            <p:ph idx="1"/>
          </p:nvPr>
        </p:nvSpPr>
        <p:spPr>
          <a:xfrm>
            <a:off x="667512" y="1353312"/>
            <a:ext cx="7772400" cy="3352800"/>
          </a:xfrm>
        </p:spPr>
        <p:txBody>
          <a:bodyPr>
            <a:normAutofit/>
          </a:bodyPr>
          <a:lstStyle/>
          <a:p>
            <a:r>
              <a:rPr lang="en-US" dirty="0"/>
              <a:t>Sign in with First and Last Name</a:t>
            </a:r>
          </a:p>
          <a:p>
            <a:r>
              <a:rPr lang="en-US" dirty="0"/>
              <a:t>Stay muted unless you are going to speak</a:t>
            </a:r>
          </a:p>
          <a:p>
            <a:r>
              <a:rPr lang="en-US" dirty="0"/>
              <a:t>To speak use the raise your hand feature </a:t>
            </a:r>
          </a:p>
          <a:p>
            <a:r>
              <a:rPr lang="en-US" dirty="0"/>
              <a:t>To answer yes/no questions use the “yes” ”no” buttons</a:t>
            </a:r>
          </a:p>
          <a:p>
            <a:r>
              <a:rPr lang="en-US" dirty="0"/>
              <a:t>Turn your camera on</a:t>
            </a:r>
          </a:p>
          <a:p>
            <a:r>
              <a:rPr lang="en-US" dirty="0"/>
              <a:t>Wait until the end of student presentations to ask questions</a:t>
            </a:r>
          </a:p>
          <a:p>
            <a:pPr lvl="1"/>
            <a:r>
              <a:rPr lang="en-US" dirty="0"/>
              <a:t>Write them down so you don’t forget</a:t>
            </a:r>
          </a:p>
        </p:txBody>
      </p:sp>
      <p:sp>
        <p:nvSpPr>
          <p:cNvPr id="4" name="Footer Placeholder 3">
            <a:extLst>
              <a:ext uri="{FF2B5EF4-FFF2-40B4-BE49-F238E27FC236}">
                <a16:creationId xmlns:a16="http://schemas.microsoft.com/office/drawing/2014/main" id="{5881CB2F-E262-2841-832D-9D9241063D87}"/>
              </a:ext>
            </a:extLst>
          </p:cNvPr>
          <p:cNvSpPr>
            <a:spLocks noGrp="1"/>
          </p:cNvSpPr>
          <p:nvPr>
            <p:ph type="ftr" sz="quarter" idx="11"/>
          </p:nvPr>
        </p:nvSpPr>
        <p:spPr/>
        <p:txBody>
          <a:bodyPr/>
          <a:lstStyle/>
          <a:p>
            <a:r>
              <a:rPr lang="sk-SK"/>
              <a:t>© 2022 Keith A. Pray</a:t>
            </a:r>
            <a:endParaRPr lang="en-US" dirty="0"/>
          </a:p>
        </p:txBody>
      </p:sp>
      <p:sp>
        <p:nvSpPr>
          <p:cNvPr id="5" name="Slide Number Placeholder 4">
            <a:extLst>
              <a:ext uri="{FF2B5EF4-FFF2-40B4-BE49-F238E27FC236}">
                <a16:creationId xmlns:a16="http://schemas.microsoft.com/office/drawing/2014/main" id="{F1B0291D-315D-984F-BF54-FDD6D8484D75}"/>
              </a:ext>
            </a:extLst>
          </p:cNvPr>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553707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389382"/>
            <a:ext cx="7772400" cy="914400"/>
          </a:xfrm>
        </p:spPr>
        <p:txBody>
          <a:bodyPr/>
          <a:lstStyle/>
          <a:p>
            <a:r>
              <a:rPr lang="en-US" dirty="0"/>
              <a:t>Targeted media</a:t>
            </a:r>
          </a:p>
        </p:txBody>
      </p:sp>
      <p:pic>
        <p:nvPicPr>
          <p:cNvPr id="9" name="Content Placeholder 8" descr="Logo&#10;&#10;Description automatically generated">
            <a:extLst>
              <a:ext uri="{FF2B5EF4-FFF2-40B4-BE49-F238E27FC236}">
                <a16:creationId xmlns:a16="http://schemas.microsoft.com/office/drawing/2014/main" id="{464F0CC4-DD43-F15E-FD09-3DDA9ED6679D}"/>
              </a:ext>
            </a:extLst>
          </p:cNvPr>
          <p:cNvPicPr>
            <a:picLocks noGrp="1" noChangeAspect="1"/>
          </p:cNvPicPr>
          <p:nvPr>
            <p:ph sz="half" idx="1"/>
          </p:nvPr>
        </p:nvPicPr>
        <p:blipFill>
          <a:blip r:embed="rId3"/>
          <a:stretch>
            <a:fillRect/>
          </a:stretch>
        </p:blipFill>
        <p:spPr>
          <a:xfrm>
            <a:off x="6848891" y="799305"/>
            <a:ext cx="995012" cy="995012"/>
          </a:xfrm>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a:xfrm>
            <a:off x="8519160" y="4997196"/>
            <a:ext cx="624840" cy="146304"/>
          </a:xfrm>
        </p:spPr>
        <p:txBody>
          <a:bodyPr/>
          <a:lstStyle/>
          <a:p>
            <a:fld id="{A2A17EAB-8B51-5C40-8776-6683E51FA7A0}" type="slidenum">
              <a:rPr lang="en-US" smtClean="0"/>
              <a:t>20</a:t>
            </a:fld>
            <a:endParaRPr lang="en-US" dirty="0"/>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pic>
        <p:nvPicPr>
          <p:cNvPr id="14" name="Picture 13" descr="Chart, icon&#10;&#10;Description automatically generated with medium confidence">
            <a:extLst>
              <a:ext uri="{FF2B5EF4-FFF2-40B4-BE49-F238E27FC236}">
                <a16:creationId xmlns:a16="http://schemas.microsoft.com/office/drawing/2014/main" id="{01A030A5-2B2D-C547-8F4C-12DF966468BE}"/>
              </a:ext>
            </a:extLst>
          </p:cNvPr>
          <p:cNvPicPr>
            <a:picLocks noChangeAspect="1"/>
          </p:cNvPicPr>
          <p:nvPr/>
        </p:nvPicPr>
        <p:blipFill>
          <a:blip r:embed="rId4"/>
          <a:stretch>
            <a:fillRect/>
          </a:stretch>
        </p:blipFill>
        <p:spPr>
          <a:xfrm>
            <a:off x="5562600" y="1788779"/>
            <a:ext cx="1098882" cy="1098882"/>
          </a:xfrm>
          <a:prstGeom prst="rect">
            <a:avLst/>
          </a:prstGeom>
        </p:spPr>
      </p:pic>
      <p:pic>
        <p:nvPicPr>
          <p:cNvPr id="16" name="Picture 15" descr="Icon&#10;&#10;Description automatically generated">
            <a:extLst>
              <a:ext uri="{FF2B5EF4-FFF2-40B4-BE49-F238E27FC236}">
                <a16:creationId xmlns:a16="http://schemas.microsoft.com/office/drawing/2014/main" id="{A643AA00-8B28-0A0D-57E1-343B2C6FF145}"/>
              </a:ext>
            </a:extLst>
          </p:cNvPr>
          <p:cNvPicPr>
            <a:picLocks noChangeAspect="1"/>
          </p:cNvPicPr>
          <p:nvPr/>
        </p:nvPicPr>
        <p:blipFill>
          <a:blip r:embed="rId5"/>
          <a:stretch>
            <a:fillRect/>
          </a:stretch>
        </p:blipFill>
        <p:spPr>
          <a:xfrm>
            <a:off x="6839952" y="2887661"/>
            <a:ext cx="997997" cy="997997"/>
          </a:xfrm>
          <a:prstGeom prst="rect">
            <a:avLst/>
          </a:prstGeom>
        </p:spPr>
      </p:pic>
      <p:pic>
        <p:nvPicPr>
          <p:cNvPr id="18" name="Picture 17" descr="Icon&#10;&#10;Description automatically generated">
            <a:extLst>
              <a:ext uri="{FF2B5EF4-FFF2-40B4-BE49-F238E27FC236}">
                <a16:creationId xmlns:a16="http://schemas.microsoft.com/office/drawing/2014/main" id="{1786CD37-EF88-9984-3EE7-F285D42B74C3}"/>
              </a:ext>
            </a:extLst>
          </p:cNvPr>
          <p:cNvPicPr>
            <a:picLocks noChangeAspect="1"/>
          </p:cNvPicPr>
          <p:nvPr/>
        </p:nvPicPr>
        <p:blipFill>
          <a:blip r:embed="rId6"/>
          <a:stretch>
            <a:fillRect/>
          </a:stretch>
        </p:blipFill>
        <p:spPr>
          <a:xfrm>
            <a:off x="5391292" y="3839719"/>
            <a:ext cx="1455822" cy="1091867"/>
          </a:xfrm>
          <a:prstGeom prst="rect">
            <a:avLst/>
          </a:prstGeom>
        </p:spPr>
      </p:pic>
      <p:graphicFrame>
        <p:nvGraphicFramePr>
          <p:cNvPr id="20" name="Content Placeholder 2">
            <a:extLst>
              <a:ext uri="{FF2B5EF4-FFF2-40B4-BE49-F238E27FC236}">
                <a16:creationId xmlns:a16="http://schemas.microsoft.com/office/drawing/2014/main" id="{0FAD81C0-D4B1-0A91-FDE0-25BB0745E290}"/>
              </a:ext>
            </a:extLst>
          </p:cNvPr>
          <p:cNvGraphicFramePr/>
          <p:nvPr/>
        </p:nvGraphicFramePr>
        <p:xfrm>
          <a:off x="316955" y="1357565"/>
          <a:ext cx="3733800" cy="3352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131125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389382"/>
            <a:ext cx="7772400" cy="914400"/>
          </a:xfrm>
        </p:spPr>
        <p:txBody>
          <a:bodyPr/>
          <a:lstStyle/>
          <a:p>
            <a:r>
              <a:rPr lang="en-US" dirty="0"/>
              <a:t>How targeted media works</a:t>
            </a:r>
          </a:p>
        </p:txBody>
      </p:sp>
      <p:sp>
        <p:nvSpPr>
          <p:cNvPr id="3" name="Content Placeholder 2"/>
          <p:cNvSpPr>
            <a:spLocks noGrp="1"/>
          </p:cNvSpPr>
          <p:nvPr>
            <p:ph sz="half" idx="1"/>
          </p:nvPr>
        </p:nvSpPr>
        <p:spPr>
          <a:xfrm>
            <a:off x="316953" y="1352552"/>
            <a:ext cx="5231099" cy="3644644"/>
          </a:xfrm>
        </p:spPr>
        <p:txBody>
          <a:bodyPr>
            <a:normAutofit/>
          </a:bodyPr>
          <a:lstStyle/>
          <a:p>
            <a:r>
              <a:rPr lang="en-US" dirty="0"/>
              <a:t>Linking devices that use the same IP address</a:t>
            </a:r>
            <a:r>
              <a:rPr lang="en-US" sz="1050" dirty="0"/>
              <a:t> </a:t>
            </a:r>
            <a:r>
              <a:rPr lang="en-US" dirty="0"/>
              <a:t>[2,4]</a:t>
            </a:r>
            <a:endParaRPr lang="en-US" sz="1050" dirty="0"/>
          </a:p>
          <a:p>
            <a:pPr lvl="1"/>
            <a:r>
              <a:rPr lang="en-US" dirty="0"/>
              <a:t>A downfall of network address translation</a:t>
            </a:r>
          </a:p>
          <a:p>
            <a:pPr lvl="1"/>
            <a:endParaRPr lang="en-US" dirty="0"/>
          </a:p>
          <a:p>
            <a:r>
              <a:rPr lang="en-US" dirty="0"/>
              <a:t>Linking profiles that use the same credentials [1]</a:t>
            </a:r>
          </a:p>
          <a:p>
            <a:pPr lvl="1"/>
            <a:r>
              <a:rPr lang="en-US" dirty="0"/>
              <a:t>Email</a:t>
            </a:r>
          </a:p>
          <a:p>
            <a:pPr lvl="1"/>
            <a:r>
              <a:rPr lang="en-US" dirty="0"/>
              <a:t>Username</a:t>
            </a:r>
          </a:p>
          <a:p>
            <a:pPr lvl="1"/>
            <a:r>
              <a:rPr lang="en-US" dirty="0"/>
              <a:t>Phone number</a:t>
            </a:r>
          </a:p>
          <a:p>
            <a:pPr lvl="1"/>
            <a:endParaRPr lang="en-US" dirty="0"/>
          </a:p>
          <a:p>
            <a:r>
              <a:rPr lang="en-US" dirty="0"/>
              <a:t>Sometimes you do it to yourself [2]</a:t>
            </a:r>
          </a:p>
          <a:p>
            <a:pPr lvl="1"/>
            <a:r>
              <a:rPr lang="en-US" dirty="0"/>
              <a:t>“Sign in with Google”</a:t>
            </a:r>
          </a:p>
          <a:p>
            <a:pPr lvl="1"/>
            <a:r>
              <a:rPr lang="en-US" dirty="0"/>
              <a:t>“Would you like to link this to your Facebook account?”</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pic>
        <p:nvPicPr>
          <p:cNvPr id="8" name="Picture 7" descr="Timeline&#10;&#10;Description automatically generated">
            <a:extLst>
              <a:ext uri="{FF2B5EF4-FFF2-40B4-BE49-F238E27FC236}">
                <a16:creationId xmlns:a16="http://schemas.microsoft.com/office/drawing/2014/main" id="{14666A0D-B7CC-1060-DB7D-A56EFB4C223A}"/>
              </a:ext>
            </a:extLst>
          </p:cNvPr>
          <p:cNvPicPr>
            <a:picLocks noChangeAspect="1"/>
          </p:cNvPicPr>
          <p:nvPr/>
        </p:nvPicPr>
        <p:blipFill>
          <a:blip r:embed="rId3"/>
          <a:stretch>
            <a:fillRect/>
          </a:stretch>
        </p:blipFill>
        <p:spPr>
          <a:xfrm>
            <a:off x="5750663" y="1532431"/>
            <a:ext cx="3256752" cy="2442564"/>
          </a:xfrm>
          <a:prstGeom prst="rect">
            <a:avLst/>
          </a:prstGeom>
        </p:spPr>
      </p:pic>
      <p:sp>
        <p:nvSpPr>
          <p:cNvPr id="9" name="TextBox 8">
            <a:extLst>
              <a:ext uri="{FF2B5EF4-FFF2-40B4-BE49-F238E27FC236}">
                <a16:creationId xmlns:a16="http://schemas.microsoft.com/office/drawing/2014/main" id="{8257B0FC-7A48-69D3-D712-89810EBDA2B1}"/>
              </a:ext>
            </a:extLst>
          </p:cNvPr>
          <p:cNvSpPr txBox="1"/>
          <p:nvPr/>
        </p:nvSpPr>
        <p:spPr>
          <a:xfrm>
            <a:off x="5747405" y="4005223"/>
            <a:ext cx="3869430" cy="230832"/>
          </a:xfrm>
          <a:prstGeom prst="rect">
            <a:avLst/>
          </a:prstGeom>
          <a:noFill/>
        </p:spPr>
        <p:txBody>
          <a:bodyPr wrap="square" rtlCol="0">
            <a:spAutoFit/>
          </a:bodyPr>
          <a:lstStyle/>
          <a:p>
            <a:pPr>
              <a:lnSpc>
                <a:spcPct val="90000"/>
              </a:lnSpc>
            </a:pPr>
            <a:r>
              <a:rPr lang="en-US" sz="1000" dirty="0">
                <a:hlinkClick r:id="rId4"/>
              </a:rPr>
              <a:t>Pew Research Center</a:t>
            </a:r>
            <a:endParaRPr lang="en-US" sz="1000" dirty="0"/>
          </a:p>
        </p:txBody>
      </p:sp>
    </p:spTree>
    <p:extLst>
      <p:ext uri="{BB962C8B-B14F-4D97-AF65-F5344CB8AC3E}">
        <p14:creationId xmlns:p14="http://schemas.microsoft.com/office/powerpoint/2010/main" val="110227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389382"/>
            <a:ext cx="7772400" cy="914400"/>
          </a:xfrm>
        </p:spPr>
        <p:txBody>
          <a:bodyPr/>
          <a:lstStyle/>
          <a:p>
            <a:r>
              <a:rPr lang="en-US" dirty="0"/>
              <a:t>what can you do?</a:t>
            </a:r>
          </a:p>
        </p:txBody>
      </p:sp>
      <p:sp>
        <p:nvSpPr>
          <p:cNvPr id="3" name="Content Placeholder 2"/>
          <p:cNvSpPr>
            <a:spLocks noGrp="1"/>
          </p:cNvSpPr>
          <p:nvPr>
            <p:ph sz="half" idx="1"/>
          </p:nvPr>
        </p:nvSpPr>
        <p:spPr>
          <a:xfrm>
            <a:off x="860605" y="1303782"/>
            <a:ext cx="3264445" cy="3644644"/>
          </a:xfrm>
        </p:spPr>
        <p:txBody>
          <a:bodyPr>
            <a:normAutofit/>
          </a:bodyPr>
          <a:lstStyle/>
          <a:p>
            <a:pPr>
              <a:buFont typeface="Wingdings" pitchFamily="2" charset="2"/>
              <a:buChar char="ü"/>
            </a:pPr>
            <a:r>
              <a:rPr lang="en-US" dirty="0"/>
              <a:t>VPNs &amp; Proxies</a:t>
            </a:r>
          </a:p>
          <a:p>
            <a:pPr>
              <a:buFont typeface="Wingdings" pitchFamily="2" charset="2"/>
              <a:buChar char="ü"/>
            </a:pPr>
            <a:r>
              <a:rPr lang="en-US" dirty="0"/>
              <a:t>Secure browsers</a:t>
            </a:r>
          </a:p>
          <a:p>
            <a:pPr>
              <a:buFont typeface="Wingdings" pitchFamily="2" charset="2"/>
              <a:buChar char="ü"/>
            </a:pPr>
            <a:r>
              <a:rPr lang="en-US" dirty="0"/>
              <a:t>Secure/Anonymous search engines</a:t>
            </a:r>
          </a:p>
          <a:p>
            <a:pPr>
              <a:buFont typeface="Wingdings" pitchFamily="2" charset="2"/>
              <a:buChar char="ü"/>
            </a:pPr>
            <a:r>
              <a:rPr lang="en-US" dirty="0"/>
              <a:t>Ad blockers</a:t>
            </a:r>
          </a:p>
          <a:p>
            <a:pPr>
              <a:buFont typeface="Wingdings" pitchFamily="2" charset="2"/>
              <a:buChar char="ü"/>
            </a:pPr>
            <a:r>
              <a:rPr lang="en-US" dirty="0"/>
              <a:t>Disable cookies</a:t>
            </a:r>
          </a:p>
          <a:p>
            <a:pPr>
              <a:buFont typeface="Wingdings" pitchFamily="2" charset="2"/>
              <a:buChar char="ü"/>
            </a:pPr>
            <a:r>
              <a:rPr lang="en-US" dirty="0"/>
              <a:t>Secure email services</a:t>
            </a:r>
          </a:p>
        </p:txBody>
      </p:sp>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sp>
        <p:nvSpPr>
          <p:cNvPr id="8" name="Content Placeholder 2">
            <a:extLst>
              <a:ext uri="{FF2B5EF4-FFF2-40B4-BE49-F238E27FC236}">
                <a16:creationId xmlns:a16="http://schemas.microsoft.com/office/drawing/2014/main" id="{71C35942-7DAD-87BA-60BE-F16ED902AFF5}"/>
              </a:ext>
            </a:extLst>
          </p:cNvPr>
          <p:cNvSpPr txBox="1">
            <a:spLocks/>
          </p:cNvSpPr>
          <p:nvPr/>
        </p:nvSpPr>
        <p:spPr>
          <a:xfrm>
            <a:off x="3738483" y="4740705"/>
            <a:ext cx="1667033" cy="307777"/>
          </a:xfrm>
          <a:prstGeom prst="rect">
            <a:avLst/>
          </a:prstGeom>
        </p:spPr>
        <p:txBody>
          <a:bodyPr vert="horz" lIns="91436" tIns="45718" rIns="91436" bIns="45718" rtlCol="0">
            <a:normAutofit fontScale="92500"/>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lgn="ctr">
              <a:buNone/>
            </a:pPr>
            <a:r>
              <a:rPr lang="en-US" sz="900" dirty="0"/>
              <a:t>* All concepts from reference [1] *</a:t>
            </a:r>
            <a:endParaRPr lang="en-US" sz="500" dirty="0"/>
          </a:p>
        </p:txBody>
      </p:sp>
      <p:sp>
        <p:nvSpPr>
          <p:cNvPr id="13" name="Content Placeholder 2">
            <a:extLst>
              <a:ext uri="{FF2B5EF4-FFF2-40B4-BE49-F238E27FC236}">
                <a16:creationId xmlns:a16="http://schemas.microsoft.com/office/drawing/2014/main" id="{948973E4-B1F7-AA04-B0D2-85A87601B0F7}"/>
              </a:ext>
            </a:extLst>
          </p:cNvPr>
          <p:cNvSpPr>
            <a:spLocks noGrp="1"/>
          </p:cNvSpPr>
          <p:nvPr>
            <p:ph sz="half" idx="1"/>
          </p:nvPr>
        </p:nvSpPr>
        <p:spPr>
          <a:xfrm>
            <a:off x="5214891" y="1178741"/>
            <a:ext cx="3264445" cy="3644644"/>
          </a:xfrm>
        </p:spPr>
        <p:txBody>
          <a:bodyPr>
            <a:normAutofit/>
          </a:bodyPr>
          <a:lstStyle/>
          <a:p>
            <a:pPr>
              <a:buFont typeface="Wingdings" pitchFamily="2" charset="2"/>
              <a:buChar char="ü"/>
            </a:pPr>
            <a:r>
              <a:rPr lang="en-US" dirty="0"/>
              <a:t>Temporary emails</a:t>
            </a:r>
          </a:p>
          <a:p>
            <a:pPr>
              <a:buFont typeface="Wingdings" pitchFamily="2" charset="2"/>
              <a:buChar char="ü"/>
            </a:pPr>
            <a:r>
              <a:rPr lang="en-US" dirty="0"/>
              <a:t>Encrypted storage &amp; smartphones</a:t>
            </a:r>
          </a:p>
          <a:p>
            <a:pPr>
              <a:buFont typeface="Wingdings" pitchFamily="2" charset="2"/>
              <a:buChar char="ü"/>
            </a:pPr>
            <a:r>
              <a:rPr lang="en-US" dirty="0"/>
              <a:t>Avoid social media</a:t>
            </a:r>
          </a:p>
          <a:p>
            <a:pPr>
              <a:buFont typeface="Wingdings" pitchFamily="2" charset="2"/>
              <a:buChar char="ü"/>
            </a:pPr>
            <a:r>
              <a:rPr lang="en-US" dirty="0"/>
              <a:t>Don’t use smart speakers</a:t>
            </a:r>
          </a:p>
          <a:p>
            <a:pPr>
              <a:buFont typeface="Wingdings" pitchFamily="2" charset="2"/>
              <a:buChar char="ü"/>
            </a:pPr>
            <a:r>
              <a:rPr lang="en-US" dirty="0"/>
              <a:t>Use cryptocurrency</a:t>
            </a:r>
          </a:p>
        </p:txBody>
      </p:sp>
    </p:spTree>
    <p:extLst>
      <p:ext uri="{BB962C8B-B14F-4D97-AF65-F5344CB8AC3E}">
        <p14:creationId xmlns:p14="http://schemas.microsoft.com/office/powerpoint/2010/main" val="3636489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555" y="389382"/>
            <a:ext cx="7772400" cy="914400"/>
          </a:xfrm>
        </p:spPr>
        <p:txBody>
          <a:bodyPr/>
          <a:lstStyle/>
          <a:p>
            <a:r>
              <a:rPr lang="en-US" dirty="0"/>
              <a:t>The fatal flaw in VPNs</a:t>
            </a:r>
          </a:p>
        </p:txBody>
      </p:sp>
      <p:sp>
        <p:nvSpPr>
          <p:cNvPr id="3" name="Content Placeholder 2"/>
          <p:cNvSpPr>
            <a:spLocks noGrp="1"/>
          </p:cNvSpPr>
          <p:nvPr>
            <p:ph sz="half" idx="1"/>
          </p:nvPr>
        </p:nvSpPr>
        <p:spPr>
          <a:xfrm>
            <a:off x="316954" y="1333242"/>
            <a:ext cx="4407445" cy="3352800"/>
          </a:xfrm>
        </p:spPr>
        <p:txBody>
          <a:bodyPr>
            <a:normAutofit/>
          </a:bodyPr>
          <a:lstStyle/>
          <a:p>
            <a:r>
              <a:rPr lang="en-US" dirty="0"/>
              <a:t>Doesn’t prevent your email from being linked to different accounts</a:t>
            </a:r>
          </a:p>
          <a:p>
            <a:pPr marL="0" indent="0">
              <a:buNone/>
            </a:pPr>
            <a:endParaRPr lang="en-US" dirty="0"/>
          </a:p>
          <a:p>
            <a:r>
              <a:rPr lang="en-US" dirty="0"/>
              <a:t>Doesn’t account for any other PII </a:t>
            </a:r>
          </a:p>
          <a:p>
            <a:pPr lvl="1"/>
            <a:r>
              <a:rPr lang="en-US" dirty="0"/>
              <a:t>Just IP address</a:t>
            </a:r>
          </a:p>
          <a:p>
            <a:pPr lvl="1"/>
            <a:r>
              <a:rPr lang="en-US" dirty="0"/>
              <a:t>That’s not nearly enough</a:t>
            </a:r>
          </a:p>
          <a:p>
            <a:pPr lvl="1"/>
            <a:endParaRPr lang="en-US" dirty="0"/>
          </a:p>
          <a:p>
            <a:r>
              <a:rPr lang="en-US" dirty="0"/>
              <a:t>Doesn’t stop cookies</a:t>
            </a:r>
          </a:p>
        </p:txBody>
      </p:sp>
      <p:pic>
        <p:nvPicPr>
          <p:cNvPr id="9" name="Content Placeholder 8" descr="Chart, bar chart&#10;&#10;Description automatically generated">
            <a:extLst>
              <a:ext uri="{FF2B5EF4-FFF2-40B4-BE49-F238E27FC236}">
                <a16:creationId xmlns:a16="http://schemas.microsoft.com/office/drawing/2014/main" id="{A3C3FCFD-7182-002D-6FD3-E0959957A446}"/>
              </a:ext>
            </a:extLst>
          </p:cNvPr>
          <p:cNvPicPr>
            <a:picLocks noGrp="1" noChangeAspect="1"/>
          </p:cNvPicPr>
          <p:nvPr>
            <p:ph sz="half" idx="2"/>
          </p:nvPr>
        </p:nvPicPr>
        <p:blipFill>
          <a:blip r:embed="rId3"/>
          <a:stretch>
            <a:fillRect/>
          </a:stretch>
        </p:blipFill>
        <p:spPr>
          <a:xfrm>
            <a:off x="5333029" y="749046"/>
            <a:ext cx="3028169" cy="3876056"/>
          </a:xfrm>
          <a:ln>
            <a:solidFill>
              <a:schemeClr val="bg1"/>
            </a:solidFill>
          </a:ln>
        </p:spPr>
      </p:pic>
      <p:sp>
        <p:nvSpPr>
          <p:cNvPr id="5" name="Footer Placeholder 4"/>
          <p:cNvSpPr>
            <a:spLocks noGrp="1"/>
          </p:cNvSpPr>
          <p:nvPr>
            <p:ph type="ftr" sz="quarter" idx="11"/>
          </p:nvPr>
        </p:nvSpPr>
        <p:spPr/>
        <p:txBody>
          <a:bodyPr/>
          <a:lstStyle/>
          <a:p>
            <a:r>
              <a:rPr lang="sk-SK"/>
              <a:t>© 2022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sp>
        <p:nvSpPr>
          <p:cNvPr id="10" name="TextBox 9">
            <a:extLst>
              <a:ext uri="{FF2B5EF4-FFF2-40B4-BE49-F238E27FC236}">
                <a16:creationId xmlns:a16="http://schemas.microsoft.com/office/drawing/2014/main" id="{9C9BBC8D-2720-7815-3424-0F2517E59817}"/>
              </a:ext>
            </a:extLst>
          </p:cNvPr>
          <p:cNvSpPr txBox="1"/>
          <p:nvPr/>
        </p:nvSpPr>
        <p:spPr>
          <a:xfrm>
            <a:off x="5333029" y="4710232"/>
            <a:ext cx="2864112" cy="230832"/>
          </a:xfrm>
          <a:prstGeom prst="rect">
            <a:avLst/>
          </a:prstGeom>
          <a:noFill/>
        </p:spPr>
        <p:txBody>
          <a:bodyPr wrap="square" rtlCol="0">
            <a:spAutoFit/>
          </a:bodyPr>
          <a:lstStyle/>
          <a:p>
            <a:pPr>
              <a:lnSpc>
                <a:spcPct val="90000"/>
              </a:lnSpc>
            </a:pPr>
            <a:r>
              <a:rPr lang="en-US" sz="1000" dirty="0"/>
              <a:t>Chart from </a:t>
            </a:r>
            <a:r>
              <a:rPr lang="en-US" sz="1000" dirty="0">
                <a:hlinkClick r:id="rId4"/>
              </a:rPr>
              <a:t>Firms Media</a:t>
            </a:r>
            <a:r>
              <a:rPr lang="en-US" sz="1000" dirty="0"/>
              <a:t>.</a:t>
            </a:r>
          </a:p>
        </p:txBody>
      </p:sp>
    </p:spTree>
    <p:extLst>
      <p:ext uri="{BB962C8B-B14F-4D97-AF65-F5344CB8AC3E}">
        <p14:creationId xmlns:p14="http://schemas.microsoft.com/office/powerpoint/2010/main" val="227572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A29CD-D03B-8179-ADB8-12CA684FC710}"/>
              </a:ext>
            </a:extLst>
          </p:cNvPr>
          <p:cNvSpPr>
            <a:spLocks noGrp="1"/>
          </p:cNvSpPr>
          <p:nvPr>
            <p:ph type="title"/>
          </p:nvPr>
        </p:nvSpPr>
        <p:spPr/>
        <p:txBody>
          <a:bodyPr/>
          <a:lstStyle/>
          <a:p>
            <a:r>
              <a:rPr lang="en-US" dirty="0"/>
              <a:t>Secure browsers vs. search engines</a:t>
            </a:r>
          </a:p>
        </p:txBody>
      </p:sp>
      <p:sp>
        <p:nvSpPr>
          <p:cNvPr id="7" name="Text Placeholder 6">
            <a:extLst>
              <a:ext uri="{FF2B5EF4-FFF2-40B4-BE49-F238E27FC236}">
                <a16:creationId xmlns:a16="http://schemas.microsoft.com/office/drawing/2014/main" id="{B5009541-A289-8438-0EB4-FDDCD3D1557B}"/>
              </a:ext>
            </a:extLst>
          </p:cNvPr>
          <p:cNvSpPr>
            <a:spLocks noGrp="1"/>
          </p:cNvSpPr>
          <p:nvPr>
            <p:ph type="body" idx="1"/>
          </p:nvPr>
        </p:nvSpPr>
        <p:spPr>
          <a:xfrm>
            <a:off x="685800" y="1060547"/>
            <a:ext cx="3733800" cy="685800"/>
          </a:xfrm>
        </p:spPr>
        <p:txBody>
          <a:bodyPr/>
          <a:lstStyle/>
          <a:p>
            <a:r>
              <a:rPr lang="en-US" dirty="0"/>
              <a:t>Secure Browsers</a:t>
            </a:r>
          </a:p>
        </p:txBody>
      </p:sp>
      <p:sp>
        <p:nvSpPr>
          <p:cNvPr id="6" name="Content Placeholder 5">
            <a:extLst>
              <a:ext uri="{FF2B5EF4-FFF2-40B4-BE49-F238E27FC236}">
                <a16:creationId xmlns:a16="http://schemas.microsoft.com/office/drawing/2014/main" id="{3FFD0661-AF06-A589-20E1-1D594A24566C}"/>
              </a:ext>
            </a:extLst>
          </p:cNvPr>
          <p:cNvSpPr>
            <a:spLocks noGrp="1"/>
          </p:cNvSpPr>
          <p:nvPr>
            <p:ph sz="half" idx="2"/>
          </p:nvPr>
        </p:nvSpPr>
        <p:spPr>
          <a:xfrm>
            <a:off x="685800" y="1695448"/>
            <a:ext cx="3733800" cy="3009743"/>
          </a:xfrm>
        </p:spPr>
        <p:txBody>
          <a:bodyPr>
            <a:normAutofit lnSpcReduction="10000"/>
          </a:bodyPr>
          <a:lstStyle/>
          <a:p>
            <a:r>
              <a:rPr lang="en-US" dirty="0"/>
              <a:t>Prevent unwanted actions [3]</a:t>
            </a:r>
          </a:p>
          <a:p>
            <a:pPr lvl="1"/>
            <a:r>
              <a:rPr lang="en-US" sz="1400" dirty="0"/>
              <a:t>Block cookie tracking</a:t>
            </a:r>
          </a:p>
          <a:p>
            <a:pPr lvl="1"/>
            <a:r>
              <a:rPr lang="en-US" sz="1400" dirty="0"/>
              <a:t>Browser fingerprinting</a:t>
            </a:r>
          </a:p>
          <a:p>
            <a:pPr lvl="1"/>
            <a:r>
              <a:rPr lang="en-US" sz="1400" dirty="0"/>
              <a:t>Unwanted downloads</a:t>
            </a:r>
          </a:p>
          <a:p>
            <a:pPr lvl="1"/>
            <a:endParaRPr lang="en-US" dirty="0"/>
          </a:p>
          <a:p>
            <a:r>
              <a:rPr lang="en-US" dirty="0"/>
              <a:t>Examples:</a:t>
            </a:r>
          </a:p>
          <a:p>
            <a:pPr lvl="1"/>
            <a:r>
              <a:rPr lang="en-US" sz="1400" dirty="0"/>
              <a:t>Tor</a:t>
            </a:r>
          </a:p>
          <a:p>
            <a:pPr lvl="1"/>
            <a:r>
              <a:rPr lang="en-US" sz="1400" dirty="0"/>
              <a:t>Brave</a:t>
            </a:r>
          </a:p>
          <a:p>
            <a:pPr lvl="1"/>
            <a:endParaRPr lang="en-US" dirty="0"/>
          </a:p>
        </p:txBody>
      </p:sp>
      <p:sp>
        <p:nvSpPr>
          <p:cNvPr id="8" name="Text Placeholder 7">
            <a:extLst>
              <a:ext uri="{FF2B5EF4-FFF2-40B4-BE49-F238E27FC236}">
                <a16:creationId xmlns:a16="http://schemas.microsoft.com/office/drawing/2014/main" id="{23394779-B1AD-C387-7935-919016963EEF}"/>
              </a:ext>
            </a:extLst>
          </p:cNvPr>
          <p:cNvSpPr>
            <a:spLocks noGrp="1"/>
          </p:cNvSpPr>
          <p:nvPr>
            <p:ph type="body" sz="quarter" idx="3"/>
          </p:nvPr>
        </p:nvSpPr>
        <p:spPr>
          <a:xfrm>
            <a:off x="4724400" y="1060547"/>
            <a:ext cx="3733800" cy="685800"/>
          </a:xfrm>
        </p:spPr>
        <p:txBody>
          <a:bodyPr/>
          <a:lstStyle/>
          <a:p>
            <a:r>
              <a:rPr lang="en-US" dirty="0"/>
              <a:t>Secure Search Engines </a:t>
            </a:r>
          </a:p>
        </p:txBody>
      </p:sp>
      <p:sp>
        <p:nvSpPr>
          <p:cNvPr id="3" name="Text Placeholder 2">
            <a:extLst>
              <a:ext uri="{FF2B5EF4-FFF2-40B4-BE49-F238E27FC236}">
                <a16:creationId xmlns:a16="http://schemas.microsoft.com/office/drawing/2014/main" id="{35C2DECF-1CD3-4DDB-A742-52C1EEC3A286}"/>
              </a:ext>
            </a:extLst>
          </p:cNvPr>
          <p:cNvSpPr>
            <a:spLocks noGrp="1"/>
          </p:cNvSpPr>
          <p:nvPr>
            <p:ph sz="quarter" idx="4"/>
          </p:nvPr>
        </p:nvSpPr>
        <p:spPr>
          <a:xfrm>
            <a:off x="4724400" y="1695449"/>
            <a:ext cx="3733800" cy="3009743"/>
          </a:xfrm>
        </p:spPr>
        <p:txBody>
          <a:bodyPr>
            <a:normAutofit lnSpcReduction="10000"/>
          </a:bodyPr>
          <a:lstStyle/>
          <a:p>
            <a:r>
              <a:rPr lang="en-US" dirty="0"/>
              <a:t>Hide your identity [6]</a:t>
            </a:r>
          </a:p>
          <a:p>
            <a:pPr lvl="1"/>
            <a:r>
              <a:rPr lang="en-US" dirty="0"/>
              <a:t>IP address</a:t>
            </a:r>
          </a:p>
          <a:p>
            <a:pPr lvl="1"/>
            <a:r>
              <a:rPr lang="en-US" dirty="0"/>
              <a:t>User agent</a:t>
            </a:r>
          </a:p>
          <a:p>
            <a:pPr lvl="1"/>
            <a:r>
              <a:rPr lang="en-US" dirty="0"/>
              <a:t>Unique identifier (in cookies)</a:t>
            </a:r>
          </a:p>
          <a:p>
            <a:pPr lvl="2"/>
            <a:r>
              <a:rPr lang="en-US" dirty="0"/>
              <a:t>Used for targeted media</a:t>
            </a:r>
          </a:p>
          <a:p>
            <a:r>
              <a:rPr lang="en-US" dirty="0"/>
              <a:t>Prevent content filtering [6]</a:t>
            </a:r>
          </a:p>
          <a:p>
            <a:r>
              <a:rPr lang="en-US" dirty="0"/>
              <a:t>Examples:</a:t>
            </a:r>
          </a:p>
          <a:p>
            <a:pPr lvl="1"/>
            <a:r>
              <a:rPr lang="en-US" dirty="0"/>
              <a:t>DuckDuckGo</a:t>
            </a:r>
          </a:p>
          <a:p>
            <a:pPr lvl="1"/>
            <a:r>
              <a:rPr lang="en-US" dirty="0"/>
              <a:t>StartPage</a:t>
            </a:r>
          </a:p>
          <a:p>
            <a:pPr lvl="1"/>
            <a:r>
              <a:rPr lang="en-US" dirty="0"/>
              <a:t>Searx</a:t>
            </a:r>
          </a:p>
        </p:txBody>
      </p:sp>
      <p:sp>
        <p:nvSpPr>
          <p:cNvPr id="4" name="Footer Placeholder 3">
            <a:extLst>
              <a:ext uri="{FF2B5EF4-FFF2-40B4-BE49-F238E27FC236}">
                <a16:creationId xmlns:a16="http://schemas.microsoft.com/office/drawing/2014/main" id="{AEF49E20-2850-91CC-B5EE-73EE7DA286CA}"/>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0C098FF8-36FC-D654-99DF-9A93593982B7}"/>
              </a:ext>
            </a:extLst>
          </p:cNvPr>
          <p:cNvSpPr>
            <a:spLocks noGrp="1"/>
          </p:cNvSpPr>
          <p:nvPr>
            <p:ph type="sldNum" sz="quarter" idx="12"/>
          </p:nvPr>
        </p:nvSpPr>
        <p:spPr/>
        <p:txBody>
          <a:bodyPr/>
          <a:lstStyle/>
          <a:p>
            <a:fld id="{A2A17EAB-8B51-5C40-8776-6683E51FA7A0}" type="slidenum">
              <a:rPr lang="en-US" smtClean="0"/>
              <a:t>24</a:t>
            </a:fld>
            <a:endParaRPr lang="en-US"/>
          </a:p>
        </p:txBody>
      </p:sp>
      <p:sp>
        <p:nvSpPr>
          <p:cNvPr id="11" name="TextBox 10">
            <a:extLst>
              <a:ext uri="{FF2B5EF4-FFF2-40B4-BE49-F238E27FC236}">
                <a16:creationId xmlns:a16="http://schemas.microsoft.com/office/drawing/2014/main" id="{9B8FFF15-2BEB-885F-C00C-4D0D228DCDE0}"/>
              </a:ext>
            </a:extLst>
          </p:cNvPr>
          <p:cNvSpPr txBox="1"/>
          <p:nvPr/>
        </p:nvSpPr>
        <p:spPr>
          <a:xfrm>
            <a:off x="6815909" y="361950"/>
            <a:ext cx="2179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tx1"/>
                </a:solidFill>
                <a:latin typeface="+mj-lt"/>
              </a:rPr>
              <a:t>Justin Healey</a:t>
            </a:r>
          </a:p>
        </p:txBody>
      </p:sp>
    </p:spTree>
    <p:extLst>
      <p:ext uri="{BB962C8B-B14F-4D97-AF65-F5344CB8AC3E}">
        <p14:creationId xmlns:p14="http://schemas.microsoft.com/office/powerpoint/2010/main" val="14994507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D2E3A-0E6C-2141-A8E9-A51035ED5FEA}"/>
              </a:ext>
            </a:extLst>
          </p:cNvPr>
          <p:cNvSpPr>
            <a:spLocks noGrp="1"/>
          </p:cNvSpPr>
          <p:nvPr>
            <p:ph type="title"/>
          </p:nvPr>
        </p:nvSpPr>
        <p:spPr>
          <a:xfrm>
            <a:off x="270164" y="361950"/>
            <a:ext cx="7772400" cy="914400"/>
          </a:xfrm>
        </p:spPr>
        <p:txBody>
          <a:bodyPr/>
          <a:lstStyle/>
          <a:p>
            <a:r>
              <a:rPr lang="en-US" dirty="0"/>
              <a:t>Email Protection measures</a:t>
            </a:r>
          </a:p>
        </p:txBody>
      </p:sp>
      <p:sp>
        <p:nvSpPr>
          <p:cNvPr id="3" name="Picture Placeholder 2">
            <a:extLst>
              <a:ext uri="{FF2B5EF4-FFF2-40B4-BE49-F238E27FC236}">
                <a16:creationId xmlns:a16="http://schemas.microsoft.com/office/drawing/2014/main" id="{38540065-D181-C2E3-BAE7-D9D8378FAC9D}"/>
              </a:ext>
            </a:extLst>
          </p:cNvPr>
          <p:cNvSpPr>
            <a:spLocks noGrp="1"/>
          </p:cNvSpPr>
          <p:nvPr>
            <p:ph sz="half" idx="1"/>
          </p:nvPr>
        </p:nvSpPr>
        <p:spPr>
          <a:xfrm>
            <a:off x="270164" y="1352551"/>
            <a:ext cx="3733800" cy="3352800"/>
          </a:xfrm>
        </p:spPr>
        <p:txBody>
          <a:bodyPr>
            <a:normAutofit/>
          </a:bodyPr>
          <a:lstStyle/>
          <a:p>
            <a:r>
              <a:rPr lang="en-US" dirty="0"/>
              <a:t>Secure email services</a:t>
            </a:r>
          </a:p>
          <a:p>
            <a:pPr lvl="1"/>
            <a:r>
              <a:rPr lang="en-US" dirty="0" err="1"/>
              <a:t>ProtonMail</a:t>
            </a:r>
            <a:endParaRPr lang="en-US" dirty="0"/>
          </a:p>
          <a:p>
            <a:pPr lvl="1"/>
            <a:r>
              <a:rPr lang="en-US" dirty="0" err="1"/>
              <a:t>Startmail</a:t>
            </a:r>
            <a:endParaRPr lang="en-US" dirty="0"/>
          </a:p>
          <a:p>
            <a:pPr marL="205768" lvl="1" indent="0">
              <a:buNone/>
            </a:pPr>
            <a:endParaRPr lang="en-US" dirty="0"/>
          </a:p>
          <a:p>
            <a:r>
              <a:rPr lang="en-US" dirty="0"/>
              <a:t>Burner emails</a:t>
            </a:r>
          </a:p>
          <a:p>
            <a:pPr lvl="1"/>
            <a:r>
              <a:rPr lang="en-US" dirty="0"/>
              <a:t>Untraceable back to you (in theory)</a:t>
            </a:r>
          </a:p>
          <a:p>
            <a:pPr lvl="1"/>
            <a:r>
              <a:rPr lang="en-US" dirty="0"/>
              <a:t>Prevent spam to your primary inbox</a:t>
            </a:r>
          </a:p>
          <a:p>
            <a:pPr marL="205768" lvl="1" indent="0">
              <a:buNone/>
            </a:pPr>
            <a:endParaRPr lang="en-US" dirty="0"/>
          </a:p>
          <a:p>
            <a:r>
              <a:rPr lang="en-US" dirty="0"/>
              <a:t>VPNs when sending emails</a:t>
            </a:r>
          </a:p>
          <a:p>
            <a:pPr lvl="1"/>
            <a:r>
              <a:rPr lang="en-US" dirty="0"/>
              <a:t>Email headers contain IP addresses</a:t>
            </a:r>
          </a:p>
        </p:txBody>
      </p:sp>
      <p:sp>
        <p:nvSpPr>
          <p:cNvPr id="7" name="Picture Placeholder 2">
            <a:extLst>
              <a:ext uri="{FF2B5EF4-FFF2-40B4-BE49-F238E27FC236}">
                <a16:creationId xmlns:a16="http://schemas.microsoft.com/office/drawing/2014/main" id="{D8C0C09A-13BB-F14E-A76F-1DC9B08A4D49}"/>
              </a:ext>
            </a:extLst>
          </p:cNvPr>
          <p:cNvSpPr txBox="1">
            <a:spLocks/>
          </p:cNvSpPr>
          <p:nvPr/>
        </p:nvSpPr>
        <p:spPr>
          <a:xfrm>
            <a:off x="4211331" y="4038917"/>
            <a:ext cx="3733800" cy="381000"/>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marL="0" indent="0">
              <a:buNone/>
            </a:pPr>
            <a:r>
              <a:rPr lang="en-US" sz="1050" dirty="0"/>
              <a:t>Chart from </a:t>
            </a:r>
            <a:r>
              <a:rPr lang="en-US" sz="1050" dirty="0">
                <a:hlinkClick r:id="rId3"/>
              </a:rPr>
              <a:t>Zetta Sphere</a:t>
            </a:r>
            <a:r>
              <a:rPr lang="en-US" sz="1050" dirty="0"/>
              <a:t>.</a:t>
            </a:r>
          </a:p>
        </p:txBody>
      </p:sp>
      <p:pic>
        <p:nvPicPr>
          <p:cNvPr id="5" name="Picture 4" descr="Chart, bar chart&#10;&#10;Description automatically generated">
            <a:extLst>
              <a:ext uri="{FF2B5EF4-FFF2-40B4-BE49-F238E27FC236}">
                <a16:creationId xmlns:a16="http://schemas.microsoft.com/office/drawing/2014/main" id="{7105544C-5EB9-A7A7-8A24-54FF870E4683}"/>
              </a:ext>
            </a:extLst>
          </p:cNvPr>
          <p:cNvPicPr>
            <a:picLocks noChangeAspect="1"/>
          </p:cNvPicPr>
          <p:nvPr/>
        </p:nvPicPr>
        <p:blipFill>
          <a:blip r:embed="rId4"/>
          <a:stretch>
            <a:fillRect/>
          </a:stretch>
        </p:blipFill>
        <p:spPr>
          <a:xfrm>
            <a:off x="4211331" y="1276349"/>
            <a:ext cx="4662505" cy="2683531"/>
          </a:xfrm>
          <a:prstGeom prst="rect">
            <a:avLst/>
          </a:prstGeom>
        </p:spPr>
      </p:pic>
      <p:sp>
        <p:nvSpPr>
          <p:cNvPr id="9" name="TextBox 8">
            <a:extLst>
              <a:ext uri="{FF2B5EF4-FFF2-40B4-BE49-F238E27FC236}">
                <a16:creationId xmlns:a16="http://schemas.microsoft.com/office/drawing/2014/main" id="{D59BD219-9148-3303-F71B-E1FA76E78583}"/>
              </a:ext>
            </a:extLst>
          </p:cNvPr>
          <p:cNvSpPr txBox="1"/>
          <p:nvPr/>
        </p:nvSpPr>
        <p:spPr>
          <a:xfrm>
            <a:off x="6855290" y="361950"/>
            <a:ext cx="2179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tx1"/>
                </a:solidFill>
                <a:latin typeface="+mj-lt"/>
              </a:rPr>
              <a:t>Justin Healey</a:t>
            </a:r>
          </a:p>
        </p:txBody>
      </p:sp>
      <p:sp>
        <p:nvSpPr>
          <p:cNvPr id="4" name="Footer Placeholder 3">
            <a:extLst>
              <a:ext uri="{FF2B5EF4-FFF2-40B4-BE49-F238E27FC236}">
                <a16:creationId xmlns:a16="http://schemas.microsoft.com/office/drawing/2014/main" id="{6D17DB27-F170-8445-8D54-7B1F20A66AD3}"/>
              </a:ext>
            </a:extLst>
          </p:cNvPr>
          <p:cNvSpPr>
            <a:spLocks noGrp="1"/>
          </p:cNvSpPr>
          <p:nvPr>
            <p:ph type="ftr" sz="quarter" idx="11"/>
          </p:nvPr>
        </p:nvSpPr>
        <p:spPr/>
        <p:txBody>
          <a:bodyPr/>
          <a:lstStyle/>
          <a:p>
            <a:r>
              <a:rPr lang="sk-SK"/>
              <a:t>© 2022 Keith A. Pray</a:t>
            </a:r>
            <a:endParaRPr lang="en-US" dirty="0"/>
          </a:p>
        </p:txBody>
      </p:sp>
      <p:sp>
        <p:nvSpPr>
          <p:cNvPr id="6" name="Slide Number Placeholder 5">
            <a:extLst>
              <a:ext uri="{FF2B5EF4-FFF2-40B4-BE49-F238E27FC236}">
                <a16:creationId xmlns:a16="http://schemas.microsoft.com/office/drawing/2014/main" id="{DFAB354E-4B53-CC44-B686-9DB6F8205979}"/>
              </a:ext>
            </a:extLst>
          </p:cNvPr>
          <p:cNvSpPr>
            <a:spLocks noGrp="1"/>
          </p:cNvSpPr>
          <p:nvPr>
            <p:ph type="sldNum" sz="quarter" idx="12"/>
          </p:nvPr>
        </p:nvSpPr>
        <p:spPr/>
        <p:txBody>
          <a:bodyPr/>
          <a:lstStyle/>
          <a:p>
            <a:fld id="{A2A17EAB-8B51-5C40-8776-6683E51FA7A0}" type="slidenum">
              <a:rPr lang="en-US" smtClean="0"/>
              <a:t>25</a:t>
            </a:fld>
            <a:endParaRPr lang="en-US"/>
          </a:p>
        </p:txBody>
      </p:sp>
    </p:spTree>
    <p:extLst>
      <p:ext uri="{BB962C8B-B14F-4D97-AF65-F5344CB8AC3E}">
        <p14:creationId xmlns:p14="http://schemas.microsoft.com/office/powerpoint/2010/main" val="5081213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33EF-D128-968F-0979-EFCA62CDBA03}"/>
              </a:ext>
            </a:extLst>
          </p:cNvPr>
          <p:cNvSpPr>
            <a:spLocks noGrp="1"/>
          </p:cNvSpPr>
          <p:nvPr>
            <p:ph type="title"/>
          </p:nvPr>
        </p:nvSpPr>
        <p:spPr/>
        <p:txBody>
          <a:bodyPr/>
          <a:lstStyle/>
          <a:p>
            <a:r>
              <a:rPr lang="en-US" dirty="0"/>
              <a:t>Dangers of smart speakers </a:t>
            </a:r>
          </a:p>
        </p:txBody>
      </p:sp>
      <p:sp>
        <p:nvSpPr>
          <p:cNvPr id="3" name="Text Placeholder 2">
            <a:extLst>
              <a:ext uri="{FF2B5EF4-FFF2-40B4-BE49-F238E27FC236}">
                <a16:creationId xmlns:a16="http://schemas.microsoft.com/office/drawing/2014/main" id="{ED9649FB-F3B9-21DA-DC94-52C7FB2E7A6F}"/>
              </a:ext>
            </a:extLst>
          </p:cNvPr>
          <p:cNvSpPr>
            <a:spLocks noGrp="1"/>
          </p:cNvSpPr>
          <p:nvPr>
            <p:ph sz="half" idx="1"/>
          </p:nvPr>
        </p:nvSpPr>
        <p:spPr>
          <a:xfrm>
            <a:off x="673100" y="1203071"/>
            <a:ext cx="4211638" cy="3794125"/>
          </a:xfrm>
        </p:spPr>
        <p:txBody>
          <a:bodyPr>
            <a:noAutofit/>
          </a:bodyPr>
          <a:lstStyle/>
          <a:p>
            <a:r>
              <a:rPr lang="en-US" sz="1600" dirty="0"/>
              <a:t>They’re always “actively” listening [8]</a:t>
            </a:r>
          </a:p>
          <a:p>
            <a:pPr lvl="1"/>
            <a:r>
              <a:rPr lang="en-US" sz="1400" dirty="0"/>
              <a:t>They have to</a:t>
            </a:r>
          </a:p>
          <a:p>
            <a:pPr lvl="1"/>
            <a:r>
              <a:rPr lang="en-US" sz="1400" dirty="0"/>
              <a:t>Listening for the wake word</a:t>
            </a:r>
          </a:p>
          <a:p>
            <a:pPr lvl="1"/>
            <a:r>
              <a:rPr lang="en-US" sz="1400" dirty="0"/>
              <a:t>Claimed nothing is recorded until the wake word</a:t>
            </a:r>
            <a:r>
              <a:rPr lang="en-US" sz="1600" dirty="0"/>
              <a:t> </a:t>
            </a:r>
          </a:p>
          <a:p>
            <a:pPr lvl="1"/>
            <a:endParaRPr lang="en-US" sz="1050" dirty="0"/>
          </a:p>
          <a:p>
            <a:r>
              <a:rPr lang="en-US" sz="1600" dirty="0"/>
              <a:t>They’re vulnerable [9]</a:t>
            </a:r>
          </a:p>
          <a:p>
            <a:pPr lvl="1"/>
            <a:r>
              <a:rPr lang="en-US" sz="1400" dirty="0"/>
              <a:t>2021 study – third parties</a:t>
            </a:r>
          </a:p>
          <a:p>
            <a:pPr lvl="2"/>
            <a:r>
              <a:rPr lang="en-US" dirty="0"/>
              <a:t>Many applications use third parties</a:t>
            </a:r>
          </a:p>
          <a:p>
            <a:pPr lvl="1"/>
            <a:r>
              <a:rPr lang="en-US" sz="1400" dirty="0"/>
              <a:t>Unintentionally sharing data</a:t>
            </a:r>
            <a:r>
              <a:rPr lang="en-US" sz="1600" dirty="0"/>
              <a:t> </a:t>
            </a:r>
          </a:p>
          <a:p>
            <a:pPr lvl="1"/>
            <a:endParaRPr lang="en-US" sz="1050" dirty="0"/>
          </a:p>
          <a:p>
            <a:r>
              <a:rPr lang="en-US" sz="1600" dirty="0"/>
              <a:t>They’re not perfect [8]</a:t>
            </a:r>
          </a:p>
          <a:p>
            <a:pPr lvl="1"/>
            <a:r>
              <a:rPr lang="en-US" sz="1400" dirty="0"/>
              <a:t>Sometimes listen with an incorrect wake word</a:t>
            </a:r>
          </a:p>
        </p:txBody>
      </p:sp>
      <p:sp>
        <p:nvSpPr>
          <p:cNvPr id="4" name="Footer Placeholder 3">
            <a:extLst>
              <a:ext uri="{FF2B5EF4-FFF2-40B4-BE49-F238E27FC236}">
                <a16:creationId xmlns:a16="http://schemas.microsoft.com/office/drawing/2014/main" id="{8BFA3491-C37D-D407-5086-72CC48387844}"/>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B4EE12F0-A033-6C03-D27C-2288BED26AED}"/>
              </a:ext>
            </a:extLst>
          </p:cNvPr>
          <p:cNvSpPr>
            <a:spLocks noGrp="1"/>
          </p:cNvSpPr>
          <p:nvPr>
            <p:ph type="sldNum" sz="quarter" idx="12"/>
          </p:nvPr>
        </p:nvSpPr>
        <p:spPr/>
        <p:txBody>
          <a:bodyPr/>
          <a:lstStyle/>
          <a:p>
            <a:fld id="{A2A17EAB-8B51-5C40-8776-6683E51FA7A0}" type="slidenum">
              <a:rPr lang="en-US" smtClean="0"/>
              <a:t>26</a:t>
            </a:fld>
            <a:endParaRPr lang="en-US"/>
          </a:p>
        </p:txBody>
      </p:sp>
      <p:pic>
        <p:nvPicPr>
          <p:cNvPr id="7" name="Picture 6" descr="Chart, bar chart&#10;&#10;Description automatically generated">
            <a:extLst>
              <a:ext uri="{FF2B5EF4-FFF2-40B4-BE49-F238E27FC236}">
                <a16:creationId xmlns:a16="http://schemas.microsoft.com/office/drawing/2014/main" id="{7F64C61C-212F-AA14-ECB5-6243B4F75E97}"/>
              </a:ext>
            </a:extLst>
          </p:cNvPr>
          <p:cNvPicPr>
            <a:picLocks noChangeAspect="1"/>
          </p:cNvPicPr>
          <p:nvPr/>
        </p:nvPicPr>
        <p:blipFill>
          <a:blip r:embed="rId3"/>
          <a:stretch>
            <a:fillRect/>
          </a:stretch>
        </p:blipFill>
        <p:spPr>
          <a:xfrm>
            <a:off x="5381231" y="1276350"/>
            <a:ext cx="3195992" cy="2917192"/>
          </a:xfrm>
          <a:prstGeom prst="rect">
            <a:avLst/>
          </a:prstGeom>
        </p:spPr>
      </p:pic>
      <p:sp>
        <p:nvSpPr>
          <p:cNvPr id="8" name="TextBox 7">
            <a:extLst>
              <a:ext uri="{FF2B5EF4-FFF2-40B4-BE49-F238E27FC236}">
                <a16:creationId xmlns:a16="http://schemas.microsoft.com/office/drawing/2014/main" id="{2CA9109D-4534-E2CA-3FE6-6D69D4C39D48}"/>
              </a:ext>
            </a:extLst>
          </p:cNvPr>
          <p:cNvSpPr txBox="1"/>
          <p:nvPr/>
        </p:nvSpPr>
        <p:spPr>
          <a:xfrm>
            <a:off x="5347080" y="4253176"/>
            <a:ext cx="4211638" cy="244682"/>
          </a:xfrm>
          <a:prstGeom prst="rect">
            <a:avLst/>
          </a:prstGeom>
          <a:noFill/>
        </p:spPr>
        <p:txBody>
          <a:bodyPr wrap="square" rtlCol="0">
            <a:spAutoFit/>
          </a:bodyPr>
          <a:lstStyle/>
          <a:p>
            <a:pPr>
              <a:lnSpc>
                <a:spcPct val="90000"/>
              </a:lnSpc>
            </a:pPr>
            <a:r>
              <a:rPr lang="en-US" sz="1050" dirty="0"/>
              <a:t>Chart from </a:t>
            </a:r>
            <a:r>
              <a:rPr lang="en-US" sz="1050" dirty="0">
                <a:hlinkClick r:id="rId4"/>
              </a:rPr>
              <a:t>Insider Intelligence.</a:t>
            </a:r>
            <a:endParaRPr lang="en-US" sz="1050" dirty="0"/>
          </a:p>
        </p:txBody>
      </p:sp>
      <p:sp>
        <p:nvSpPr>
          <p:cNvPr id="10" name="TextBox 9">
            <a:extLst>
              <a:ext uri="{FF2B5EF4-FFF2-40B4-BE49-F238E27FC236}">
                <a16:creationId xmlns:a16="http://schemas.microsoft.com/office/drawing/2014/main" id="{989C5159-BD1A-8F6F-9A38-A9B71EA0E654}"/>
              </a:ext>
            </a:extLst>
          </p:cNvPr>
          <p:cNvSpPr txBox="1"/>
          <p:nvPr/>
        </p:nvSpPr>
        <p:spPr>
          <a:xfrm>
            <a:off x="6826919" y="357485"/>
            <a:ext cx="2179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tx1"/>
                </a:solidFill>
                <a:latin typeface="+mj-lt"/>
              </a:rPr>
              <a:t>Justin Healey</a:t>
            </a:r>
          </a:p>
        </p:txBody>
      </p:sp>
    </p:spTree>
    <p:extLst>
      <p:ext uri="{BB962C8B-B14F-4D97-AF65-F5344CB8AC3E}">
        <p14:creationId xmlns:p14="http://schemas.microsoft.com/office/powerpoint/2010/main" val="2671263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EB99A-FD7E-E99C-B4D4-AC2B75730302}"/>
              </a:ext>
            </a:extLst>
          </p:cNvPr>
          <p:cNvSpPr>
            <a:spLocks noGrp="1"/>
          </p:cNvSpPr>
          <p:nvPr>
            <p:ph type="title"/>
          </p:nvPr>
        </p:nvSpPr>
        <p:spPr/>
        <p:txBody>
          <a:bodyPr/>
          <a:lstStyle/>
          <a:p>
            <a:r>
              <a:rPr lang="en-US" dirty="0"/>
              <a:t>Secure Smartphones</a:t>
            </a:r>
          </a:p>
        </p:txBody>
      </p:sp>
      <p:sp>
        <p:nvSpPr>
          <p:cNvPr id="5" name="Content Placeholder 4">
            <a:extLst>
              <a:ext uri="{FF2B5EF4-FFF2-40B4-BE49-F238E27FC236}">
                <a16:creationId xmlns:a16="http://schemas.microsoft.com/office/drawing/2014/main" id="{D6B5D2B3-3FBD-4467-0FA9-5A29B1758A2E}"/>
              </a:ext>
            </a:extLst>
          </p:cNvPr>
          <p:cNvSpPr>
            <a:spLocks noGrp="1"/>
          </p:cNvSpPr>
          <p:nvPr>
            <p:ph sz="half" idx="1"/>
          </p:nvPr>
        </p:nvSpPr>
        <p:spPr/>
        <p:txBody>
          <a:bodyPr/>
          <a:lstStyle/>
          <a:p>
            <a:r>
              <a:rPr lang="en-US" dirty="0"/>
              <a:t>Purism </a:t>
            </a:r>
            <a:r>
              <a:rPr lang="en-US" dirty="0" err="1"/>
              <a:t>Librem</a:t>
            </a:r>
            <a:r>
              <a:rPr lang="en-US" dirty="0"/>
              <a:t> 5 [10]</a:t>
            </a:r>
          </a:p>
          <a:p>
            <a:pPr lvl="1"/>
            <a:r>
              <a:rPr lang="en-US" dirty="0"/>
              <a:t>Hardware based kill switches </a:t>
            </a:r>
          </a:p>
          <a:p>
            <a:pPr lvl="1"/>
            <a:r>
              <a:rPr lang="en-US" dirty="0"/>
              <a:t>Open source OS </a:t>
            </a:r>
          </a:p>
          <a:p>
            <a:pPr lvl="1"/>
            <a:endParaRPr lang="en-US" dirty="0"/>
          </a:p>
          <a:p>
            <a:pPr lvl="1"/>
            <a:endParaRPr lang="en-US" dirty="0"/>
          </a:p>
          <a:p>
            <a:r>
              <a:rPr lang="en-US" dirty="0"/>
              <a:t>iPhone</a:t>
            </a:r>
          </a:p>
          <a:p>
            <a:pPr lvl="1"/>
            <a:r>
              <a:rPr lang="en-US" dirty="0"/>
              <a:t>IOS is notoriously more secure than android</a:t>
            </a:r>
          </a:p>
          <a:p>
            <a:pPr lvl="1"/>
            <a:r>
              <a:rPr lang="en-US" dirty="0"/>
              <a:t>Sandboxes applications </a:t>
            </a:r>
          </a:p>
          <a:p>
            <a:pPr lvl="1"/>
            <a:r>
              <a:rPr lang="en-US" dirty="0"/>
              <a:t>Apps cannot share information with each other </a:t>
            </a:r>
          </a:p>
        </p:txBody>
      </p:sp>
      <p:sp>
        <p:nvSpPr>
          <p:cNvPr id="6" name="Content Placeholder 5">
            <a:extLst>
              <a:ext uri="{FF2B5EF4-FFF2-40B4-BE49-F238E27FC236}">
                <a16:creationId xmlns:a16="http://schemas.microsoft.com/office/drawing/2014/main" id="{B6A833E8-476E-B821-33F8-7EB239F1A31A}"/>
              </a:ext>
            </a:extLst>
          </p:cNvPr>
          <p:cNvSpPr>
            <a:spLocks noGrp="1"/>
          </p:cNvSpPr>
          <p:nvPr>
            <p:ph sz="half" idx="2"/>
          </p:nvPr>
        </p:nvSpPr>
        <p:spPr/>
        <p:txBody>
          <a:bodyPr/>
          <a:lstStyle/>
          <a:p>
            <a:r>
              <a:rPr lang="en-US" dirty="0"/>
              <a:t>Android </a:t>
            </a:r>
          </a:p>
          <a:p>
            <a:pPr lvl="1"/>
            <a:r>
              <a:rPr lang="en-US" dirty="0"/>
              <a:t>Can be secure with best practices</a:t>
            </a:r>
          </a:p>
          <a:p>
            <a:pPr lvl="1"/>
            <a:r>
              <a:rPr lang="en-US" dirty="0"/>
              <a:t>Requires monitoring</a:t>
            </a:r>
          </a:p>
          <a:p>
            <a:pPr lvl="1"/>
            <a:r>
              <a:rPr lang="en-US" dirty="0"/>
              <a:t>Very user-orientated </a:t>
            </a:r>
          </a:p>
          <a:p>
            <a:pPr lvl="2"/>
            <a:r>
              <a:rPr lang="en-US" dirty="0"/>
              <a:t>User has control &amp; can set permissions</a:t>
            </a:r>
          </a:p>
        </p:txBody>
      </p:sp>
      <p:sp>
        <p:nvSpPr>
          <p:cNvPr id="7" name="TextBox 6">
            <a:extLst>
              <a:ext uri="{FF2B5EF4-FFF2-40B4-BE49-F238E27FC236}">
                <a16:creationId xmlns:a16="http://schemas.microsoft.com/office/drawing/2014/main" id="{643460AF-B536-BBD6-B666-B35208B4B371}"/>
              </a:ext>
            </a:extLst>
          </p:cNvPr>
          <p:cNvSpPr txBox="1"/>
          <p:nvPr/>
        </p:nvSpPr>
        <p:spPr>
          <a:xfrm>
            <a:off x="7127874" y="361950"/>
            <a:ext cx="1857419"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tx1"/>
                </a:solidFill>
                <a:latin typeface="+mj-lt"/>
              </a:rPr>
              <a:t>Justin Healey</a:t>
            </a:r>
          </a:p>
        </p:txBody>
      </p:sp>
      <p:sp>
        <p:nvSpPr>
          <p:cNvPr id="3" name="Footer Placeholder 2">
            <a:extLst>
              <a:ext uri="{FF2B5EF4-FFF2-40B4-BE49-F238E27FC236}">
                <a16:creationId xmlns:a16="http://schemas.microsoft.com/office/drawing/2014/main" id="{8357452E-4B20-344A-A254-FF526BAFD25E}"/>
              </a:ext>
            </a:extLst>
          </p:cNvPr>
          <p:cNvSpPr>
            <a:spLocks noGrp="1"/>
          </p:cNvSpPr>
          <p:nvPr>
            <p:ph type="ftr" sz="quarter" idx="11"/>
          </p:nvPr>
        </p:nvSpPr>
        <p:spPr/>
        <p:txBody>
          <a:bodyPr/>
          <a:lstStyle/>
          <a:p>
            <a:r>
              <a:rPr lang="sk-SK"/>
              <a:t>© 2022 Keith A. Pray</a:t>
            </a:r>
            <a:endParaRPr lang="en-US" dirty="0"/>
          </a:p>
        </p:txBody>
      </p:sp>
      <p:sp>
        <p:nvSpPr>
          <p:cNvPr id="4" name="Slide Number Placeholder 3">
            <a:extLst>
              <a:ext uri="{FF2B5EF4-FFF2-40B4-BE49-F238E27FC236}">
                <a16:creationId xmlns:a16="http://schemas.microsoft.com/office/drawing/2014/main" id="{9437A507-24B8-814A-9CDA-A492CC80D618}"/>
              </a:ext>
            </a:extLst>
          </p:cNvPr>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8410379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1A140-3A6A-D101-4F77-FE7CFEF13130}"/>
              </a:ext>
            </a:extLst>
          </p:cNvPr>
          <p:cNvSpPr>
            <a:spLocks noGrp="1"/>
          </p:cNvSpPr>
          <p:nvPr>
            <p:ph type="title"/>
          </p:nvPr>
        </p:nvSpPr>
        <p:spPr/>
        <p:txBody>
          <a:bodyPr/>
          <a:lstStyle/>
          <a:p>
            <a:r>
              <a:rPr lang="en-US" dirty="0"/>
              <a:t>What is crypto?</a:t>
            </a:r>
          </a:p>
        </p:txBody>
      </p:sp>
      <p:sp>
        <p:nvSpPr>
          <p:cNvPr id="7" name="Text Placeholder 6">
            <a:extLst>
              <a:ext uri="{FF2B5EF4-FFF2-40B4-BE49-F238E27FC236}">
                <a16:creationId xmlns:a16="http://schemas.microsoft.com/office/drawing/2014/main" id="{536F1879-97B8-CBF3-068C-6B67211B966C}"/>
              </a:ext>
            </a:extLst>
          </p:cNvPr>
          <p:cNvSpPr>
            <a:spLocks noGrp="1"/>
          </p:cNvSpPr>
          <p:nvPr>
            <p:ph type="body" idx="1"/>
          </p:nvPr>
        </p:nvSpPr>
        <p:spPr/>
        <p:txBody>
          <a:bodyPr/>
          <a:lstStyle/>
          <a:p>
            <a:r>
              <a:rPr lang="en-US" dirty="0"/>
              <a:t>How it works</a:t>
            </a:r>
          </a:p>
        </p:txBody>
      </p:sp>
      <p:sp>
        <p:nvSpPr>
          <p:cNvPr id="3" name="Text Placeholder 2">
            <a:extLst>
              <a:ext uri="{FF2B5EF4-FFF2-40B4-BE49-F238E27FC236}">
                <a16:creationId xmlns:a16="http://schemas.microsoft.com/office/drawing/2014/main" id="{789C0913-D704-9572-DE93-9A15868DFAFA}"/>
              </a:ext>
            </a:extLst>
          </p:cNvPr>
          <p:cNvSpPr>
            <a:spLocks noGrp="1"/>
          </p:cNvSpPr>
          <p:nvPr>
            <p:ph sz="half" idx="2"/>
          </p:nvPr>
        </p:nvSpPr>
        <p:spPr/>
        <p:txBody>
          <a:bodyPr/>
          <a:lstStyle/>
          <a:p>
            <a:r>
              <a:rPr lang="en-US" dirty="0"/>
              <a:t>A public blockchain [11]</a:t>
            </a:r>
          </a:p>
          <a:p>
            <a:pPr lvl="1"/>
            <a:r>
              <a:rPr lang="en-US" dirty="0"/>
              <a:t>Anyone can download and view it </a:t>
            </a:r>
          </a:p>
          <a:p>
            <a:pPr marL="205768" lvl="1" indent="0">
              <a:buNone/>
            </a:pPr>
            <a:endParaRPr lang="en-US" dirty="0"/>
          </a:p>
          <a:p>
            <a:r>
              <a:rPr lang="en-US" dirty="0"/>
              <a:t>Wallet address is public, not PII </a:t>
            </a:r>
          </a:p>
          <a:p>
            <a:pPr lvl="1"/>
            <a:r>
              <a:rPr lang="en-US" dirty="0"/>
              <a:t>Possible to link/trace crypto transactions by wallet address</a:t>
            </a:r>
          </a:p>
          <a:p>
            <a:r>
              <a:rPr lang="en-US" dirty="0"/>
              <a:t>Decentralized</a:t>
            </a:r>
          </a:p>
          <a:p>
            <a:pPr lvl="1"/>
            <a:r>
              <a:rPr lang="en-US" dirty="0"/>
              <a:t>Not controlled by a single entity</a:t>
            </a:r>
          </a:p>
        </p:txBody>
      </p:sp>
      <p:sp>
        <p:nvSpPr>
          <p:cNvPr id="8" name="Text Placeholder 7">
            <a:extLst>
              <a:ext uri="{FF2B5EF4-FFF2-40B4-BE49-F238E27FC236}">
                <a16:creationId xmlns:a16="http://schemas.microsoft.com/office/drawing/2014/main" id="{B2151D94-FEA1-27B0-B58D-A1914F11FF5F}"/>
              </a:ext>
            </a:extLst>
          </p:cNvPr>
          <p:cNvSpPr>
            <a:spLocks noGrp="1"/>
          </p:cNvSpPr>
          <p:nvPr>
            <p:ph type="body" sz="quarter" idx="3"/>
          </p:nvPr>
        </p:nvSpPr>
        <p:spPr/>
        <p:txBody>
          <a:bodyPr/>
          <a:lstStyle/>
          <a:p>
            <a:r>
              <a:rPr lang="en-US" dirty="0"/>
              <a:t>The flaws of crypto</a:t>
            </a:r>
          </a:p>
        </p:txBody>
      </p:sp>
      <p:sp>
        <p:nvSpPr>
          <p:cNvPr id="6" name="Content Placeholder 5">
            <a:extLst>
              <a:ext uri="{FF2B5EF4-FFF2-40B4-BE49-F238E27FC236}">
                <a16:creationId xmlns:a16="http://schemas.microsoft.com/office/drawing/2014/main" id="{2BCC99F0-7A2C-5438-E3B2-7FC19C3671AF}"/>
              </a:ext>
            </a:extLst>
          </p:cNvPr>
          <p:cNvSpPr>
            <a:spLocks noGrp="1"/>
          </p:cNvSpPr>
          <p:nvPr>
            <p:ph sz="quarter" idx="4"/>
          </p:nvPr>
        </p:nvSpPr>
        <p:spPr/>
        <p:txBody>
          <a:bodyPr/>
          <a:lstStyle/>
          <a:p>
            <a:r>
              <a:rPr lang="en-US" dirty="0"/>
              <a:t>Exchanges</a:t>
            </a:r>
          </a:p>
          <a:p>
            <a:pPr lvl="1"/>
            <a:r>
              <a:rPr lang="en-US" dirty="0"/>
              <a:t>Exchanges are required by law to record PII </a:t>
            </a:r>
          </a:p>
          <a:p>
            <a:pPr lvl="1"/>
            <a:r>
              <a:rPr lang="en-US" dirty="0"/>
              <a:t>Used by law enforcement to trace transactions [11]</a:t>
            </a:r>
          </a:p>
          <a:p>
            <a:r>
              <a:rPr lang="en-US" dirty="0"/>
              <a:t>Not as anonymous as hard cash </a:t>
            </a:r>
          </a:p>
          <a:p>
            <a:pPr lvl="1"/>
            <a:r>
              <a:rPr lang="en-US" dirty="0"/>
              <a:t>But cash can’t be used digitally</a:t>
            </a:r>
          </a:p>
          <a:p>
            <a:pPr lvl="1"/>
            <a:r>
              <a:rPr lang="en-US" dirty="0"/>
              <a:t>Crypto is the most anonymous form of digital currency [11]</a:t>
            </a:r>
          </a:p>
        </p:txBody>
      </p:sp>
      <p:sp>
        <p:nvSpPr>
          <p:cNvPr id="4" name="Footer Placeholder 3">
            <a:extLst>
              <a:ext uri="{FF2B5EF4-FFF2-40B4-BE49-F238E27FC236}">
                <a16:creationId xmlns:a16="http://schemas.microsoft.com/office/drawing/2014/main" id="{CF4CFFB1-92CE-BF72-5119-6AE7F86024AD}"/>
              </a:ext>
            </a:extLst>
          </p:cNvPr>
          <p:cNvSpPr>
            <a:spLocks noGrp="1"/>
          </p:cNvSpPr>
          <p:nvPr>
            <p:ph type="ftr" sz="quarter" idx="11"/>
          </p:nvPr>
        </p:nvSpPr>
        <p:spPr/>
        <p:txBody>
          <a:bodyPr/>
          <a:lstStyle/>
          <a:p>
            <a:r>
              <a:rPr lang="sk-SK"/>
              <a:t>© 2022 Keith A. Pray</a:t>
            </a:r>
            <a:endParaRPr lang="en-US"/>
          </a:p>
        </p:txBody>
      </p:sp>
      <p:sp>
        <p:nvSpPr>
          <p:cNvPr id="5" name="Slide Number Placeholder 4">
            <a:extLst>
              <a:ext uri="{FF2B5EF4-FFF2-40B4-BE49-F238E27FC236}">
                <a16:creationId xmlns:a16="http://schemas.microsoft.com/office/drawing/2014/main" id="{95EB82E0-281B-5050-94FA-7C4F5A971E25}"/>
              </a:ext>
            </a:extLst>
          </p:cNvPr>
          <p:cNvSpPr>
            <a:spLocks noGrp="1"/>
          </p:cNvSpPr>
          <p:nvPr>
            <p:ph type="sldNum" sz="quarter" idx="12"/>
          </p:nvPr>
        </p:nvSpPr>
        <p:spPr/>
        <p:txBody>
          <a:bodyPr/>
          <a:lstStyle/>
          <a:p>
            <a:fld id="{A2A17EAB-8B51-5C40-8776-6683E51FA7A0}" type="slidenum">
              <a:rPr lang="en-US" smtClean="0"/>
              <a:t>28</a:t>
            </a:fld>
            <a:endParaRPr lang="en-US"/>
          </a:p>
        </p:txBody>
      </p:sp>
      <p:sp>
        <p:nvSpPr>
          <p:cNvPr id="11" name="TextBox 10">
            <a:extLst>
              <a:ext uri="{FF2B5EF4-FFF2-40B4-BE49-F238E27FC236}">
                <a16:creationId xmlns:a16="http://schemas.microsoft.com/office/drawing/2014/main" id="{C7DB6A68-1F42-2357-E1C2-1923A7BDCD66}"/>
              </a:ext>
            </a:extLst>
          </p:cNvPr>
          <p:cNvSpPr txBox="1"/>
          <p:nvPr/>
        </p:nvSpPr>
        <p:spPr>
          <a:xfrm>
            <a:off x="6810648" y="366712"/>
            <a:ext cx="2179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tx1"/>
                </a:solidFill>
                <a:latin typeface="+mj-lt"/>
              </a:rPr>
              <a:t>Justin Healey</a:t>
            </a:r>
          </a:p>
        </p:txBody>
      </p:sp>
    </p:spTree>
    <p:extLst>
      <p:ext uri="{BB962C8B-B14F-4D97-AF65-F5344CB8AC3E}">
        <p14:creationId xmlns:p14="http://schemas.microsoft.com/office/powerpoint/2010/main" val="125806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86922-B4B1-74E4-5128-32FC8B5E2D9F}"/>
              </a:ext>
            </a:extLst>
          </p:cNvPr>
          <p:cNvSpPr>
            <a:spLocks noGrp="1"/>
          </p:cNvSpPr>
          <p:nvPr>
            <p:ph type="title"/>
          </p:nvPr>
        </p:nvSpPr>
        <p:spPr/>
        <p:txBody>
          <a:bodyPr/>
          <a:lstStyle/>
          <a:p>
            <a:r>
              <a:rPr lang="en-US" dirty="0"/>
              <a:t>How practical is remaining anonymous?</a:t>
            </a:r>
          </a:p>
        </p:txBody>
      </p:sp>
      <p:sp>
        <p:nvSpPr>
          <p:cNvPr id="3" name="Content Placeholder 2">
            <a:extLst>
              <a:ext uri="{FF2B5EF4-FFF2-40B4-BE49-F238E27FC236}">
                <a16:creationId xmlns:a16="http://schemas.microsoft.com/office/drawing/2014/main" id="{39F1D5CD-BEC1-3A81-40F1-1365A83D96C5}"/>
              </a:ext>
            </a:extLst>
          </p:cNvPr>
          <p:cNvSpPr>
            <a:spLocks noGrp="1"/>
          </p:cNvSpPr>
          <p:nvPr>
            <p:ph sz="half" idx="1"/>
          </p:nvPr>
        </p:nvSpPr>
        <p:spPr>
          <a:xfrm>
            <a:off x="685800" y="1163781"/>
            <a:ext cx="3733800" cy="3710500"/>
          </a:xfrm>
        </p:spPr>
        <p:txBody>
          <a:bodyPr>
            <a:normAutofit/>
          </a:bodyPr>
          <a:lstStyle/>
          <a:p>
            <a:pPr marL="0" indent="0">
              <a:buNone/>
            </a:pPr>
            <a:r>
              <a:rPr lang="en-US" b="1" dirty="0"/>
              <a:t>Is it </a:t>
            </a:r>
            <a:r>
              <a:rPr lang="en-US" b="1" u="sng" dirty="0"/>
              <a:t>possible</a:t>
            </a:r>
            <a:r>
              <a:rPr lang="en-US" b="1" dirty="0"/>
              <a:t>? </a:t>
            </a:r>
            <a:r>
              <a:rPr lang="en-US" b="1" i="1" dirty="0"/>
              <a:t>Probably</a:t>
            </a:r>
            <a:r>
              <a:rPr lang="en-US" b="1" dirty="0"/>
              <a:t>.</a:t>
            </a:r>
          </a:p>
          <a:p>
            <a:pPr marL="0" indent="0">
              <a:buNone/>
            </a:pPr>
            <a:endParaRPr lang="en-US" sz="800" dirty="0"/>
          </a:p>
          <a:p>
            <a:r>
              <a:rPr lang="en-US" sz="1300" dirty="0"/>
              <a:t>Always use a VPN </a:t>
            </a:r>
          </a:p>
          <a:p>
            <a:r>
              <a:rPr lang="en-US" sz="1300" dirty="0"/>
              <a:t>Always use a secure browser &amp; search engine</a:t>
            </a:r>
          </a:p>
          <a:p>
            <a:r>
              <a:rPr lang="en-US" sz="1300" dirty="0"/>
              <a:t>Always pay in cryptocurrency [5]</a:t>
            </a:r>
          </a:p>
          <a:p>
            <a:r>
              <a:rPr lang="en-US" sz="1300" dirty="0"/>
              <a:t>Use different emails for all accounts</a:t>
            </a:r>
          </a:p>
          <a:p>
            <a:pPr lvl="1"/>
            <a:r>
              <a:rPr lang="en-US" sz="1100" dirty="0"/>
              <a:t>None of which can be traced back to you </a:t>
            </a:r>
            <a:r>
              <a:rPr lang="en-US" sz="1100" i="1" dirty="0"/>
              <a:t>at all</a:t>
            </a:r>
          </a:p>
          <a:p>
            <a:r>
              <a:rPr lang="en-US" sz="1300" dirty="0"/>
              <a:t>Use an encrypted phone [5]</a:t>
            </a:r>
          </a:p>
          <a:p>
            <a:pPr lvl="1"/>
            <a:r>
              <a:rPr lang="en-US" sz="1100" dirty="0"/>
              <a:t>iPhones are decent</a:t>
            </a:r>
          </a:p>
          <a:p>
            <a:pPr lvl="1"/>
            <a:r>
              <a:rPr lang="en-US" sz="1100" dirty="0"/>
              <a:t>There are some phones that are meant for anonymity</a:t>
            </a:r>
          </a:p>
          <a:p>
            <a:r>
              <a:rPr lang="en-US" sz="1300" dirty="0"/>
              <a:t>Don’t post on any social media</a:t>
            </a:r>
          </a:p>
          <a:p>
            <a:pPr lvl="1"/>
            <a:r>
              <a:rPr lang="en-US" sz="1100" dirty="0"/>
              <a:t>Ever.</a:t>
            </a:r>
            <a:r>
              <a:rPr lang="en-US" sz="1000" dirty="0"/>
              <a:t> </a:t>
            </a:r>
          </a:p>
        </p:txBody>
      </p:sp>
      <p:sp>
        <p:nvSpPr>
          <p:cNvPr id="4" name="Content Placeholder 3">
            <a:extLst>
              <a:ext uri="{FF2B5EF4-FFF2-40B4-BE49-F238E27FC236}">
                <a16:creationId xmlns:a16="http://schemas.microsoft.com/office/drawing/2014/main" id="{161F0512-3404-9008-43F0-81E94EB22966}"/>
              </a:ext>
            </a:extLst>
          </p:cNvPr>
          <p:cNvSpPr>
            <a:spLocks noGrp="1"/>
          </p:cNvSpPr>
          <p:nvPr>
            <p:ph sz="half" idx="2"/>
          </p:nvPr>
        </p:nvSpPr>
        <p:spPr>
          <a:xfrm>
            <a:off x="4724399" y="1163781"/>
            <a:ext cx="3733801" cy="3710500"/>
          </a:xfrm>
        </p:spPr>
        <p:txBody>
          <a:bodyPr>
            <a:normAutofit/>
          </a:bodyPr>
          <a:lstStyle/>
          <a:p>
            <a:pPr marL="0" indent="0">
              <a:buNone/>
            </a:pPr>
            <a:r>
              <a:rPr lang="en-US" b="1" dirty="0"/>
              <a:t>Is it </a:t>
            </a:r>
            <a:r>
              <a:rPr lang="en-US" b="1" u="sng" dirty="0"/>
              <a:t>practical</a:t>
            </a:r>
            <a:r>
              <a:rPr lang="en-US" b="1" dirty="0"/>
              <a:t>? </a:t>
            </a:r>
            <a:r>
              <a:rPr lang="en-US" b="1" i="1" dirty="0"/>
              <a:t>Absolutely not. </a:t>
            </a:r>
          </a:p>
          <a:p>
            <a:pPr marL="0" indent="0">
              <a:buNone/>
            </a:pPr>
            <a:endParaRPr lang="en-US" sz="800" dirty="0"/>
          </a:p>
          <a:p>
            <a:r>
              <a:rPr lang="en-US" sz="1300" dirty="0"/>
              <a:t>Technology is integrated into our society</a:t>
            </a:r>
          </a:p>
          <a:p>
            <a:r>
              <a:rPr lang="en-US" sz="1300" dirty="0"/>
              <a:t>A single picture can make you identifiable to that account</a:t>
            </a:r>
          </a:p>
          <a:p>
            <a:r>
              <a:rPr lang="en-US" sz="1300" dirty="0"/>
              <a:t>VPN services are (usually) obligated to Gov. regulations</a:t>
            </a:r>
          </a:p>
          <a:p>
            <a:pPr lvl="1"/>
            <a:r>
              <a:rPr lang="en-US" sz="1100" dirty="0"/>
              <a:t>There are exceptions*</a:t>
            </a:r>
          </a:p>
          <a:p>
            <a:r>
              <a:rPr lang="en-US" sz="1300" dirty="0"/>
              <a:t>Never connect to the internet without a VPN??</a:t>
            </a:r>
          </a:p>
          <a:p>
            <a:r>
              <a:rPr lang="en-US" sz="1300" dirty="0"/>
              <a:t>Never use bank accounts or easily traceable money</a:t>
            </a:r>
          </a:p>
          <a:p>
            <a:pPr lvl="1"/>
            <a:r>
              <a:rPr lang="en-US" sz="1000" dirty="0"/>
              <a:t>Hard cash and crypto (no exchange) only</a:t>
            </a:r>
          </a:p>
        </p:txBody>
      </p:sp>
      <p:sp>
        <p:nvSpPr>
          <p:cNvPr id="5" name="Footer Placeholder 4">
            <a:extLst>
              <a:ext uri="{FF2B5EF4-FFF2-40B4-BE49-F238E27FC236}">
                <a16:creationId xmlns:a16="http://schemas.microsoft.com/office/drawing/2014/main" id="{AFC78755-8D19-B2BA-5CAB-0198B2A1994E}"/>
              </a:ext>
            </a:extLst>
          </p:cNvPr>
          <p:cNvSpPr>
            <a:spLocks noGrp="1"/>
          </p:cNvSpPr>
          <p:nvPr>
            <p:ph type="ftr" sz="quarter" idx="11"/>
          </p:nvPr>
        </p:nvSpPr>
        <p:spPr/>
        <p:txBody>
          <a:bodyPr/>
          <a:lstStyle/>
          <a:p>
            <a:r>
              <a:rPr lang="sk-SK" dirty="0"/>
              <a:t>© 2022 Keith A. Pray</a:t>
            </a:r>
            <a:endParaRPr lang="en-US" dirty="0"/>
          </a:p>
        </p:txBody>
      </p:sp>
      <p:sp>
        <p:nvSpPr>
          <p:cNvPr id="6" name="Slide Number Placeholder 5">
            <a:extLst>
              <a:ext uri="{FF2B5EF4-FFF2-40B4-BE49-F238E27FC236}">
                <a16:creationId xmlns:a16="http://schemas.microsoft.com/office/drawing/2014/main" id="{2A63C48F-6521-3EBD-6F2A-6661B7676E75}"/>
              </a:ext>
            </a:extLst>
          </p:cNvPr>
          <p:cNvSpPr>
            <a:spLocks noGrp="1"/>
          </p:cNvSpPr>
          <p:nvPr>
            <p:ph type="sldNum" sz="quarter" idx="12"/>
          </p:nvPr>
        </p:nvSpPr>
        <p:spPr/>
        <p:txBody>
          <a:bodyPr/>
          <a:lstStyle/>
          <a:p>
            <a:fld id="{A2A17EAB-8B51-5C40-8776-6683E51FA7A0}" type="slidenum">
              <a:rPr lang="en-US" smtClean="0"/>
              <a:t>29</a:t>
            </a:fld>
            <a:endParaRPr lang="en-US"/>
          </a:p>
        </p:txBody>
      </p:sp>
      <p:sp>
        <p:nvSpPr>
          <p:cNvPr id="9" name="TextBox 8">
            <a:extLst>
              <a:ext uri="{FF2B5EF4-FFF2-40B4-BE49-F238E27FC236}">
                <a16:creationId xmlns:a16="http://schemas.microsoft.com/office/drawing/2014/main" id="{921119A7-785D-1EBC-E3AB-1485F5A03A08}"/>
              </a:ext>
            </a:extLst>
          </p:cNvPr>
          <p:cNvSpPr txBox="1"/>
          <p:nvPr/>
        </p:nvSpPr>
        <p:spPr>
          <a:xfrm>
            <a:off x="6855597" y="361950"/>
            <a:ext cx="2179682" cy="30777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1400" dirty="0">
                <a:solidFill>
                  <a:schemeClr val="tx1"/>
                </a:solidFill>
                <a:latin typeface="+mj-lt"/>
              </a:rPr>
              <a:t>Justin Healey</a:t>
            </a:r>
          </a:p>
        </p:txBody>
      </p:sp>
    </p:spTree>
    <p:extLst>
      <p:ext uri="{BB962C8B-B14F-4D97-AF65-F5344CB8AC3E}">
        <p14:creationId xmlns:p14="http://schemas.microsoft.com/office/powerpoint/2010/main" val="3374076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9" name="Picture 8" descr="993782_10151472937681130_340415500_n.jpg">
            <a:extLst>
              <a:ext uri="{FF2B5EF4-FFF2-40B4-BE49-F238E27FC236}">
                <a16:creationId xmlns:a16="http://schemas.microsoft.com/office/drawing/2014/main" id="{A97A3D7D-48FC-F043-AF32-0B4ED2630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23967" y="1829372"/>
            <a:ext cx="5920033" cy="3043949"/>
          </a:xfrm>
          <a:prstGeom prst="rect">
            <a:avLst/>
          </a:prstGeom>
        </p:spPr>
      </p:pic>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85000" lnSpcReduction="20000"/>
          </a:bodyPr>
          <a:lstStyle/>
          <a:p>
            <a:pPr marL="0" indent="0">
              <a:lnSpc>
                <a:spcPct val="110000"/>
              </a:lnSpc>
              <a:buNone/>
            </a:pPr>
            <a:r>
              <a:rPr lang="en-US" sz="1600" dirty="0"/>
              <a:t>[1] Kant, Tanya. “Identity, Advertising, and Algorithmic Targeting: Or How (Not) to Target Your Ideal User.” MIT Sec. Pub, 2021. Accessed 9/12/2022. 	</a:t>
            </a:r>
            <a:r>
              <a:rPr lang="en-US" sz="1600" dirty="0">
                <a:hlinkClick r:id="rId2"/>
              </a:rPr>
              <a:t>https://mit-serc.pubpub.org/pub/identity-advertising-and-algorithmic-targeting/release/2</a:t>
            </a:r>
            <a:endParaRPr lang="en-US" sz="1600" dirty="0"/>
          </a:p>
          <a:p>
            <a:pPr marL="0" indent="0">
              <a:lnSpc>
                <a:spcPct val="110000"/>
              </a:lnSpc>
              <a:buNone/>
            </a:pPr>
            <a:r>
              <a:rPr lang="en-US" sz="1600" dirty="0"/>
              <a:t>[2] Tanner, Adam. “How Ads Follow You from Phone to Desktop to Tablet.” MIT Technology Review, 1 July 2015. Accessed 9/12/2022. </a:t>
            </a:r>
            <a:r>
              <a:rPr lang="en-US" sz="1600" dirty="0">
                <a:hlinkClick r:id="rId3"/>
              </a:rPr>
              <a:t>https://</a:t>
            </a:r>
            <a:r>
              <a:rPr lang="en-US" sz="1600" dirty="0" err="1">
                <a:hlinkClick r:id="rId3"/>
              </a:rPr>
              <a:t>www.technologyreview.com</a:t>
            </a:r>
            <a:r>
              <a:rPr lang="en-US" sz="1600" dirty="0">
                <a:hlinkClick r:id="rId3"/>
              </a:rPr>
              <a:t>/2015/07/01/167251/how-ads-follow-you-from-phone-to-desktop-to-tablet/</a:t>
            </a:r>
            <a:endParaRPr lang="en-US" sz="1600" dirty="0"/>
          </a:p>
          <a:p>
            <a:pPr marL="0" indent="0">
              <a:lnSpc>
                <a:spcPct val="110000"/>
              </a:lnSpc>
              <a:buNone/>
            </a:pPr>
            <a:r>
              <a:rPr lang="en-US" sz="1600" dirty="0"/>
              <a:t>[3] “Why should I use a safe browser? McAfee. Accessed: 9/12/2022. </a:t>
            </a:r>
            <a:r>
              <a:rPr lang="en-US" sz="1600" dirty="0">
                <a:hlinkClick r:id="rId4"/>
              </a:rPr>
              <a:t>https://www.mcafee.com/en-us/safe-browser.html</a:t>
            </a:r>
            <a:endParaRPr lang="en-US" sz="1600" dirty="0"/>
          </a:p>
          <a:p>
            <a:pPr marL="0" indent="0">
              <a:lnSpc>
                <a:spcPct val="110000"/>
              </a:lnSpc>
              <a:buNone/>
            </a:pPr>
            <a:r>
              <a:rPr lang="en-US" sz="1600" dirty="0"/>
              <a:t>[4] Singer, </a:t>
            </a:r>
            <a:r>
              <a:rPr lang="en-US" sz="1600" dirty="0" err="1"/>
              <a:t>Natasia</a:t>
            </a:r>
            <a:r>
              <a:rPr lang="en-US" sz="1600" dirty="0"/>
              <a:t>. “What You Don’t Know About How Facebook Uses Your Data.” The New York Times, 11 April 2018. Accessed: 9/12/2022. </a:t>
            </a:r>
            <a:r>
              <a:rPr lang="en-US" sz="1600" dirty="0">
                <a:hlinkClick r:id="rId5"/>
              </a:rPr>
              <a:t>https://www.nytimes.com/2018/04/11/technology/facebook-privacy-hearings.html</a:t>
            </a:r>
            <a:endParaRPr lang="en-US" sz="1600" dirty="0"/>
          </a:p>
          <a:p>
            <a:pPr marL="0" indent="0">
              <a:lnSpc>
                <a:spcPct val="110000"/>
              </a:lnSpc>
              <a:buNone/>
            </a:pPr>
            <a:r>
              <a:rPr lang="en-US" sz="1600" dirty="0"/>
              <a:t>[5] Turner, Gabe; </a:t>
            </a:r>
            <a:r>
              <a:rPr lang="en-US" sz="1600" dirty="0" err="1"/>
              <a:t>Vigderman</a:t>
            </a:r>
            <a:r>
              <a:rPr lang="en-US" sz="1600" dirty="0"/>
              <a:t>, Aliza. “How To Remain Anonymous on the Internet” Security.org, 2 August 2022. Accessed: 9/12/2022. </a:t>
            </a:r>
            <a:r>
              <a:rPr lang="en-US" sz="1600" dirty="0">
                <a:hlinkClick r:id="rId6"/>
              </a:rPr>
              <a:t>https://www.security.org/vpn/anonymity/</a:t>
            </a:r>
            <a:endParaRPr lang="en-US" sz="1600"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spTree>
    <p:extLst>
      <p:ext uri="{BB962C8B-B14F-4D97-AF65-F5344CB8AC3E}">
        <p14:creationId xmlns:p14="http://schemas.microsoft.com/office/powerpoint/2010/main" val="4127004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 (2)</a:t>
            </a:r>
          </a:p>
        </p:txBody>
      </p:sp>
      <p:sp>
        <p:nvSpPr>
          <p:cNvPr id="3" name="Content Placeholder 2"/>
          <p:cNvSpPr>
            <a:spLocks noGrp="1"/>
          </p:cNvSpPr>
          <p:nvPr>
            <p:ph idx="1"/>
          </p:nvPr>
        </p:nvSpPr>
        <p:spPr/>
        <p:txBody>
          <a:bodyPr lIns="91440">
            <a:normAutofit fontScale="92500" lnSpcReduction="20000"/>
          </a:bodyPr>
          <a:lstStyle/>
          <a:p>
            <a:pPr marL="0" indent="0">
              <a:lnSpc>
                <a:spcPct val="120000"/>
              </a:lnSpc>
              <a:buNone/>
            </a:pPr>
            <a:r>
              <a:rPr lang="en-US" sz="1400" dirty="0"/>
              <a:t>[6] </a:t>
            </a:r>
            <a:r>
              <a:rPr lang="lt-LT" sz="1400" dirty="0"/>
              <a:t>Nakutavičiūtė</a:t>
            </a:r>
            <a:r>
              <a:rPr lang="en-US" sz="1400" dirty="0"/>
              <a:t>, </a:t>
            </a:r>
            <a:r>
              <a:rPr lang="lt-LT" sz="1400" dirty="0"/>
              <a:t>Jomilė</a:t>
            </a:r>
            <a:r>
              <a:rPr lang="en-US" sz="1400" dirty="0"/>
              <a:t>. “Why should you use a private search engine?” </a:t>
            </a:r>
            <a:r>
              <a:rPr lang="en-US" sz="1400" dirty="0" err="1"/>
              <a:t>NordVPN</a:t>
            </a:r>
            <a:r>
              <a:rPr lang="en-US" sz="1400" dirty="0"/>
              <a:t>, 5 July 2022. Accessed: 9/12/2022.</a:t>
            </a:r>
            <a:r>
              <a:rPr lang="en-US" sz="1400" dirty="0">
                <a:hlinkClick r:id="rId2"/>
              </a:rPr>
              <a:t> https://nordvpn.com/blog/private-search-engines/ </a:t>
            </a:r>
            <a:endParaRPr lang="en-US" sz="1400" dirty="0"/>
          </a:p>
          <a:p>
            <a:pPr marL="0" indent="0">
              <a:lnSpc>
                <a:spcPct val="120000"/>
              </a:lnSpc>
              <a:buNone/>
            </a:pPr>
            <a:r>
              <a:rPr lang="en-US" sz="1400" dirty="0"/>
              <a:t>[7] </a:t>
            </a:r>
            <a:r>
              <a:rPr lang="en-US" sz="1400" dirty="0" err="1"/>
              <a:t>Gilens</a:t>
            </a:r>
            <a:r>
              <a:rPr lang="en-US" sz="1400" dirty="0"/>
              <a:t>, Naomi. “New Justice Department Documents Show Huge Increase in Warrantless Electronic Surveillance.” ACLU, 27 September 2017. Accessed: 9/12/2022.                                                                 </a:t>
            </a:r>
            <a:r>
              <a:rPr lang="en-US" sz="1400" dirty="0">
                <a:hlinkClick r:id="rId3"/>
              </a:rPr>
              <a:t>https://www.aclu.org/news/national-security/new-justice-department-documents-show-huge-increase</a:t>
            </a:r>
            <a:endParaRPr lang="en-US" sz="1400" dirty="0"/>
          </a:p>
          <a:p>
            <a:pPr marL="0" indent="0">
              <a:lnSpc>
                <a:spcPct val="120000"/>
              </a:lnSpc>
              <a:buNone/>
            </a:pPr>
            <a:r>
              <a:rPr lang="en-US" sz="1400" dirty="0"/>
              <a:t>[8] </a:t>
            </a:r>
            <a:r>
              <a:rPr lang="en-US" sz="1400" dirty="0" err="1"/>
              <a:t>Sidell</a:t>
            </a:r>
            <a:r>
              <a:rPr lang="en-US" sz="1400" dirty="0"/>
              <a:t>, Elle. </a:t>
            </a:r>
            <a:r>
              <a:rPr lang="en-US" sz="1400" dirty="0">
                <a:hlinkClick r:id="rId4"/>
              </a:rPr>
              <a:t>“Is Alexa always listening? How to protect your privacy” Avast</a:t>
            </a:r>
            <a:r>
              <a:rPr lang="en-US" sz="1400" dirty="0"/>
              <a:t>, 24 September 2021. Accessed: 9/11/2022. </a:t>
            </a:r>
            <a:r>
              <a:rPr lang="en-US" sz="1400" dirty="0">
                <a:hlinkClick r:id="rId4"/>
              </a:rPr>
              <a:t>https://www.avast.com/c-amazon-alexa-listening </a:t>
            </a:r>
            <a:endParaRPr lang="en-US" sz="1400" dirty="0"/>
          </a:p>
          <a:p>
            <a:pPr marL="0" indent="0">
              <a:lnSpc>
                <a:spcPct val="120000"/>
              </a:lnSpc>
              <a:buNone/>
            </a:pPr>
            <a:r>
              <a:rPr lang="en-US" sz="1400" dirty="0"/>
              <a:t>[9] </a:t>
            </a:r>
            <a:r>
              <a:rPr lang="en-US" sz="1400" dirty="0">
                <a:hlinkClick r:id="rId5"/>
              </a:rPr>
              <a:t>“Study Reveals Extent of Privacy Vulnerabilities with Amazon Alexa” NC State University News</a:t>
            </a:r>
            <a:r>
              <a:rPr lang="en-US" sz="1400" dirty="0"/>
              <a:t>. Accessed: 9/11/2022. https://news.ncsu.edu/2021/03/alexa-skill-vulnerabilities/ </a:t>
            </a:r>
          </a:p>
          <a:p>
            <a:pPr marL="0" indent="0">
              <a:lnSpc>
                <a:spcPct val="120000"/>
              </a:lnSpc>
              <a:buNone/>
            </a:pPr>
            <a:r>
              <a:rPr lang="en-US" sz="1400" dirty="0"/>
              <a:t>[10] Millman, Rene. “The five most secure smartphones” </a:t>
            </a:r>
            <a:r>
              <a:rPr lang="en-US" sz="1400" dirty="0" err="1"/>
              <a:t>ITPro</a:t>
            </a:r>
            <a:r>
              <a:rPr lang="en-US" sz="1400" dirty="0"/>
              <a:t>, 11 March 2022. Accessed: 9/11/2022 </a:t>
            </a:r>
            <a:r>
              <a:rPr lang="en-US" sz="1400" dirty="0">
                <a:hlinkClick r:id="rId6"/>
              </a:rPr>
              <a:t>https://www.itpro.com/mobile/mobile-phones/360024/5-most-secure-smartphones </a:t>
            </a:r>
          </a:p>
          <a:p>
            <a:pPr marL="0" indent="0">
              <a:lnSpc>
                <a:spcPct val="120000"/>
              </a:lnSpc>
              <a:buNone/>
            </a:pPr>
            <a:r>
              <a:rPr lang="en-US" sz="1400" dirty="0"/>
              <a:t>[11] “Frequently Asked Questions” Bitcoin.org. Accessed: 9/12/2022. </a:t>
            </a:r>
            <a:r>
              <a:rPr lang="en-US" sz="1400" dirty="0">
                <a:hlinkClick r:id="rId7"/>
              </a:rPr>
              <a:t>https://bitcoin.org/en/faq#general</a:t>
            </a:r>
            <a:endParaRPr lang="en-US" sz="1400"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31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Justin Healey</a:t>
            </a:r>
          </a:p>
        </p:txBody>
      </p:sp>
    </p:spTree>
    <p:extLst>
      <p:ext uri="{BB962C8B-B14F-4D97-AF65-F5344CB8AC3E}">
        <p14:creationId xmlns:p14="http://schemas.microsoft.com/office/powerpoint/2010/main" val="1959933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endParaRPr lang="en-US" dirty="0"/>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7</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92500" lnSpcReduction="20000"/>
          </a:bodyPr>
          <a:lstStyle/>
          <a:p>
            <a:r>
              <a:rPr lang="en-US" dirty="0"/>
              <a:t>pp. 276 Any examples from the last 25 years? Arrests, altering and deleting records are violations of privacy?</a:t>
            </a:r>
          </a:p>
          <a:p>
            <a:r>
              <a:rPr lang="en-US" dirty="0"/>
              <a:t>pp. 277 Why not try to verify and correct records?</a:t>
            </a:r>
          </a:p>
          <a:p>
            <a:r>
              <a:rPr lang="en-US" dirty="0"/>
              <a:t>pp. 278 Figure does not show # cameras increasing.</a:t>
            </a:r>
          </a:p>
          <a:p>
            <a:r>
              <a:rPr lang="en-US" dirty="0"/>
              <a:t>pp. 279 300 times = frames, locations, …? More police drones since 2013?</a:t>
            </a:r>
          </a:p>
          <a:p>
            <a:r>
              <a:rPr lang="en-US" dirty="0"/>
              <a:t>pp. 296 Shouldn’t credit card issuers take “reasonable steps” to verify identity all the time?</a:t>
            </a:r>
          </a:p>
        </p:txBody>
      </p:sp>
      <p:sp>
        <p:nvSpPr>
          <p:cNvPr id="11" name="Content Placeholder 10"/>
          <p:cNvSpPr>
            <a:spLocks noGrp="1"/>
          </p:cNvSpPr>
          <p:nvPr>
            <p:ph sz="half" idx="2"/>
          </p:nvPr>
        </p:nvSpPr>
        <p:spPr/>
        <p:txBody>
          <a:bodyPr>
            <a:normAutofit fontScale="92500" lnSpcReduction="20000"/>
          </a:bodyPr>
          <a:lstStyle/>
          <a:p>
            <a:r>
              <a:rPr lang="en-US" dirty="0"/>
              <a:t>pp. 297 Any syndromic system successes in the last 15 years?</a:t>
            </a:r>
          </a:p>
          <a:p>
            <a:r>
              <a:rPr lang="en-US" dirty="0"/>
              <a:t>pp. 301 Confusing false positive and negative explanations. Not correct use of “Orwellian”</a:t>
            </a:r>
          </a:p>
          <a:p>
            <a:r>
              <a:rPr lang="en-US" dirty="0"/>
              <a:t>pp. 305 E-</a:t>
            </a:r>
            <a:r>
              <a:rPr lang="en-US" dirty="0" err="1"/>
              <a:t>ZPass</a:t>
            </a:r>
            <a:r>
              <a:rPr lang="en-US" dirty="0"/>
              <a:t> now mandatory on Mass Pike…</a:t>
            </a:r>
          </a:p>
          <a:p>
            <a:r>
              <a:rPr lang="en-US" dirty="0"/>
              <a:t>pp. 310 # 17 Interesting but not computing related</a:t>
            </a:r>
          </a:p>
          <a:p>
            <a:r>
              <a:rPr lang="en-US" dirty="0"/>
              <a:t>End of Chapter questions: 1, 18</a:t>
            </a:r>
          </a:p>
          <a:p>
            <a:r>
              <a:rPr lang="en-US" dirty="0"/>
              <a:t>pp. 319 “Since I have done nothing wrong, why should the government be investigating me?”</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lnSpcReduction="10000"/>
          </a:bodyPr>
          <a:lstStyle/>
          <a:p>
            <a:r>
              <a:rPr lang="en-US" dirty="0"/>
              <a:t>Before Debate</a:t>
            </a:r>
          </a:p>
          <a:p>
            <a:pPr lvl="1"/>
            <a:r>
              <a:rPr lang="en-US" dirty="0"/>
              <a:t>Add “(YES)” or “(NO)” to the end of your name in Zoom to show your side</a:t>
            </a:r>
          </a:p>
          <a:p>
            <a:pPr lvl="1"/>
            <a:r>
              <a:rPr lang="en-US" dirty="0"/>
              <a:t>10 minutes to converse with your team</a:t>
            </a:r>
          </a:p>
          <a:p>
            <a:pPr lvl="1"/>
            <a:r>
              <a:rPr lang="en-US" dirty="0"/>
              <a:t>Share argument points, counter points, and responses</a:t>
            </a:r>
          </a:p>
          <a:p>
            <a:pPr lvl="1"/>
            <a:r>
              <a:rPr lang="en-US" dirty="0"/>
              <a:t>Share experiences, especially in different countries, cultures, situations</a:t>
            </a:r>
          </a:p>
          <a:p>
            <a:pPr lvl="1"/>
            <a:r>
              <a:rPr lang="en-US" dirty="0"/>
              <a:t>Decide who will: Go first, Respond to which points from opposing side</a:t>
            </a:r>
          </a:p>
          <a:p>
            <a:r>
              <a:rPr lang="en-US" dirty="0"/>
              <a:t>During Debate</a:t>
            </a:r>
          </a:p>
          <a:p>
            <a:pPr lvl="1"/>
            <a:r>
              <a:rPr lang="en-US" dirty="0"/>
              <a:t>1 turn per person until everyone on your team has spoken</a:t>
            </a:r>
          </a:p>
          <a:p>
            <a:pPr lvl="1"/>
            <a:r>
              <a:rPr lang="en-US" dirty="0"/>
              <a:t>Try to keep remarks to 30 seconds</a:t>
            </a:r>
          </a:p>
          <a:p>
            <a:pPr lvl="1"/>
            <a:r>
              <a:rPr lang="en-US" dirty="0"/>
              <a:t>Switch sides at any time if you change your mind</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8066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Quiz</a:t>
            </a:r>
          </a:p>
        </p:txBody>
      </p:sp>
      <p:sp>
        <p:nvSpPr>
          <p:cNvPr id="3" name="Content Placeholder 2"/>
          <p:cNvSpPr>
            <a:spLocks noGrp="1"/>
          </p:cNvSpPr>
          <p:nvPr>
            <p:ph idx="1"/>
          </p:nvPr>
        </p:nvSpPr>
        <p:spPr/>
        <p:txBody>
          <a:bodyPr/>
          <a:lstStyle/>
          <a:p>
            <a:pPr marL="457200" indent="-457200">
              <a:buFont typeface="+mj-lt"/>
              <a:buAutoNum type="arabicPeriod"/>
            </a:pPr>
            <a:r>
              <a:rPr lang="en-US" dirty="0"/>
              <a:t>List two problems with using biometrics for identification.</a:t>
            </a:r>
          </a:p>
          <a:p>
            <a:pPr marL="457200" indent="-457200">
              <a:buFont typeface="+mj-lt"/>
              <a:buAutoNum type="arabicPeriod"/>
            </a:pPr>
            <a:r>
              <a:rPr lang="en-US" dirty="0"/>
              <a:t>List two advantages of using biometrics for identification.</a:t>
            </a:r>
          </a:p>
          <a:p>
            <a:pPr marL="457200" indent="-457200">
              <a:buFont typeface="+mj-lt"/>
              <a:buAutoNum type="arabicPeriod"/>
            </a:pPr>
            <a:r>
              <a:rPr lang="en-US" dirty="0"/>
              <a:t>Describe two tools people can use to protect their privacy on the Web.</a:t>
            </a:r>
          </a:p>
          <a:p>
            <a:pPr marL="457200" indent="-457200">
              <a:buFont typeface="+mj-lt"/>
              <a:buAutoNum type="arabicPeriod"/>
            </a:pPr>
            <a:r>
              <a:rPr lang="en-US" dirty="0"/>
              <a:t>For each of the 4 categories of Daniel </a:t>
            </a:r>
            <a:r>
              <a:rPr lang="en-US" dirty="0" err="1"/>
              <a:t>Solove’s</a:t>
            </a:r>
            <a:r>
              <a:rPr lang="en-US" dirty="0"/>
              <a:t> privacy taxonomy give an example not listed in the book.</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1504764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843168"/>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38545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 Group Project</a:t>
            </a:r>
          </a:p>
        </p:txBody>
      </p:sp>
      <p:sp>
        <p:nvSpPr>
          <p:cNvPr id="3" name="Content Placeholder 2"/>
          <p:cNvSpPr>
            <a:spLocks noGrp="1"/>
          </p:cNvSpPr>
          <p:nvPr>
            <p:ph idx="1"/>
          </p:nvPr>
        </p:nvSpPr>
        <p:spPr/>
        <p:txBody>
          <a:bodyPr>
            <a:normAutofit/>
          </a:bodyPr>
          <a:lstStyle/>
          <a:p>
            <a:r>
              <a:rPr lang="en-US" dirty="0"/>
              <a:t>Catch up on reading</a:t>
            </a:r>
          </a:p>
          <a:p>
            <a:r>
              <a:rPr lang="en-US" dirty="0"/>
              <a:t>Group Project</a:t>
            </a:r>
          </a:p>
          <a:p>
            <a:pPr lvl="1"/>
            <a:r>
              <a:rPr lang="en-US" dirty="0"/>
              <a:t>Analyze Movie for all topics covered to date</a:t>
            </a:r>
          </a:p>
          <a:p>
            <a:pPr lvl="1"/>
            <a:r>
              <a:rPr lang="en-US" dirty="0"/>
              <a:t>Add analysis of computing technology portrayed</a:t>
            </a:r>
          </a:p>
          <a:p>
            <a:pPr lvl="1"/>
            <a:r>
              <a:rPr lang="en-US" dirty="0"/>
              <a:t>See group project slide deck for more</a:t>
            </a:r>
          </a:p>
          <a:p>
            <a:pPr lvl="1"/>
            <a:r>
              <a:rPr lang="en-US" dirty="0"/>
              <a:t>Frequent interaction with your group members is key to success!</a:t>
            </a:r>
          </a:p>
          <a:p>
            <a:pPr marL="0" indent="0">
              <a:buNone/>
            </a:pPr>
            <a:r>
              <a:rPr lang="en-US" dirty="0"/>
              <a:t>-----</a:t>
            </a:r>
          </a:p>
          <a:p>
            <a:r>
              <a:rPr lang="en-US" dirty="0"/>
              <a:t>Mid Term Survey on Canvas </a:t>
            </a:r>
            <a:r>
              <a:rPr lang="en-US" dirty="0">
                <a:sym typeface="Wingdings" pitchFamily="2" charset="2"/>
              </a:rPr>
              <a:t> Quizzes</a:t>
            </a:r>
            <a:endParaRPr lang="en-US" dirty="0"/>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3334835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3843"/>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2022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158648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47765</TotalTime>
  <Words>4576</Words>
  <Application>Microsoft Macintosh PowerPoint</Application>
  <PresentationFormat>On-screen Show (16:9)</PresentationFormat>
  <Paragraphs>563</Paragraphs>
  <Slides>32</Slides>
  <Notes>26</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Ｐゴシック</vt:lpstr>
      <vt:lpstr>Arial</vt:lpstr>
      <vt:lpstr>Calibri</vt:lpstr>
      <vt:lpstr>Cambria</vt:lpstr>
      <vt:lpstr>Wingdings</vt:lpstr>
      <vt:lpstr>Red Radial 16x9</vt:lpstr>
      <vt:lpstr>Class 7 Privacy and Government</vt:lpstr>
      <vt:lpstr>what works well Online With Zoom</vt:lpstr>
      <vt:lpstr>Overview</vt:lpstr>
      <vt:lpstr>My Reading Notes</vt:lpstr>
      <vt:lpstr>Debate Ground Rules</vt:lpstr>
      <vt:lpstr>Group Quiz</vt:lpstr>
      <vt:lpstr>Overview</vt:lpstr>
      <vt:lpstr>Assignment – Group Project</vt:lpstr>
      <vt:lpstr>Overview</vt:lpstr>
      <vt:lpstr>Ai shouldn't be used in the criminal justice system</vt:lpstr>
      <vt:lpstr>How Ai is used in the criminal justice system</vt:lpstr>
      <vt:lpstr>Bias in the COMPAS algorithm</vt:lpstr>
      <vt:lpstr>PowerPoint Presentation</vt:lpstr>
      <vt:lpstr>What is fair?</vt:lpstr>
      <vt:lpstr>Why we shouldn't use Ai in the present day</vt:lpstr>
      <vt:lpstr>References</vt:lpstr>
      <vt:lpstr>References</vt:lpstr>
      <vt:lpstr>The practicality of anonymity online</vt:lpstr>
      <vt:lpstr>Personally Identifiable Information (PII)</vt:lpstr>
      <vt:lpstr>Targeted media</vt:lpstr>
      <vt:lpstr>How targeted media works</vt:lpstr>
      <vt:lpstr>what can you do?</vt:lpstr>
      <vt:lpstr>The fatal flaw in VPNs</vt:lpstr>
      <vt:lpstr>Secure browsers vs. search engines</vt:lpstr>
      <vt:lpstr>Email Protection measures</vt:lpstr>
      <vt:lpstr>Dangers of smart speakers </vt:lpstr>
      <vt:lpstr>Secure Smartphones</vt:lpstr>
      <vt:lpstr>What is crypto?</vt:lpstr>
      <vt:lpstr>How practical is remaining anonymous?</vt:lpstr>
      <vt:lpstr>References</vt:lpstr>
      <vt:lpstr>References (2)</vt:lpstr>
      <vt:lpstr>Class 7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380</cp:revision>
  <dcterms:created xsi:type="dcterms:W3CDTF">2014-08-25T02:19:16Z</dcterms:created>
  <dcterms:modified xsi:type="dcterms:W3CDTF">2022-09-16T23:13:51Z</dcterms:modified>
</cp:coreProperties>
</file>