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6"/>
  </p:notesMasterIdLst>
  <p:handoutMasterIdLst>
    <p:handoutMasterId r:id="rId47"/>
  </p:handoutMasterIdLst>
  <p:sldIdLst>
    <p:sldId id="256" r:id="rId2"/>
    <p:sldId id="337" r:id="rId3"/>
    <p:sldId id="259" r:id="rId4"/>
    <p:sldId id="261" r:id="rId5"/>
    <p:sldId id="264" r:id="rId6"/>
    <p:sldId id="320" r:id="rId7"/>
    <p:sldId id="321" r:id="rId8"/>
    <p:sldId id="323" r:id="rId9"/>
    <p:sldId id="322" r:id="rId10"/>
    <p:sldId id="325" r:id="rId11"/>
    <p:sldId id="324" r:id="rId12"/>
    <p:sldId id="327" r:id="rId13"/>
    <p:sldId id="326" r:id="rId14"/>
    <p:sldId id="318" r:id="rId15"/>
    <p:sldId id="304" r:id="rId16"/>
    <p:sldId id="267" r:id="rId17"/>
    <p:sldId id="303" r:id="rId18"/>
    <p:sldId id="305" r:id="rId19"/>
    <p:sldId id="631" r:id="rId20"/>
    <p:sldId id="632" r:id="rId21"/>
    <p:sldId id="633" r:id="rId22"/>
    <p:sldId id="634" r:id="rId23"/>
    <p:sldId id="635" r:id="rId24"/>
    <p:sldId id="636" r:id="rId25"/>
    <p:sldId id="637" r:id="rId26"/>
    <p:sldId id="638" r:id="rId27"/>
    <p:sldId id="639" r:id="rId28"/>
    <p:sldId id="640" r:id="rId29"/>
    <p:sldId id="641" r:id="rId30"/>
    <p:sldId id="642" r:id="rId31"/>
    <p:sldId id="643" r:id="rId32"/>
    <p:sldId id="644" r:id="rId33"/>
    <p:sldId id="629" r:id="rId34"/>
    <p:sldId id="268" r:id="rId35"/>
    <p:sldId id="273" r:id="rId36"/>
    <p:sldId id="272" r:id="rId37"/>
    <p:sldId id="278" r:id="rId38"/>
    <p:sldId id="271" r:id="rId39"/>
    <p:sldId id="276" r:id="rId40"/>
    <p:sldId id="270" r:id="rId41"/>
    <p:sldId id="274" r:id="rId42"/>
    <p:sldId id="630" r:id="rId43"/>
    <p:sldId id="269" r:id="rId44"/>
    <p:sldId id="315"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37"/>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631"/>
            <p14:sldId id="632"/>
            <p14:sldId id="633"/>
            <p14:sldId id="634"/>
            <p14:sldId id="635"/>
            <p14:sldId id="636"/>
            <p14:sldId id="637"/>
            <p14:sldId id="638"/>
            <p14:sldId id="639"/>
            <p14:sldId id="640"/>
            <p14:sldId id="641"/>
            <p14:sldId id="642"/>
            <p14:sldId id="643"/>
            <p14:sldId id="644"/>
            <p14:sldId id="629"/>
            <p14:sldId id="268"/>
            <p14:sldId id="273"/>
            <p14:sldId id="272"/>
            <p14:sldId id="278"/>
            <p14:sldId id="271"/>
            <p14:sldId id="276"/>
            <p14:sldId id="270"/>
            <p14:sldId id="274"/>
            <p14:sldId id="630"/>
          </p14:sldIdLst>
        </p14:section>
        <p14:section name="Common" id="{816C9087-CAEC-4B4F-A749-57EDEC908EE0}">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5" autoAdjust="0"/>
    <p:restoredTop sz="74766" autoAdjust="0"/>
  </p:normalViewPr>
  <p:slideViewPr>
    <p:cSldViewPr snapToGrid="0" snapToObjects="1">
      <p:cViewPr varScale="1">
        <p:scale>
          <a:sx n="148" d="100"/>
          <a:sy n="148" d="100"/>
        </p:scale>
        <p:origin x="1480" y="200"/>
      </p:cViewPr>
      <p:guideLst>
        <p:guide orient="horz" pos="1620"/>
        <p:guide pos="2880"/>
      </p:guideLst>
    </p:cSldViewPr>
  </p:slideViewPr>
  <p:notesTextViewPr>
    <p:cViewPr>
      <p:scale>
        <a:sx n="100" d="100"/>
        <a:sy n="100" d="100"/>
      </p:scale>
      <p:origin x="0" y="0"/>
    </p:cViewPr>
  </p:notesTextViewPr>
  <p:sorterViewPr>
    <p:cViewPr>
      <p:scale>
        <a:sx n="1" d="1"/>
        <a:sy n="1" d="1"/>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Qualifications: 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Qualifications: 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Protect: 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Qualifications: 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Term: As long as the secret is kept</a:t>
            </a:r>
          </a:p>
          <a:p>
            <a:pPr marL="1085850" lvl="2"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Protect: 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Qualifications: 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Term: As long as the secret is kept</a:t>
            </a:r>
          </a:p>
          <a:p>
            <a:pPr marL="1085850" lvl="2"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0" i="0" dirty="0">
                <a:effectLst/>
              </a:rPr>
              <a:t>“Apps like DALL-E 2 and Midjourney are built by scraping millions of images from the open web, then teaching algorithms to recognize patterns and relationships in those images and generate new ones in the same style.” [1]</a:t>
            </a:r>
          </a:p>
          <a:p>
            <a:endParaRPr lang="en-US" dirty="0"/>
          </a:p>
          <a:p>
            <a:pPr marL="171450" indent="-171450">
              <a:buFontTx/>
              <a:buChar char="-"/>
            </a:pPr>
            <a:r>
              <a:rPr lang="en-US" dirty="0"/>
              <a:t>Can use any sort of prompt, from very detailed to only a few words.</a:t>
            </a:r>
          </a:p>
          <a:p>
            <a:pPr marL="171450" indent="-171450">
              <a:buFontTx/>
              <a:buChar char="-"/>
            </a:pPr>
            <a:endParaRPr lang="en-US" dirty="0"/>
          </a:p>
          <a:p>
            <a:pPr marL="171450" indent="-171450">
              <a:buFontTx/>
              <a:buChar char="-"/>
            </a:pPr>
            <a:r>
              <a:rPr lang="en-US" dirty="0"/>
              <a:t>Prompts can have instructions to make the image look like it was taken from different types of cameras, as well as specified camera settings</a:t>
            </a:r>
          </a:p>
          <a:p>
            <a:pPr marL="171450" indent="-171450">
              <a:buFontTx/>
              <a:buChar char="-"/>
            </a:pPr>
            <a:endParaRPr lang="en-US" dirty="0"/>
          </a:p>
          <a:p>
            <a:pPr marL="171450" indent="-171450">
              <a:buFontTx/>
              <a:buChar char="-"/>
            </a:pPr>
            <a:r>
              <a:rPr lang="en-US" dirty="0"/>
              <a:t>(picture from [2])</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Cite as specified [1]</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1" dirty="0">
                <a:solidFill>
                  <a:srgbClr val="4D4D4D"/>
                </a:solidFill>
                <a:effectLst/>
                <a:latin typeface="Poppins" panose="00000500000000000000" pitchFamily="2" charset="0"/>
              </a:rPr>
              <a:t>Théâtre </a:t>
            </a:r>
            <a:r>
              <a:rPr lang="en-US" b="0" i="1" dirty="0" err="1">
                <a:solidFill>
                  <a:srgbClr val="4D4D4D"/>
                </a:solidFill>
                <a:effectLst/>
                <a:latin typeface="Poppins" panose="00000500000000000000" pitchFamily="2" charset="0"/>
              </a:rPr>
              <a:t>D’opéra</a:t>
            </a:r>
            <a:r>
              <a:rPr lang="en-US" b="0" i="1" dirty="0">
                <a:solidFill>
                  <a:srgbClr val="4D4D4D"/>
                </a:solidFill>
                <a:effectLst/>
                <a:latin typeface="Poppins" panose="00000500000000000000" pitchFamily="2" charset="0"/>
              </a:rPr>
              <a:t> Spatial, </a:t>
            </a:r>
            <a:r>
              <a:rPr lang="en-US" dirty="0"/>
              <a:t>AI art prompted by Jason Allen, won first place in a Colorado art fair and the story blew up on social media [1]</a:t>
            </a:r>
          </a:p>
          <a:p>
            <a:pPr marL="171450" indent="-171450">
              <a:buFontTx/>
              <a:buChar char="-"/>
            </a:pPr>
            <a:r>
              <a:rPr lang="en-US" dirty="0"/>
              <a:t>Many people believe that art is a talent, a skill, which isn’t needed for AI art</a:t>
            </a:r>
          </a:p>
          <a:p>
            <a:pPr marL="171450" indent="-171450">
              <a:buFontTx/>
              <a:buChar char="-"/>
            </a:pPr>
            <a:r>
              <a:rPr lang="en-US" dirty="0"/>
              <a:t>Traditional artists believe that “the essence of art lies in the human touch, emotions and subjective interpretation.” [6]</a:t>
            </a:r>
          </a:p>
          <a:p>
            <a:pPr marL="171450" indent="-171450">
              <a:buFontTx/>
              <a:buChar char="-"/>
            </a:pPr>
            <a:r>
              <a:rPr lang="en-US" dirty="0"/>
              <a:t>“Many artists view AI-generated art as lacking the depth, complexity and storytelling of human imagination and intuition.”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Artists don’t like how AI can mimic human emotion, all the skill and effort that goes into a single art piece, and how AI can do these things very easily</a:t>
            </a:r>
          </a:p>
          <a:p>
            <a:pPr marL="171450" indent="-171450">
              <a:buFontTx/>
              <a:buChar char="-"/>
            </a:pPr>
            <a:endParaRPr lang="en-US" dirty="0"/>
          </a:p>
          <a:p>
            <a:pPr marL="171450" indent="-171450">
              <a:buFontTx/>
              <a:buChar char="-"/>
            </a:pPr>
            <a:endParaRPr lang="en-US" dirty="0"/>
          </a:p>
          <a:p>
            <a:pPr marL="171450" indent="-171450">
              <a:buFontTx/>
              <a:buChar char="-"/>
            </a:pPr>
            <a:r>
              <a:rPr lang="en-US" dirty="0"/>
              <a:t>(picture from [1])</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55618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People training AI to mimic styles of musical artists</a:t>
            </a:r>
          </a:p>
          <a:p>
            <a:pPr marL="171450" indent="-171450">
              <a:buFontTx/>
              <a:buChar char="-"/>
            </a:pPr>
            <a:r>
              <a:rPr lang="en-US" dirty="0"/>
              <a:t>Heart on My Sleeve was super popular on TikTok and Spotify, gaining 9 million views before being removed from these platforms</a:t>
            </a:r>
          </a:p>
          <a:p>
            <a:pPr marL="171450" indent="-171450">
              <a:buFontTx/>
              <a:buChar char="-"/>
            </a:pPr>
            <a:r>
              <a:rPr lang="en-US" dirty="0"/>
              <a:t>AI song about cats using Eminem’s voice was also taken down</a:t>
            </a:r>
          </a:p>
          <a:p>
            <a:pPr marL="171450" indent="-171450">
              <a:buFontTx/>
              <a:buChar char="-"/>
            </a:pPr>
            <a:endParaRPr lang="en-US" dirty="0"/>
          </a:p>
          <a:p>
            <a:pPr marL="171450" indent="-171450">
              <a:buFontTx/>
              <a:buChar char="-"/>
            </a:pPr>
            <a:r>
              <a:rPr lang="en-US" dirty="0"/>
              <a:t>Does the AI artist need to get consent from the original artist to use their voice to train the AI?</a:t>
            </a:r>
          </a:p>
          <a:p>
            <a:pPr marL="171450" indent="-171450">
              <a:buFontTx/>
              <a:buChar char="-"/>
            </a:pPr>
            <a:r>
              <a:rPr lang="en-US" dirty="0"/>
              <a:t>Or not, because the voice used in the generated song isn’t actually the artist?</a:t>
            </a:r>
          </a:p>
          <a:p>
            <a:pPr marL="171450" indent="-171450">
              <a:buFontTx/>
              <a:buChar char="-"/>
            </a:pPr>
            <a:r>
              <a:rPr lang="en-US" dirty="0"/>
              <a:t>Is it ethical to use an artist’s likeness to gain popularity, but not pay them because it technically isn’t the artist? </a:t>
            </a:r>
          </a:p>
          <a:p>
            <a:pPr marL="171450" indent="-171450">
              <a:buFontTx/>
              <a:buChar char="-"/>
            </a:pPr>
            <a:r>
              <a:rPr lang="en-US" dirty="0"/>
              <a:t>AI could generate lyrics that the artist would never actually sing, potentially damaging the artist’s reputation [8]</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51758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Generally legal unless it infringes on someone else’s copyright or intellectual property rights [6]</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One opinion is that some AI-generated works should receive copyright protection because AI programs are just tools that humans use to create art [7]</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Another is that copyright should only be recognized in works “created by a human being,” comparing AI generated art to a living garden, because it doesn’t have a human author and therefore is not copyrighted [7]</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Some organizations, such as Getty Images and Nature, have banned AI-generated images [6]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Major game dev studios also banned AI art due to possible legal copyright issues. [6]</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Because there are so many AI generated art pieces, traditional artists worry about their own art standing out from the rest and gaining much needed attention for them</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Using AI art generation is easier and cheaper than commissioning an artist, causing artists to lose revenue.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Midjourney makes money from monthly subscriptions that range from $10 to $120 [9]</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“[artists] are struggling to pay their rent, pay their bills. Their rates for commissions are being slashed because people are losing value.” [9]</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28892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survey for artists shows that 72.6% want consent for their art being used to train AI art generators, and 53.5% want to be credited and compensated for their work [10]</a:t>
            </a:r>
          </a:p>
          <a:p>
            <a:pPr marL="171450" indent="-171450">
              <a:buFontTx/>
              <a:buChar char="-"/>
            </a:pPr>
            <a:r>
              <a:rPr lang="en-US" dirty="0"/>
              <a:t>Most artists, however, are not given credit</a:t>
            </a:r>
          </a:p>
          <a:p>
            <a:pPr marL="171450" indent="-171450">
              <a:buFontTx/>
              <a:buChar char="-"/>
            </a:pPr>
            <a:r>
              <a:rPr lang="en-US" dirty="0"/>
              <a:t>“the artists who provided the intelligence and creativity… were not asked for their consent. They were not given any credit. And they have not received one cent in compensation.” [9]</a:t>
            </a:r>
          </a:p>
          <a:p>
            <a:pPr marL="171450" indent="-171450">
              <a:buFontTx/>
              <a:buChar char="-"/>
            </a:pPr>
            <a:endParaRPr lang="en-US" dirty="0"/>
          </a:p>
          <a:p>
            <a:pPr marL="171450" indent="-171450">
              <a:buFontTx/>
              <a:buChar char="-"/>
            </a:pPr>
            <a:r>
              <a:rPr lang="en-US" dirty="0"/>
              <a:t>Spawning is a site with tools for artists to help them better understand and control how their online art is used in datasets [5]</a:t>
            </a:r>
          </a:p>
          <a:p>
            <a:pPr marL="171450" indent="-171450">
              <a:buFontTx/>
              <a:buChar char="-"/>
            </a:pPr>
            <a:r>
              <a:rPr lang="en-US" dirty="0"/>
              <a:t>Spawning released a search engine called haveibeentrained.com, it intends to offer a way for people to opt out or in to datasets used for training [5]</a:t>
            </a:r>
          </a:p>
          <a:p>
            <a:pPr marL="171450" indent="-171450">
              <a:buFontTx/>
              <a:buChar char="-"/>
            </a:pPr>
            <a:r>
              <a:rPr lang="en-US" dirty="0"/>
              <a:t>Spawning goal = let it be known that consensual data collection benefits everyone [5]</a:t>
            </a:r>
          </a:p>
          <a:p>
            <a:pPr marL="171450" indent="-171450">
              <a:buFontTx/>
              <a:buChar char="-"/>
            </a:pPr>
            <a:endParaRPr lang="en-US" dirty="0"/>
          </a:p>
          <a:p>
            <a:pPr marL="171450" indent="-171450">
              <a:buFontTx/>
              <a:buChar char="-"/>
            </a:pPr>
            <a:endParaRPr lang="en-US" dirty="0"/>
          </a:p>
          <a:p>
            <a:pPr marL="171450" indent="-171450">
              <a:buFontTx/>
              <a:buChar char="-"/>
            </a:pPr>
            <a:r>
              <a:rPr lang="en-US" dirty="0"/>
              <a:t>(picture from [10])</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91463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11302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Tokenize – make the data into groups of statistical features to see the </a:t>
            </a:r>
            <a:r>
              <a:rPr lang="en-US" dirty="0" err="1"/>
              <a:t>corelations</a:t>
            </a:r>
            <a:r>
              <a:rPr lang="en-US" dirty="0"/>
              <a:t> between them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could be made that since its not the exact same work generative AI does not break copyright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87995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57474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how fast AI technology has been spreading the judicial and the law making system has not been able to keep up with the demand for new copyright law a which now needs to be updated</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61405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about the encrypted messenger technology which is neutral or positive by intentions and it’s potential bad outcomes .</a:t>
            </a:r>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6627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As many of you heard about events happening on the course of last week, there are new threats revealed for abuse of Encrypted Messenger Technology. This is a list of charges I translated from French prosecutor office, The list is a valuable source of Ethical issues with the usage of the technology, so I will go through all the points of this list and add some new ones after.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point means that the service does not collaborate with authorities preserving the privacy and free speech of users, on the other hand doesn’t follow the orders of court which is also a rue of a healthy society, we see the Rule </a:t>
            </a:r>
            <a:r>
              <a:rPr lang="en-US" dirty="0" err="1"/>
              <a:t>Utilitarism</a:t>
            </a:r>
            <a:r>
              <a:rPr lang="en-US" dirty="0"/>
              <a:t> conflict here. The second point demonstrates free spread of damaging soft, I wanted to mention the important conflict for computer science: good intention to share knowledge against bad causes that this knowledge is used for. In term of dangerous code, this conflict has been solved differently for code sharing platforms.</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96695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several crimes that they claim to be happening through the messenger, note that some are informational sharing crimes, others more like organizational actions for crimes in offline  world. </a:t>
            </a:r>
          </a:p>
          <a:p>
            <a:r>
              <a:rPr lang="en-US" dirty="0"/>
              <a:t>Last two points cover unclear explanation of exact privacy features of the service to users as well as ambiguous anonymity status – some countries require a passport to be bind to phone number.</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3825209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true that criminals might had found other ways to communicate and perform their illegal actions in absence of the subject service, so we can only say that it is not decreasing existing criminal activity. </a:t>
            </a:r>
          </a:p>
          <a:p>
            <a:r>
              <a:rPr lang="en-US" dirty="0"/>
              <a:t>On the other hand, the service provides means for active non-networking (fishing) ways to recruit new criminals online and offline, potentially regardless their age.</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36484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519584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85363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89721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1232139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44</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Used to denote a product or service.</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Only applies in specified area of business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 Unique in specific area of commerce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Indefinite term as long as in use and protected against becoming a common noun or verb. </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 Used to denote a product or service.</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Only applies in specified area of business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Qualification: Unique in specific area of commerce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Term: Indefinite term as long as in use and protected against becoming a common noun or verb. </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Reproduce, Publish (distribute to public), Display/Exhibition, Perform,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Restrictions: Admission charge, Re-transmission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Required: Original</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Protect</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Reproduce, Publish (distribute to public), Display/Exhibition, Perform,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Restrictions: Admission charge, Re-transmission</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Required: Original</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1085850" lvl="2"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16050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Fe9wiDfb0E&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v=tk862BbjWx4"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imps.keithpray.net/assignments/referen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ocialimps.keithpray.net/assignments/paper-guidelin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crsreports.congress.gov/product/pdf/LSB/LSB10922" TargetMode="External"/><Relationship Id="rId3" Type="http://schemas.openxmlformats.org/officeDocument/2006/relationships/hyperlink" Target="https://mspoweruser.com/prompts-ai-art/" TargetMode="External"/><Relationship Id="rId7" Type="http://schemas.openxmlformats.org/officeDocument/2006/relationships/hyperlink" Target="https://www.techrepublic.com/article/ai-art-controversy/" TargetMode="External"/><Relationship Id="rId2" Type="http://schemas.openxmlformats.org/officeDocument/2006/relationships/hyperlink" Target="https://www.nytimes.com/2022/09/02/technology/ai-artificial-intelligence-artists.html" TargetMode="External"/><Relationship Id="rId1" Type="http://schemas.openxmlformats.org/officeDocument/2006/relationships/slideLayout" Target="../slideLayouts/slideLayout2.xml"/><Relationship Id="rId6" Type="http://schemas.openxmlformats.org/officeDocument/2006/relationships/hyperlink" Target="https://www.cnn.com/2022/10/21/tech/artists-ai-images/index.html" TargetMode="External"/><Relationship Id="rId11" Type="http://schemas.openxmlformats.org/officeDocument/2006/relationships/hyperlink" Target="https://bookanartist.co/blog/2023-artists-survey-on-ai-technology/" TargetMode="External"/><Relationship Id="rId5" Type="http://schemas.openxmlformats.org/officeDocument/2006/relationships/hyperlink" Target="https://hls.harvard.edu/today/ai-created-a-song-mimicking-the-work-of-drake-and-the-weeknd-what-does-that-mean-for-copyright-law/" TargetMode="External"/><Relationship Id="rId10" Type="http://schemas.openxmlformats.org/officeDocument/2006/relationships/hyperlink" Target="https://www.nbcnews.com/tech/tech-news/famous-artists-trained-ai-generator-viral-list-rcna131995" TargetMode="External"/><Relationship Id="rId4" Type="http://schemas.openxmlformats.org/officeDocument/2006/relationships/hyperlink" Target="https://academyofanimatedart.com/ai-art-statistics/" TargetMode="External"/><Relationship Id="rId9" Type="http://schemas.openxmlformats.org/officeDocument/2006/relationships/hyperlink" Target="https://www.npr.org/2023/04/21/1171032649/ai-music-heart-on-my-sleeve-drake-the-weekn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link.springer.com/content/pdf/10.1007/s40319-024-01481-5.pdf" TargetMode="External"/><Relationship Id="rId2" Type="http://schemas.openxmlformats.org/officeDocument/2006/relationships/hyperlink" Target="https://f1000research.com/articles/13-134/v" TargetMode="External"/><Relationship Id="rId1" Type="http://schemas.openxmlformats.org/officeDocument/2006/relationships/slideLayout" Target="../slideLayouts/slideLayout2.xml"/><Relationship Id="rId6" Type="http://schemas.openxmlformats.org/officeDocument/2006/relationships/hyperlink" Target="https://onlinelibrary-wiley-com.ezpv7-web-p-u01.wpi.edu/doi/epdf/10.1111/jwip.12301" TargetMode="External"/><Relationship Id="rId5" Type="http://schemas.openxmlformats.org/officeDocument/2006/relationships/hyperlink" Target="https://www.science.org/doi/10.1126/science.adi0656" TargetMode="External"/><Relationship Id="rId4" Type="http://schemas.openxmlformats.org/officeDocument/2006/relationships/hyperlink" Target="https://issues.org/generative-ai-copyright-law-crawford-schultz/"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bbc.com/news/articles/ckg2kz9kn93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pic>
        <p:nvPicPr>
          <p:cNvPr id="5" name="Picture 2" descr="https://492152-1554050-1-raikfcquaxqncofqfm.stackpathdns.com/wp-content/uploads/2019/10/dontdownloadthissong-675-sized.png">
            <a:hlinkClick r:id="rId3"/>
            <a:extLst>
              <a:ext uri="{FF2B5EF4-FFF2-40B4-BE49-F238E27FC236}">
                <a16:creationId xmlns:a16="http://schemas.microsoft.com/office/drawing/2014/main" id="{05EB6802-21D4-A94E-ABC5-3D1A456FA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pic>
          <p:nvPicPr>
            <p:cNvPr id="11" name="Picture 12" descr="Video for welcome to life tom scott">
              <a:hlinkClick r:id="rId3"/>
              <a:extLst>
                <a:ext uri="{FF2B5EF4-FFF2-40B4-BE49-F238E27FC236}">
                  <a16:creationId xmlns:a16="http://schemas.microsoft.com/office/drawing/2014/main" id="{DC29AB0D-24A7-8F4C-98DC-631F5F73E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5"/>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4521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lnSpcReduction="10000"/>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a:p>
            <a:r>
              <a:rPr lang="en-US" dirty="0"/>
              <a:t>Subscribe to the Discussion Board</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lnSpcReduction="10000"/>
          </a:bodyPr>
          <a:lstStyle/>
          <a:p>
            <a:r>
              <a:rPr lang="en-US" dirty="0"/>
              <a:t>Decide how, if at all, you, or people in general, should change their online activities.</a:t>
            </a:r>
          </a:p>
          <a:p>
            <a:r>
              <a:rPr lang="en-US" dirty="0"/>
              <a:t>Example considerations:</a:t>
            </a:r>
          </a:p>
          <a:p>
            <a:pPr lvl="1"/>
            <a:r>
              <a:rPr lang="en-US" dirty="0"/>
              <a:t>What impression would the profile make on a potential employer?</a:t>
            </a:r>
          </a:p>
          <a:p>
            <a:pPr lvl="1"/>
            <a:r>
              <a:rPr lang="en-US" dirty="0"/>
              <a:t>What would an elder family member (or equivalent) think?</a:t>
            </a:r>
          </a:p>
          <a:p>
            <a:pPr lvl="1"/>
            <a:r>
              <a:rPr lang="en-US" dirty="0"/>
              <a:t>Are you comfortable with what you found or did not find?</a:t>
            </a:r>
          </a:p>
          <a:p>
            <a:pPr lvl="1"/>
            <a:r>
              <a:rPr lang="en-US" dirty="0"/>
              <a:t>Did your views of protecting your privacy change?</a:t>
            </a:r>
          </a:p>
          <a:p>
            <a:r>
              <a:rPr lang="en-US" dirty="0"/>
              <a:t>Refer to search results to support your conclusion</a:t>
            </a:r>
          </a:p>
          <a:p>
            <a:r>
              <a:rPr lang="en-US" dirty="0"/>
              <a:t>5 High quality sources still required</a:t>
            </a:r>
          </a:p>
          <a:p>
            <a:pPr lvl="1"/>
            <a:r>
              <a:rPr lang="en-US" dirty="0"/>
              <a:t>Sites used in search techniques do not count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793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AI-Generated Art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Isabella Battaglia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47687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4" y="1049155"/>
            <a:ext cx="8887069" cy="3948041"/>
          </a:xfrm>
        </p:spPr>
        <p:txBody>
          <a:bodyPr>
            <a:normAutofit/>
          </a:bodyPr>
          <a:lstStyle/>
          <a:p>
            <a:pPr marL="171450" indent="-171450">
              <a:buFont typeface="Arial"/>
              <a:buChar char="•"/>
            </a:pPr>
            <a:r>
              <a:rPr lang="en-US" dirty="0"/>
              <a:t>Will publish grades this weekend</a:t>
            </a:r>
          </a:p>
          <a:p>
            <a:pPr marL="171450" indent="-171450">
              <a:buFont typeface="Arial"/>
              <a:buChar char="•"/>
            </a:pPr>
            <a:r>
              <a:rPr lang="en-US" dirty="0"/>
              <a:t>Use template, saves time</a:t>
            </a:r>
          </a:p>
          <a:p>
            <a:pPr marL="377218" lvl="1" indent="-171450">
              <a:buFont typeface="Arial"/>
              <a:buChar char="•"/>
            </a:pPr>
            <a:r>
              <a:rPr lang="en-US" dirty="0"/>
              <a:t>Remove red placeholder text</a:t>
            </a:r>
          </a:p>
          <a:p>
            <a:pPr marL="377218" lvl="1" indent="-171450">
              <a:buFont typeface="Arial"/>
              <a:buChar char="•"/>
            </a:pPr>
            <a:r>
              <a:rPr lang="en-US" dirty="0"/>
              <a:t>You are responsible for exporting to docx results. WPI provides free MS Office.</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encyclopedic sources</a:t>
            </a:r>
          </a:p>
          <a:p>
            <a:pPr marL="171450" indent="-171450">
              <a:buFont typeface="Arial" panose="020B0604020202020204" pitchFamily="34" charset="0"/>
              <a:buChar char="•"/>
            </a:pPr>
            <a:r>
              <a:rPr lang="en-US" dirty="0">
                <a:hlinkClick r:id="rId3"/>
              </a:rPr>
              <a:t>https://socialimps.keithpray.net/assignments/references/</a:t>
            </a:r>
            <a:r>
              <a:rPr lang="en-US" dirty="0"/>
              <a:t> </a:t>
            </a:r>
          </a:p>
          <a:p>
            <a:r>
              <a:rPr lang="en-US" dirty="0">
                <a:hlinkClick r:id="rId4"/>
              </a:rPr>
              <a:t>http://socialimps.keithpray.net/assignments/paper-guidelines/</a:t>
            </a:r>
            <a:endParaRPr lang="en-US" dirty="0"/>
          </a:p>
          <a:p>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AI Art?</a:t>
            </a:r>
          </a:p>
        </p:txBody>
      </p:sp>
      <p:sp>
        <p:nvSpPr>
          <p:cNvPr id="3" name="Content Placeholder 2"/>
          <p:cNvSpPr>
            <a:spLocks noGrp="1"/>
          </p:cNvSpPr>
          <p:nvPr>
            <p:ph sz="half" idx="1"/>
          </p:nvPr>
        </p:nvSpPr>
        <p:spPr/>
        <p:txBody>
          <a:bodyPr/>
          <a:lstStyle/>
          <a:p>
            <a:r>
              <a:rPr lang="en-US" b="0" i="0" dirty="0">
                <a:effectLst/>
              </a:rPr>
              <a:t>AI art program</a:t>
            </a:r>
            <a:r>
              <a:rPr lang="en-US" dirty="0"/>
              <a:t>s are trained with images from the internet</a:t>
            </a:r>
          </a:p>
          <a:p>
            <a:r>
              <a:rPr lang="en-US" dirty="0"/>
              <a:t>Given prompts to generate an image</a:t>
            </a:r>
          </a:p>
          <a:p>
            <a:endParaRPr lang="en-US" b="0" i="0" dirty="0">
              <a:effectLst/>
            </a:endParaRPr>
          </a:p>
          <a:p>
            <a:r>
              <a:rPr lang="en-US" dirty="0"/>
              <a:t>“Joyful portrait of someone laughing in the rain, using high shutter speed to freeze raindrops.” [2]</a:t>
            </a:r>
            <a:endParaRPr lang="en-US" b="0" i="0" dirty="0">
              <a:effectLst/>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pic>
        <p:nvPicPr>
          <p:cNvPr id="9" name="Picture 8">
            <a:extLst>
              <a:ext uri="{FF2B5EF4-FFF2-40B4-BE49-F238E27FC236}">
                <a16:creationId xmlns:a16="http://schemas.microsoft.com/office/drawing/2014/main" id="{83FC7C94-92BC-AFF3-7AAB-1C3C563AFC4A}"/>
              </a:ext>
            </a:extLst>
          </p:cNvPr>
          <p:cNvPicPr>
            <a:picLocks noChangeAspect="1"/>
          </p:cNvPicPr>
          <p:nvPr/>
        </p:nvPicPr>
        <p:blipFill>
          <a:blip r:embed="rId3"/>
          <a:stretch>
            <a:fillRect/>
          </a:stretch>
        </p:blipFill>
        <p:spPr>
          <a:xfrm>
            <a:off x="4516384" y="754841"/>
            <a:ext cx="3733800" cy="3733800"/>
          </a:xfrm>
          <a:prstGeom prst="rect">
            <a:avLst/>
          </a:prstGeom>
        </p:spPr>
      </p:pic>
      <p:sp>
        <p:nvSpPr>
          <p:cNvPr id="12" name="TextBox 11">
            <a:extLst>
              <a:ext uri="{FF2B5EF4-FFF2-40B4-BE49-F238E27FC236}">
                <a16:creationId xmlns:a16="http://schemas.microsoft.com/office/drawing/2014/main" id="{7E0AF7BA-02B0-5C88-225C-F0E349C55267}"/>
              </a:ext>
            </a:extLst>
          </p:cNvPr>
          <p:cNvSpPr txBox="1"/>
          <p:nvPr/>
        </p:nvSpPr>
        <p:spPr>
          <a:xfrm>
            <a:off x="4652674" y="4597273"/>
            <a:ext cx="3461219" cy="341632"/>
          </a:xfrm>
          <a:prstGeom prst="rect">
            <a:avLst/>
          </a:prstGeom>
          <a:noFill/>
        </p:spPr>
        <p:txBody>
          <a:bodyPr wrap="square" rtlCol="0">
            <a:spAutoFit/>
          </a:bodyPr>
          <a:lstStyle/>
          <a:p>
            <a:pPr>
              <a:lnSpc>
                <a:spcPct val="90000"/>
              </a:lnSpc>
            </a:pPr>
            <a:r>
              <a:rPr lang="en-US" i="1" dirty="0"/>
              <a:t>Example of AI-generated art</a:t>
            </a:r>
          </a:p>
        </p:txBody>
      </p:sp>
    </p:spTree>
    <p:extLst>
      <p:ext uri="{BB962C8B-B14F-4D97-AF65-F5344CB8AC3E}">
        <p14:creationId xmlns:p14="http://schemas.microsoft.com/office/powerpoint/2010/main" val="403333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Artists or Not?</a:t>
            </a:r>
          </a:p>
        </p:txBody>
      </p:sp>
      <p:sp>
        <p:nvSpPr>
          <p:cNvPr id="3" name="Content Placeholder 2"/>
          <p:cNvSpPr>
            <a:spLocks noGrp="1"/>
          </p:cNvSpPr>
          <p:nvPr>
            <p:ph sz="half" idx="1"/>
          </p:nvPr>
        </p:nvSpPr>
        <p:spPr/>
        <p:txBody>
          <a:bodyPr/>
          <a:lstStyle/>
          <a:p>
            <a:r>
              <a:rPr lang="en-US" dirty="0"/>
              <a:t>79% of human artists don’t believe that AI-generated art should be called art [3]</a:t>
            </a:r>
          </a:p>
          <a:p>
            <a:r>
              <a:rPr lang="en-US" b="0" i="1" dirty="0">
                <a:effectLst/>
              </a:rPr>
              <a:t>Théâtre </a:t>
            </a:r>
            <a:r>
              <a:rPr lang="en-US" b="0" i="1" dirty="0" err="1">
                <a:effectLst/>
              </a:rPr>
              <a:t>D’opéra</a:t>
            </a:r>
            <a:r>
              <a:rPr lang="en-US" b="0" i="1" dirty="0">
                <a:effectLst/>
              </a:rPr>
              <a:t> Spatial </a:t>
            </a:r>
            <a:r>
              <a:rPr lang="en-US" b="0" dirty="0">
                <a:effectLst/>
              </a:rPr>
              <a:t>[1]</a:t>
            </a:r>
          </a:p>
          <a:p>
            <a:r>
              <a:rPr lang="en-US" dirty="0"/>
              <a:t>The essence of art</a:t>
            </a:r>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pic>
        <p:nvPicPr>
          <p:cNvPr id="1026" name="Picture 2">
            <a:extLst>
              <a:ext uri="{FF2B5EF4-FFF2-40B4-BE49-F238E27FC236}">
                <a16:creationId xmlns:a16="http://schemas.microsoft.com/office/drawing/2014/main" id="{4ED5CA41-B189-1E96-70E7-58DCCB19C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151" y="1259412"/>
            <a:ext cx="4470321" cy="29802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90988A-CF6F-76E5-4B35-C6433D7AF427}"/>
              </a:ext>
            </a:extLst>
          </p:cNvPr>
          <p:cNvSpPr txBox="1"/>
          <p:nvPr/>
        </p:nvSpPr>
        <p:spPr>
          <a:xfrm>
            <a:off x="4572000" y="4261528"/>
            <a:ext cx="3461219" cy="840230"/>
          </a:xfrm>
          <a:prstGeom prst="rect">
            <a:avLst/>
          </a:prstGeom>
          <a:noFill/>
        </p:spPr>
        <p:txBody>
          <a:bodyPr wrap="square" rtlCol="0">
            <a:spAutoFit/>
          </a:bodyPr>
          <a:lstStyle/>
          <a:p>
            <a:pPr>
              <a:lnSpc>
                <a:spcPct val="90000"/>
              </a:lnSpc>
            </a:pPr>
            <a:r>
              <a:rPr lang="en-US" b="0" i="1" dirty="0">
                <a:effectLst/>
              </a:rPr>
              <a:t>Théâtre </a:t>
            </a:r>
            <a:r>
              <a:rPr lang="en-US" b="0" i="1" dirty="0" err="1">
                <a:effectLst/>
              </a:rPr>
              <a:t>D’opéra</a:t>
            </a:r>
            <a:r>
              <a:rPr lang="en-US" b="0" i="1" dirty="0">
                <a:effectLst/>
              </a:rPr>
              <a:t> Spatial, the winning piece in the Colorado State Fair</a:t>
            </a:r>
            <a:endParaRPr lang="en-US" i="1" dirty="0"/>
          </a:p>
        </p:txBody>
      </p:sp>
    </p:spTree>
    <p:extLst>
      <p:ext uri="{BB962C8B-B14F-4D97-AF65-F5344CB8AC3E}">
        <p14:creationId xmlns:p14="http://schemas.microsoft.com/office/powerpoint/2010/main" val="364715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Just Visual Art</a:t>
            </a:r>
          </a:p>
        </p:txBody>
      </p:sp>
      <p:sp>
        <p:nvSpPr>
          <p:cNvPr id="3" name="Content Placeholder 2"/>
          <p:cNvSpPr>
            <a:spLocks noGrp="1"/>
          </p:cNvSpPr>
          <p:nvPr>
            <p:ph sz="half" idx="1"/>
          </p:nvPr>
        </p:nvSpPr>
        <p:spPr>
          <a:xfrm>
            <a:off x="685800" y="1790700"/>
            <a:ext cx="3733800" cy="3352800"/>
          </a:xfrm>
        </p:spPr>
        <p:txBody>
          <a:bodyPr/>
          <a:lstStyle/>
          <a:p>
            <a:r>
              <a:rPr lang="en-US" dirty="0"/>
              <a:t>Heart on My Sleeve – AI music using Drake and The </a:t>
            </a:r>
            <a:r>
              <a:rPr lang="en-US" dirty="0" err="1"/>
              <a:t>Weeknd</a:t>
            </a:r>
            <a:r>
              <a:rPr lang="en-US" dirty="0"/>
              <a:t> [4]</a:t>
            </a:r>
          </a:p>
          <a:p>
            <a:r>
              <a:rPr lang="en-US" dirty="0"/>
              <a:t>AI song about cats using Eminem [8]</a:t>
            </a:r>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sp>
        <p:nvSpPr>
          <p:cNvPr id="10" name="Content Placeholder 2">
            <a:extLst>
              <a:ext uri="{FF2B5EF4-FFF2-40B4-BE49-F238E27FC236}">
                <a16:creationId xmlns:a16="http://schemas.microsoft.com/office/drawing/2014/main" id="{96C742DE-F64E-D514-BDC2-AFB44C089414}"/>
              </a:ext>
            </a:extLst>
          </p:cNvPr>
          <p:cNvSpPr txBox="1">
            <a:spLocks/>
          </p:cNvSpPr>
          <p:nvPr/>
        </p:nvSpPr>
        <p:spPr>
          <a:xfrm>
            <a:off x="4559726" y="1790700"/>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Ethics of using someone’s likeness to train AI</a:t>
            </a:r>
          </a:p>
          <a:p>
            <a:pPr lvl="1"/>
            <a:r>
              <a:rPr lang="en-US" dirty="0"/>
              <a:t>Consent</a:t>
            </a:r>
          </a:p>
          <a:p>
            <a:pPr lvl="1"/>
            <a:r>
              <a:rPr lang="en-US" dirty="0"/>
              <a:t>Royalties</a:t>
            </a:r>
          </a:p>
          <a:p>
            <a:pPr lvl="1"/>
            <a:r>
              <a:rPr lang="en-US" dirty="0"/>
              <a:t>Reputation</a:t>
            </a:r>
          </a:p>
          <a:p>
            <a:pPr lvl="1"/>
            <a:endParaRPr lang="en-US" dirty="0"/>
          </a:p>
          <a:p>
            <a:endParaRPr lang="en-US" dirty="0"/>
          </a:p>
        </p:txBody>
      </p:sp>
    </p:spTree>
    <p:extLst>
      <p:ext uri="{BB962C8B-B14F-4D97-AF65-F5344CB8AC3E}">
        <p14:creationId xmlns:p14="http://schemas.microsoft.com/office/powerpoint/2010/main" val="429108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sz="half" idx="1"/>
          </p:nvPr>
        </p:nvSpPr>
        <p:spPr/>
        <p:txBody>
          <a:bodyPr>
            <a:normAutofit fontScale="92500"/>
          </a:bodyPr>
          <a:lstStyle/>
          <a:p>
            <a:r>
              <a:rPr lang="en-US" dirty="0"/>
              <a:t>Is it legal?</a:t>
            </a:r>
          </a:p>
          <a:p>
            <a:r>
              <a:rPr lang="en-US" dirty="0"/>
              <a:t>Should AI art receive copyright protection?</a:t>
            </a:r>
          </a:p>
          <a:p>
            <a:r>
              <a:rPr lang="en-US" dirty="0"/>
              <a:t>“….</a:t>
            </a:r>
            <a:r>
              <a:rPr lang="en-US" b="0" i="0" dirty="0">
                <a:effectLst/>
              </a:rPr>
              <a:t>unhappy to learn that pictures of their work were used without someone informing them, asking for consent, or paying for their use.” [5]</a:t>
            </a:r>
          </a:p>
          <a:p>
            <a:r>
              <a:rPr lang="en-US" dirty="0"/>
              <a:t>“Many artists online have specifically called out Midjourney… alleging that the company stole their work without their permission.” [9]</a:t>
            </a:r>
            <a:endParaRPr lang="en-US" b="0" i="0" dirty="0">
              <a:effectLst/>
            </a:endParaRPr>
          </a:p>
          <a:p>
            <a:endParaRPr lang="en-US" b="0" i="0" dirty="0">
              <a:effectLst/>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sp>
        <p:nvSpPr>
          <p:cNvPr id="10" name="TextBox 9">
            <a:extLst>
              <a:ext uri="{FF2B5EF4-FFF2-40B4-BE49-F238E27FC236}">
                <a16:creationId xmlns:a16="http://schemas.microsoft.com/office/drawing/2014/main" id="{AEC8EB2B-5561-A9C9-3A0A-689E89ED9AFE}"/>
              </a:ext>
            </a:extLst>
          </p:cNvPr>
          <p:cNvSpPr txBox="1"/>
          <p:nvPr/>
        </p:nvSpPr>
        <p:spPr>
          <a:xfrm>
            <a:off x="4915667" y="1352551"/>
            <a:ext cx="3436671" cy="183742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t>Artists not getting paid for their work </a:t>
            </a:r>
            <a:r>
              <a:rPr lang="en-US"/>
              <a:t>being used</a:t>
            </a: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dirty="0"/>
              <a:t>Makes it harder for artists to “stand out and make a living.” [6]</a:t>
            </a:r>
          </a:p>
          <a:p>
            <a:pPr marL="285750" indent="-285750">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25088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(cont.)</a:t>
            </a:r>
          </a:p>
        </p:txBody>
      </p:sp>
      <p:sp>
        <p:nvSpPr>
          <p:cNvPr id="3" name="Content Placeholder 2"/>
          <p:cNvSpPr>
            <a:spLocks noGrp="1"/>
          </p:cNvSpPr>
          <p:nvPr>
            <p:ph sz="half" idx="1"/>
          </p:nvPr>
        </p:nvSpPr>
        <p:spPr>
          <a:xfrm>
            <a:off x="685800" y="1281208"/>
            <a:ext cx="3733800" cy="3352800"/>
          </a:xfrm>
        </p:spPr>
        <p:txBody>
          <a:bodyPr>
            <a:normAutofit lnSpcReduction="10000"/>
          </a:bodyPr>
          <a:lstStyle/>
          <a:p>
            <a:r>
              <a:rPr lang="en-US" dirty="0"/>
              <a:t>72.6% want consent</a:t>
            </a:r>
          </a:p>
          <a:p>
            <a:r>
              <a:rPr lang="en-US" dirty="0"/>
              <a:t>53.5% want credit </a:t>
            </a:r>
            <a:r>
              <a:rPr lang="en-US"/>
              <a:t>and compensation</a:t>
            </a:r>
            <a:endParaRPr lang="en-US" dirty="0"/>
          </a:p>
          <a:p>
            <a:r>
              <a:rPr lang="en-US" dirty="0"/>
              <a:t>54.6% of artists think that generative AI technology will impact their ability to generate income from their own artwork [10]</a:t>
            </a:r>
          </a:p>
          <a:p>
            <a:endParaRPr lang="en-US" dirty="0"/>
          </a:p>
          <a:p>
            <a:r>
              <a:rPr lang="en-US" dirty="0"/>
              <a:t>Spawning, a site with tools for artists</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pic>
        <p:nvPicPr>
          <p:cNvPr id="4" name="Picture 3">
            <a:extLst>
              <a:ext uri="{FF2B5EF4-FFF2-40B4-BE49-F238E27FC236}">
                <a16:creationId xmlns:a16="http://schemas.microsoft.com/office/drawing/2014/main" id="{C3E94383-5BD5-4227-0BFE-648EA622607C}"/>
              </a:ext>
            </a:extLst>
          </p:cNvPr>
          <p:cNvPicPr>
            <a:picLocks noChangeAspect="1"/>
          </p:cNvPicPr>
          <p:nvPr/>
        </p:nvPicPr>
        <p:blipFill>
          <a:blip r:embed="rId3"/>
          <a:stretch>
            <a:fillRect/>
          </a:stretch>
        </p:blipFill>
        <p:spPr>
          <a:xfrm>
            <a:off x="4251694" y="1136695"/>
            <a:ext cx="4775102" cy="3184674"/>
          </a:xfrm>
          <a:prstGeom prst="rect">
            <a:avLst/>
          </a:prstGeom>
        </p:spPr>
      </p:pic>
      <p:sp>
        <p:nvSpPr>
          <p:cNvPr id="11" name="TextBox 10">
            <a:extLst>
              <a:ext uri="{FF2B5EF4-FFF2-40B4-BE49-F238E27FC236}">
                <a16:creationId xmlns:a16="http://schemas.microsoft.com/office/drawing/2014/main" id="{4471560A-19DC-46AA-EC01-62017E40C15D}"/>
              </a:ext>
            </a:extLst>
          </p:cNvPr>
          <p:cNvSpPr txBox="1"/>
          <p:nvPr/>
        </p:nvSpPr>
        <p:spPr>
          <a:xfrm>
            <a:off x="4488768" y="4363817"/>
            <a:ext cx="4300953" cy="590931"/>
          </a:xfrm>
          <a:prstGeom prst="rect">
            <a:avLst/>
          </a:prstGeom>
          <a:noFill/>
        </p:spPr>
        <p:txBody>
          <a:bodyPr wrap="square" rtlCol="0">
            <a:spAutoFit/>
          </a:bodyPr>
          <a:lstStyle/>
          <a:p>
            <a:pPr>
              <a:lnSpc>
                <a:spcPct val="90000"/>
              </a:lnSpc>
            </a:pPr>
            <a:r>
              <a:rPr lang="en-US" i="1" dirty="0"/>
              <a:t>Survey results of what people want in return for their art being used for training</a:t>
            </a:r>
          </a:p>
        </p:txBody>
      </p:sp>
    </p:spTree>
    <p:extLst>
      <p:ext uri="{BB962C8B-B14F-4D97-AF65-F5344CB8AC3E}">
        <p14:creationId xmlns:p14="http://schemas.microsoft.com/office/powerpoint/2010/main" val="1107457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a:xfrm>
            <a:off x="691936" y="1460373"/>
            <a:ext cx="6580305" cy="3352800"/>
          </a:xfrm>
        </p:spPr>
        <p:txBody>
          <a:bodyPr/>
          <a:lstStyle/>
          <a:p>
            <a:r>
              <a:rPr lang="en-US" sz="2400" dirty="0"/>
              <a:t>AI generated art is problematic for artists’ careers</a:t>
            </a:r>
          </a:p>
          <a:p>
            <a:endParaRPr lang="en-US" sz="2400" dirty="0"/>
          </a:p>
          <a:p>
            <a:endParaRPr lang="en-US" sz="2400" dirty="0"/>
          </a:p>
          <a:p>
            <a:r>
              <a:rPr lang="en-US" sz="2400" dirty="0"/>
              <a:t>Copyright laws for AI generation technology should be instated</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spTree>
    <p:extLst>
      <p:ext uri="{BB962C8B-B14F-4D97-AF65-F5344CB8AC3E}">
        <p14:creationId xmlns:p14="http://schemas.microsoft.com/office/powerpoint/2010/main" val="189629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t>[1] </a:t>
            </a:r>
            <a:r>
              <a:rPr lang="en-US" dirty="0" err="1"/>
              <a:t>Roose</a:t>
            </a:r>
            <a:r>
              <a:rPr lang="en-US" dirty="0"/>
              <a:t>, Kevin, “An A.I.-Generated Picture Won an Art Prize. Artists Aren’t Happy.” (The New York Times, September 2, 2022),  </a:t>
            </a:r>
            <a:r>
              <a:rPr lang="en-US" dirty="0">
                <a:hlinkClick r:id="rId2"/>
              </a:rPr>
              <a:t>https://www.nytimes.com/2022/09/02/technology/ai-artificial-intelligence-artists.html</a:t>
            </a:r>
            <a:r>
              <a:rPr lang="en-US" dirty="0"/>
              <a:t>, September 5, 2024.</a:t>
            </a:r>
          </a:p>
          <a:p>
            <a:pPr marL="0" indent="0">
              <a:buNone/>
            </a:pPr>
            <a:r>
              <a:rPr lang="en-US" dirty="0"/>
              <a:t>[2] </a:t>
            </a:r>
            <a:r>
              <a:rPr lang="en-US" dirty="0" err="1"/>
              <a:t>Arnautu</a:t>
            </a:r>
            <a:r>
              <a:rPr lang="en-US" dirty="0"/>
              <a:t>, Eduard, “30 Best AI Art Prompts for AI Image Generators” (</a:t>
            </a:r>
            <a:r>
              <a:rPr lang="en-US" dirty="0" err="1"/>
              <a:t>MSPowerUser</a:t>
            </a:r>
            <a:r>
              <a:rPr lang="en-US" dirty="0"/>
              <a:t>, July 26, 2024), </a:t>
            </a:r>
            <a:r>
              <a:rPr lang="en-US" dirty="0">
                <a:hlinkClick r:id="rId3"/>
              </a:rPr>
              <a:t>https://mspoweruser.com/prompts-ai-art/</a:t>
            </a:r>
            <a:r>
              <a:rPr lang="en-US" dirty="0"/>
              <a:t>, September 5, 2024.</a:t>
            </a:r>
          </a:p>
          <a:p>
            <a:pPr marL="0" indent="0">
              <a:buNone/>
            </a:pPr>
            <a:r>
              <a:rPr lang="en-US" dirty="0"/>
              <a:t>[3] </a:t>
            </a:r>
            <a:r>
              <a:rPr lang="en-US" dirty="0" err="1"/>
              <a:t>Katatikarn</a:t>
            </a:r>
            <a:r>
              <a:rPr lang="en-US" dirty="0"/>
              <a:t>, Jasmine, “AI Art Statistics: The Ultimate List in 2024” (Academy of Animated Art, February 15, 2024), </a:t>
            </a:r>
            <a:r>
              <a:rPr lang="en-US" dirty="0">
                <a:hlinkClick r:id="rId4"/>
              </a:rPr>
              <a:t>https://academyofanimatedart.com/ai-art-statistics/</a:t>
            </a:r>
            <a:r>
              <a:rPr lang="en-US" dirty="0"/>
              <a:t>, September 5, 2024.</a:t>
            </a:r>
          </a:p>
          <a:p>
            <a:pPr marL="0" indent="0">
              <a:buNone/>
            </a:pPr>
            <a:r>
              <a:rPr lang="en-US" dirty="0"/>
              <a:t>[4] Reed, Rachel, “AI created a song mimicking the work of Drake and The </a:t>
            </a:r>
            <a:r>
              <a:rPr lang="en-US" dirty="0" err="1"/>
              <a:t>Weeknd</a:t>
            </a:r>
            <a:r>
              <a:rPr lang="en-US" dirty="0"/>
              <a:t>. What does that mean for copyright law?” (Harvard Law Today, May 2, 2023), </a:t>
            </a:r>
            <a:r>
              <a:rPr lang="en-US" dirty="0">
                <a:hlinkClick r:id="rId5"/>
              </a:rPr>
              <a:t>https://hls.harvard.edu/today/ai-created-a-song-mimicking-the-work-of-drake-and-the-weeknd-what-does-that-mean-for-copyright-law/</a:t>
            </a:r>
            <a:r>
              <a:rPr lang="en-US" dirty="0"/>
              <a:t>, September 5, 2024.</a:t>
            </a:r>
          </a:p>
          <a:p>
            <a:pPr marL="0" indent="0">
              <a:buNone/>
            </a:pPr>
            <a:r>
              <a:rPr lang="en-US" dirty="0"/>
              <a:t>[5] Metz, Rachel, “These artists found out their work was used to train AI. Now they’re furious” (CNN, October 21, 2022), </a:t>
            </a:r>
            <a:r>
              <a:rPr lang="en-US" dirty="0">
                <a:hlinkClick r:id="rId6"/>
              </a:rPr>
              <a:t>https://www.cnn.com/2022/10/21/tech/artists-ai-images/index.html</a:t>
            </a:r>
            <a:r>
              <a:rPr lang="en-US" dirty="0"/>
              <a:t>, September 5, 2024.</a:t>
            </a:r>
          </a:p>
          <a:p>
            <a:pPr marL="0" indent="0">
              <a:buNone/>
            </a:pPr>
            <a:r>
              <a:rPr lang="en-US" dirty="0"/>
              <a:t>[6] Abdullahi, Aminu, “Behind the Controversy: Why Artists Hate AI Art” (TechRepublic, November 15, 2023), </a:t>
            </a:r>
            <a:r>
              <a:rPr lang="en-US" dirty="0">
                <a:hlinkClick r:id="rId7"/>
              </a:rPr>
              <a:t>https://www.techrepublic.com/article/ai-art-controversy/</a:t>
            </a:r>
            <a:r>
              <a:rPr lang="en-US" dirty="0"/>
              <a:t>, September 5, 2024.</a:t>
            </a:r>
          </a:p>
          <a:p>
            <a:pPr marL="0" indent="0">
              <a:buNone/>
            </a:pPr>
            <a:r>
              <a:rPr lang="en-US" dirty="0"/>
              <a:t>[7] </a:t>
            </a:r>
            <a:r>
              <a:rPr lang="en-US" dirty="0" err="1"/>
              <a:t>Zirpoli</a:t>
            </a:r>
            <a:r>
              <a:rPr lang="en-US" dirty="0"/>
              <a:t>, Christopher, “Generative Artificial Intelligence and Copyright Law” (Congressional Research Service, September 29, 2023), </a:t>
            </a:r>
            <a:r>
              <a:rPr lang="en-US" dirty="0">
                <a:hlinkClick r:id="rId8"/>
              </a:rPr>
              <a:t>https://crsreports.congress.gov/product/pdf/LSB/LSB10922</a:t>
            </a:r>
            <a:r>
              <a:rPr lang="en-US" dirty="0"/>
              <a:t>, September 5, 2024.</a:t>
            </a:r>
          </a:p>
          <a:p>
            <a:pPr marL="0" indent="0">
              <a:buNone/>
            </a:pPr>
            <a:r>
              <a:rPr lang="en-US" dirty="0"/>
              <a:t>[8] Veltman, Chloe, “When you realize your favorite new song was written and performed by … AI” (National Public Radio, April 21, 2023), </a:t>
            </a:r>
            <a:r>
              <a:rPr lang="en-US" dirty="0">
                <a:hlinkClick r:id="rId9"/>
              </a:rPr>
              <a:t>https://www.npr.org/2023/04/21/1171032649/ai-music-heart-on-my-sleeve-drake-the-weeknd</a:t>
            </a:r>
            <a:r>
              <a:rPr lang="en-US" dirty="0"/>
              <a:t>, September 5, 2024.</a:t>
            </a:r>
          </a:p>
          <a:p>
            <a:pPr marL="0" indent="0">
              <a:buNone/>
            </a:pPr>
            <a:r>
              <a:rPr lang="en-US" dirty="0"/>
              <a:t>[9] Yang, Angela, “A list going viral reveals famous artists whose work was used to train AI generator” (NBC News, January 4, 2024), </a:t>
            </a:r>
            <a:r>
              <a:rPr lang="en-US" dirty="0">
                <a:hlinkClick r:id="rId10"/>
              </a:rPr>
              <a:t>https://www.nbcnews.com/tech/tech-news/famous-artists-trained-ai-generator-viral-list-rcna131995</a:t>
            </a:r>
            <a:r>
              <a:rPr lang="en-US" dirty="0"/>
              <a:t>, September 6, 2024.</a:t>
            </a:r>
          </a:p>
          <a:p>
            <a:pPr marL="0" indent="0">
              <a:buNone/>
            </a:pPr>
            <a:r>
              <a:rPr lang="en-US" dirty="0"/>
              <a:t>[10] Madhu, </a:t>
            </a:r>
            <a:r>
              <a:rPr lang="en-US" dirty="0" err="1"/>
              <a:t>Abhjeeth</a:t>
            </a:r>
            <a:r>
              <a:rPr lang="en-US" dirty="0"/>
              <a:t>, “Survey Reveals 9 out of 10 Artists Believe Current Copyright Laws are Outdated in the Age of Generative AI Technology” (Book an Artist, 2023), </a:t>
            </a:r>
            <a:r>
              <a:rPr lang="en-US" dirty="0">
                <a:hlinkClick r:id="rId11"/>
              </a:rPr>
              <a:t>https://bookanartist.co/blog/2023-artists-survey-on-ai-technology/</a:t>
            </a:r>
            <a:r>
              <a:rPr lang="en-US" dirty="0"/>
              <a:t>, September 6,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Isabella Battaglia</a:t>
            </a:r>
          </a:p>
        </p:txBody>
      </p:sp>
    </p:spTree>
    <p:extLst>
      <p:ext uri="{BB962C8B-B14F-4D97-AF65-F5344CB8AC3E}">
        <p14:creationId xmlns:p14="http://schemas.microsoft.com/office/powerpoint/2010/main" val="146893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Copyright AI </a:t>
            </a:r>
            <a:r>
              <a:rPr lang="en-US" dirty="0" err="1"/>
              <a:t>INPUt</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Natalie </a:t>
            </a:r>
            <a:r>
              <a:rPr lang="en-US" dirty="0" err="1"/>
              <a:t>Prezhdo</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69136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AI Models</a:t>
            </a:r>
          </a:p>
        </p:txBody>
      </p:sp>
      <p:sp>
        <p:nvSpPr>
          <p:cNvPr id="3" name="Content Placeholder 2"/>
          <p:cNvSpPr>
            <a:spLocks noGrp="1"/>
          </p:cNvSpPr>
          <p:nvPr>
            <p:ph sz="half" idx="1"/>
          </p:nvPr>
        </p:nvSpPr>
        <p:spPr/>
        <p:txBody>
          <a:bodyPr/>
          <a:lstStyle/>
          <a:p>
            <a:r>
              <a:rPr lang="en-US" dirty="0"/>
              <a:t>Require a lot of data</a:t>
            </a:r>
          </a:p>
          <a:p>
            <a:r>
              <a:rPr lang="en-US" dirty="0"/>
              <a:t>First ”tokenize” the contexts of the works used as data</a:t>
            </a:r>
          </a:p>
          <a:p>
            <a:r>
              <a:rPr lang="en-US" dirty="0"/>
              <a:t>Based on the current features the usual next feature</a:t>
            </a:r>
          </a:p>
          <a:p>
            <a:pPr lvl="1"/>
            <a:r>
              <a:rPr lang="en-US" dirty="0"/>
              <a:t>create an algorithm to predict what the next element would be</a:t>
            </a:r>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Natalie </a:t>
            </a:r>
            <a:r>
              <a:rPr lang="en-US" sz="1400" dirty="0" err="1">
                <a:solidFill>
                  <a:schemeClr val="tx1"/>
                </a:solidFill>
                <a:latin typeface="+mj-lt"/>
              </a:rPr>
              <a:t>Prezhdo</a:t>
            </a:r>
            <a:endParaRPr lang="en-US" sz="1400" dirty="0">
              <a:solidFill>
                <a:schemeClr val="tx1"/>
              </a:solidFill>
              <a:latin typeface="+mj-lt"/>
            </a:endParaRPr>
          </a:p>
        </p:txBody>
      </p:sp>
      <p:pic>
        <p:nvPicPr>
          <p:cNvPr id="1026" name="Picture 2" descr="Do You Understand Modern Technology ...">
            <a:extLst>
              <a:ext uri="{FF2B5EF4-FFF2-40B4-BE49-F238E27FC236}">
                <a16:creationId xmlns:a16="http://schemas.microsoft.com/office/drawing/2014/main" id="{DFFF97DD-6F36-EE8D-3537-2EE4A1521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4775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06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sz="half" idx="1"/>
          </p:nvPr>
        </p:nvSpPr>
        <p:spPr/>
        <p:txBody>
          <a:bodyPr/>
          <a:lstStyle/>
          <a:p>
            <a:r>
              <a:rPr lang="en-US" dirty="0"/>
              <a:t>Copyright only protects the original expression of the work </a:t>
            </a:r>
          </a:p>
          <a:p>
            <a:pPr lvl="1"/>
            <a:r>
              <a:rPr lang="en-US" dirty="0"/>
              <a:t>Could be considered transformative</a:t>
            </a:r>
          </a:p>
          <a:p>
            <a:r>
              <a:rPr lang="en-US" dirty="0"/>
              <a:t>Photos of dogs do not give you copyright over the general features of a dog just the photo of your dog</a:t>
            </a:r>
          </a:p>
          <a:p>
            <a:pPr marL="0" indent="0">
              <a:buNone/>
            </a:pPr>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Natalie </a:t>
            </a:r>
            <a:r>
              <a:rPr lang="en-US" sz="1400" dirty="0" err="1">
                <a:solidFill>
                  <a:schemeClr val="tx1"/>
                </a:solidFill>
                <a:latin typeface="+mj-lt"/>
              </a:rPr>
              <a:t>Prezhdo</a:t>
            </a:r>
            <a:endParaRPr lang="en-US" sz="1400" dirty="0">
              <a:solidFill>
                <a:schemeClr val="tx1"/>
              </a:solidFill>
              <a:latin typeface="+mj-lt"/>
            </a:endParaRPr>
          </a:p>
        </p:txBody>
      </p:sp>
      <p:pic>
        <p:nvPicPr>
          <p:cNvPr id="3074" name="Picture 2" descr="Copyright Showdown: AI's Next Frontier ...">
            <a:extLst>
              <a:ext uri="{FF2B5EF4-FFF2-40B4-BE49-F238E27FC236}">
                <a16:creationId xmlns:a16="http://schemas.microsoft.com/office/drawing/2014/main" id="{A9DC26F7-106D-A981-F399-78445795A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3050"/>
            <a:ext cx="39497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5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 against </a:t>
            </a:r>
            <a:r>
              <a:rPr lang="en-US" dirty="0" err="1"/>
              <a:t>aI</a:t>
            </a:r>
            <a:endParaRPr lang="en-US" dirty="0"/>
          </a:p>
        </p:txBody>
      </p:sp>
      <p:sp>
        <p:nvSpPr>
          <p:cNvPr id="3" name="Content Placeholder 2"/>
          <p:cNvSpPr>
            <a:spLocks noGrp="1"/>
          </p:cNvSpPr>
          <p:nvPr>
            <p:ph sz="half" idx="1"/>
          </p:nvPr>
        </p:nvSpPr>
        <p:spPr/>
        <p:txBody>
          <a:bodyPr/>
          <a:lstStyle/>
          <a:p>
            <a:r>
              <a:rPr lang="en-US" dirty="0"/>
              <a:t> Since works of visual art is at the very core of AI art it should be more scrutinized </a:t>
            </a:r>
          </a:p>
          <a:p>
            <a:r>
              <a:rPr lang="en-US" dirty="0"/>
              <a:t>Use of their data was not transformative and for commercial use </a:t>
            </a:r>
          </a:p>
          <a:p>
            <a:pPr lvl="1"/>
            <a:r>
              <a:rPr lang="en-US" dirty="0"/>
              <a:t>Not under fair use</a:t>
            </a:r>
          </a:p>
          <a:p>
            <a:r>
              <a:rPr lang="en-US" dirty="0"/>
              <a:t>In the UK AI systems need to be trained under entirely public domain works</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Natalie </a:t>
            </a:r>
            <a:r>
              <a:rPr lang="en-US" sz="1400" dirty="0" err="1">
                <a:solidFill>
                  <a:schemeClr val="tx1"/>
                </a:solidFill>
                <a:latin typeface="+mj-lt"/>
              </a:rPr>
              <a:t>Prezhdo</a:t>
            </a:r>
            <a:endParaRPr lang="en-US" sz="1400" dirty="0">
              <a:solidFill>
                <a:schemeClr val="tx1"/>
              </a:solidFill>
              <a:latin typeface="+mj-lt"/>
            </a:endParaRPr>
          </a:p>
        </p:txBody>
      </p:sp>
      <p:pic>
        <p:nvPicPr>
          <p:cNvPr id="2050" name="Picture 2" descr="What Does AI Stand For? AI for Dummies ...">
            <a:extLst>
              <a:ext uri="{FF2B5EF4-FFF2-40B4-BE49-F238E27FC236}">
                <a16:creationId xmlns:a16="http://schemas.microsoft.com/office/drawing/2014/main" id="{3C6690AC-D1A1-28D0-7E83-FD1BE74F3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85851"/>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sz="half" idx="1"/>
          </p:nvPr>
        </p:nvSpPr>
        <p:spPr/>
        <p:txBody>
          <a:bodyPr/>
          <a:lstStyle/>
          <a:p>
            <a:r>
              <a:rPr lang="en-US" dirty="0"/>
              <a:t>Copyright law needs to be updated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Natalie </a:t>
            </a:r>
            <a:r>
              <a:rPr lang="en-US" sz="1400" dirty="0" err="1">
                <a:solidFill>
                  <a:schemeClr val="tx1"/>
                </a:solidFill>
                <a:latin typeface="+mj-lt"/>
              </a:rPr>
              <a:t>Prezhdo</a:t>
            </a:r>
            <a:endParaRPr lang="en-US" sz="1400" dirty="0">
              <a:solidFill>
                <a:schemeClr val="tx1"/>
              </a:solidFill>
              <a:latin typeface="+mj-lt"/>
            </a:endParaRPr>
          </a:p>
        </p:txBody>
      </p:sp>
      <p:pic>
        <p:nvPicPr>
          <p:cNvPr id="4098" name="Picture 2" descr="of Australian workers using generative ...">
            <a:extLst>
              <a:ext uri="{FF2B5EF4-FFF2-40B4-BE49-F238E27FC236}">
                <a16:creationId xmlns:a16="http://schemas.microsoft.com/office/drawing/2014/main" id="{C3231F55-BB6D-3DE6-5F46-3A5B97D67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2071243"/>
            <a:ext cx="37973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6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dirty="0"/>
              <a:t>[1] Generative AI, UK Copyright and Open </a:t>
            </a:r>
            <a:r>
              <a:rPr lang="en-US" dirty="0" err="1"/>
              <a:t>Licences</a:t>
            </a:r>
            <a:r>
              <a:rPr lang="en-US" dirty="0"/>
              <a:t>, Andrew Johnson, </a:t>
            </a:r>
            <a:r>
              <a:rPr lang="en-US" dirty="0">
                <a:hlinkClick r:id="rId2"/>
              </a:rPr>
              <a:t>https://f1000research.com/articles/13-134/v</a:t>
            </a:r>
            <a:r>
              <a:rPr lang="en-US" dirty="0"/>
              <a:t> </a:t>
            </a:r>
          </a:p>
          <a:p>
            <a:pPr marL="0" indent="0">
              <a:buNone/>
            </a:pPr>
            <a:r>
              <a:rPr lang="en-US" dirty="0"/>
              <a:t>[2] Elaborating a Human Rights-Friendly Copyright </a:t>
            </a:r>
            <a:r>
              <a:rPr lang="en-US" dirty="0" err="1"/>
              <a:t>Framwork</a:t>
            </a:r>
            <a:r>
              <a:rPr lang="en-US" dirty="0"/>
              <a:t> for AI, </a:t>
            </a:r>
            <a:r>
              <a:rPr lang="en-US" dirty="0" err="1"/>
              <a:t>Christophne</a:t>
            </a:r>
            <a:r>
              <a:rPr lang="en-US" dirty="0"/>
              <a:t> Geiger, </a:t>
            </a:r>
            <a:r>
              <a:rPr lang="en-US" dirty="0">
                <a:hlinkClick r:id="rId3"/>
              </a:rPr>
              <a:t>https://link.springer.com/content/pdf/10.1007/s40319-024-01481-5.pdf</a:t>
            </a:r>
            <a:r>
              <a:rPr lang="en-US" dirty="0"/>
              <a:t> </a:t>
            </a:r>
          </a:p>
          <a:p>
            <a:pPr marL="0" indent="0">
              <a:buNone/>
            </a:pPr>
            <a:r>
              <a:rPr lang="en-US" dirty="0"/>
              <a:t>[3] Generative AI is a Crisis for Copyright Law, Kate Crawford and Jason Schultz, </a:t>
            </a:r>
            <a:r>
              <a:rPr lang="en-US" dirty="0">
                <a:hlinkClick r:id="rId4"/>
              </a:rPr>
              <a:t>https://issues.org/generative-ai-copyright-law-crawford-schultz/</a:t>
            </a:r>
            <a:r>
              <a:rPr lang="en-US" dirty="0"/>
              <a:t> </a:t>
            </a:r>
          </a:p>
          <a:p>
            <a:pPr marL="0" indent="0">
              <a:buNone/>
            </a:pPr>
            <a:r>
              <a:rPr lang="en-US" dirty="0"/>
              <a:t>[4] Generative AI Meets Copyright, Pamela Samuelson, </a:t>
            </a:r>
            <a:r>
              <a:rPr lang="en-US" dirty="0">
                <a:hlinkClick r:id="rId5"/>
              </a:rPr>
              <a:t>https://www.science.org/doi/10.1126/science.adi0656</a:t>
            </a:r>
            <a:r>
              <a:rPr lang="en-US" dirty="0"/>
              <a:t> </a:t>
            </a:r>
          </a:p>
          <a:p>
            <a:pPr marL="0" indent="0">
              <a:buNone/>
            </a:pPr>
            <a:r>
              <a:rPr lang="en-US" dirty="0"/>
              <a:t>[5] Rethinking Copyright </a:t>
            </a:r>
            <a:r>
              <a:rPr lang="en-US" dirty="0" err="1"/>
              <a:t>exepctions</a:t>
            </a:r>
            <a:r>
              <a:rPr lang="en-US" dirty="0"/>
              <a:t> in the era of generative AI: </a:t>
            </a:r>
            <a:r>
              <a:rPr lang="en-US" dirty="0" err="1"/>
              <a:t>Balencing</a:t>
            </a:r>
            <a:r>
              <a:rPr lang="en-US" dirty="0"/>
              <a:t> innovation and intellectual property Protection, </a:t>
            </a:r>
            <a:r>
              <a:rPr lang="en-US" dirty="0" err="1"/>
              <a:t>Saliltron</a:t>
            </a:r>
            <a:r>
              <a:rPr lang="en-US" dirty="0"/>
              <a:t> </a:t>
            </a:r>
            <a:r>
              <a:rPr lang="en-US" dirty="0" err="1"/>
              <a:t>Thongmeensuk</a:t>
            </a:r>
            <a:r>
              <a:rPr lang="en-US" dirty="0"/>
              <a:t>, </a:t>
            </a:r>
            <a:r>
              <a:rPr lang="en-US" dirty="0">
                <a:hlinkClick r:id="rId6"/>
              </a:rPr>
              <a:t>https://onlinelibrary-wiley-com.ezpv7-web-p-u01.wpi.edu/doi/epdf/10.1111/jwip.12301</a:t>
            </a:r>
            <a:r>
              <a:rPr lang="en-US" dirty="0"/>
              <a:t> </a:t>
            </a:r>
          </a:p>
        </p:txBody>
      </p:sp>
      <p:sp>
        <p:nvSpPr>
          <p:cNvPr id="4" name="Footer Placeholder 3"/>
          <p:cNvSpPr>
            <a:spLocks noGrp="1"/>
          </p:cNvSpPr>
          <p:nvPr>
            <p:ph type="ftr" sz="quarter" idx="11"/>
          </p:nvPr>
        </p:nvSpPr>
        <p:spPr/>
        <p:txBody>
          <a:bodyPr/>
          <a:lstStyle/>
          <a:p>
            <a:r>
              <a:rPr lang="sk-SK" dirty="0"/>
              <a:t>© 2024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Natalie </a:t>
            </a:r>
            <a:r>
              <a:rPr lang="en-US" sz="1400" dirty="0" err="1">
                <a:solidFill>
                  <a:schemeClr val="tx1"/>
                </a:solidFill>
                <a:latin typeface="+mj-lt"/>
              </a:rPr>
              <a:t>Prezhdo</a:t>
            </a:r>
            <a:endParaRPr lang="en-US" sz="1400" dirty="0">
              <a:solidFill>
                <a:schemeClr val="tx1"/>
              </a:solidFill>
              <a:latin typeface="+mj-lt"/>
            </a:endParaRPr>
          </a:p>
        </p:txBody>
      </p:sp>
    </p:spTree>
    <p:extLst>
      <p:ext uri="{BB962C8B-B14F-4D97-AF65-F5344CB8AC3E}">
        <p14:creationId xmlns:p14="http://schemas.microsoft.com/office/powerpoint/2010/main" val="317069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Encrypted Messengers Dilemma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Vasilii Gorbunov</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6327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Telegram CEO list of charges </a:t>
            </a:r>
            <a:r>
              <a:rPr lang="en-US" sz="1200" dirty="0"/>
              <a:t>(Translated [1] )</a:t>
            </a:r>
            <a:r>
              <a:rPr lang="en-US" dirty="0"/>
              <a:t> </a:t>
            </a:r>
          </a:p>
        </p:txBody>
      </p:sp>
      <p:sp>
        <p:nvSpPr>
          <p:cNvPr id="3" name="Content Placeholder 2"/>
          <p:cNvSpPr>
            <a:spLocks noGrp="1"/>
          </p:cNvSpPr>
          <p:nvPr>
            <p:ph sz="half" idx="1"/>
          </p:nvPr>
        </p:nvSpPr>
        <p:spPr>
          <a:xfrm>
            <a:off x="685799" y="1352551"/>
            <a:ext cx="4024937" cy="3352800"/>
          </a:xfrm>
        </p:spPr>
        <p:txBody>
          <a:bodyPr>
            <a:normAutofit fontScale="47500" lnSpcReduction="20000"/>
          </a:bodyPr>
          <a:lstStyle/>
          <a:p>
            <a:r>
              <a:rPr lang="en-US" u="sng" dirty="0"/>
              <a:t>Complicity in managing an online platform to enable an illegal transaction in an organized group: This charge carries a maximum penalty of 10 years in prison and a €500,000 fine.</a:t>
            </a:r>
          </a:p>
          <a:p>
            <a:r>
              <a:rPr lang="en-US" dirty="0"/>
              <a:t>Refusal to communicate information or documents necessary for legally authorized interceptions when requested by the authorities.</a:t>
            </a:r>
          </a:p>
          <a:p>
            <a:r>
              <a:rPr lang="en-US" dirty="0"/>
              <a:t>Complicity in the offenses of:</a:t>
            </a:r>
          </a:p>
          <a:p>
            <a:r>
              <a:rPr lang="en-US" dirty="0"/>
              <a:t>    - Making available, without legitimate reason, a program or data designed to damage an automated data processing system.</a:t>
            </a:r>
          </a:p>
          <a:p>
            <a:r>
              <a:rPr lang="en-US" dirty="0"/>
              <a:t>    - Distribution in an organized group of images of minors depicting child pornography.</a:t>
            </a:r>
          </a:p>
          <a:p>
            <a:r>
              <a:rPr lang="en-US" dirty="0"/>
              <a:t>    - Drug trafficking.</a:t>
            </a:r>
          </a:p>
          <a:p>
            <a:r>
              <a:rPr lang="en-US" dirty="0"/>
              <a:t>   -  Fraud in an organized group.</a:t>
            </a:r>
          </a:p>
          <a:p>
            <a:r>
              <a:rPr lang="en-US" dirty="0"/>
              <a:t>    - Criminal association with the intent to commit crimes or offenses.</a:t>
            </a:r>
          </a:p>
          <a:p>
            <a:r>
              <a:rPr lang="en-US" dirty="0"/>
              <a:t>Money laundering of crimes or offenses in an organized group.</a:t>
            </a:r>
          </a:p>
          <a:p>
            <a:r>
              <a:rPr lang="en-US" dirty="0"/>
              <a:t>Provision of cryptology services aimed at ensuring confidentiality without proper declaration.</a:t>
            </a:r>
          </a:p>
          <a:p>
            <a:r>
              <a:rPr lang="en-US" dirty="0"/>
              <a:t>Provision and importation of cryptology means that do not solely ensure authentication or integrity control without prior declaration.</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pic>
        <p:nvPicPr>
          <p:cNvPr id="11" name="Picture 10">
            <a:extLst>
              <a:ext uri="{FF2B5EF4-FFF2-40B4-BE49-F238E27FC236}">
                <a16:creationId xmlns:a16="http://schemas.microsoft.com/office/drawing/2014/main" id="{52583651-6152-F58F-19EA-707DC83A5416}"/>
              </a:ext>
            </a:extLst>
          </p:cNvPr>
          <p:cNvPicPr>
            <a:picLocks noChangeAspect="1"/>
          </p:cNvPicPr>
          <p:nvPr/>
        </p:nvPicPr>
        <p:blipFill>
          <a:blip r:embed="rId3"/>
          <a:stretch>
            <a:fillRect/>
          </a:stretch>
        </p:blipFill>
        <p:spPr>
          <a:xfrm>
            <a:off x="4858292" y="1568195"/>
            <a:ext cx="3766649" cy="2296223"/>
          </a:xfrm>
          <a:prstGeom prst="rect">
            <a:avLst/>
          </a:prstGeom>
        </p:spPr>
      </p:pic>
      <p:sp>
        <p:nvSpPr>
          <p:cNvPr id="13" name="TextBox 12">
            <a:extLst>
              <a:ext uri="{FF2B5EF4-FFF2-40B4-BE49-F238E27FC236}">
                <a16:creationId xmlns:a16="http://schemas.microsoft.com/office/drawing/2014/main" id="{EE72C781-267F-F2CF-FB8B-80DFA37F61A7}"/>
              </a:ext>
            </a:extLst>
          </p:cNvPr>
          <p:cNvSpPr txBox="1"/>
          <p:nvPr/>
        </p:nvSpPr>
        <p:spPr>
          <a:xfrm>
            <a:off x="5637946" y="3925431"/>
            <a:ext cx="3388850" cy="230832"/>
          </a:xfrm>
          <a:prstGeom prst="rect">
            <a:avLst/>
          </a:prstGeom>
          <a:noFill/>
        </p:spPr>
        <p:txBody>
          <a:bodyPr wrap="square">
            <a:spAutoFit/>
          </a:bodyPr>
          <a:lstStyle/>
          <a:p>
            <a:r>
              <a:rPr lang="en-US" sz="900" dirty="0"/>
              <a:t>BBC News https://www.bbc.com/news/articles/ckg2kz9kn93o</a:t>
            </a:r>
          </a:p>
        </p:txBody>
      </p:sp>
    </p:spTree>
    <p:extLst>
      <p:ext uri="{BB962C8B-B14F-4D97-AF65-F5344CB8AC3E}">
        <p14:creationId xmlns:p14="http://schemas.microsoft.com/office/powerpoint/2010/main" val="2075725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23" y="438149"/>
            <a:ext cx="8004153" cy="914400"/>
          </a:xfrm>
        </p:spPr>
        <p:txBody>
          <a:bodyPr>
            <a:normAutofit/>
          </a:bodyPr>
          <a:lstStyle/>
          <a:p>
            <a:r>
              <a:rPr lang="en-US" sz="1200" dirty="0"/>
              <a:t>Refusal to communicate information or documents necessary for legally authorized interceptions when requested by the authorities.</a:t>
            </a:r>
          </a:p>
        </p:txBody>
      </p:sp>
      <p:sp>
        <p:nvSpPr>
          <p:cNvPr id="3" name="Content Placeholder 2"/>
          <p:cNvSpPr>
            <a:spLocks noGrp="1"/>
          </p:cNvSpPr>
          <p:nvPr>
            <p:ph sz="half" idx="1"/>
          </p:nvPr>
        </p:nvSpPr>
        <p:spPr>
          <a:xfrm>
            <a:off x="685799" y="1352551"/>
            <a:ext cx="6957323" cy="1132095"/>
          </a:xfrm>
        </p:spPr>
        <p:txBody>
          <a:bodyPr>
            <a:normAutofit lnSpcReduction="10000"/>
          </a:bodyPr>
          <a:lstStyle/>
          <a:p>
            <a:r>
              <a:rPr lang="en-US" dirty="0"/>
              <a:t>The platform doesn’t turn in the users to authorities</a:t>
            </a:r>
          </a:p>
          <a:p>
            <a:r>
              <a:rPr lang="en-US" dirty="0"/>
              <a:t>+1 point to privacy and free speech</a:t>
            </a:r>
          </a:p>
          <a:p>
            <a:r>
              <a:rPr lang="en-US" dirty="0"/>
              <a:t>-1 point: even by the court order (which is a society representative)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
        <p:nvSpPr>
          <p:cNvPr id="12" name="Title 1">
            <a:extLst>
              <a:ext uri="{FF2B5EF4-FFF2-40B4-BE49-F238E27FC236}">
                <a16:creationId xmlns:a16="http://schemas.microsoft.com/office/drawing/2014/main" id="{EBE49EEA-9C23-20E6-87D8-191CEB717AB9}"/>
              </a:ext>
            </a:extLst>
          </p:cNvPr>
          <p:cNvSpPr txBox="1">
            <a:spLocks/>
          </p:cNvSpPr>
          <p:nvPr/>
        </p:nvSpPr>
        <p:spPr>
          <a:xfrm>
            <a:off x="531035" y="2571751"/>
            <a:ext cx="8004153" cy="606578"/>
          </a:xfrm>
          <a:prstGeom prst="rect">
            <a:avLst/>
          </a:prstGeom>
          <a:effectLst/>
        </p:spPr>
        <p:txBody>
          <a:bodyPr vert="horz" lIns="91436" tIns="45718" rIns="91436" bIns="45718" rtlCol="0" anchor="ctr" anchorCtr="0">
            <a:normAutofit fontScale="97500"/>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sz="1000" dirty="0"/>
              <a:t>Making available, without legitimate reason, a program or data designed to damage an automated data processing system.</a:t>
            </a:r>
            <a:endParaRPr lang="en-US" sz="1200" dirty="0"/>
          </a:p>
        </p:txBody>
      </p:sp>
      <p:sp>
        <p:nvSpPr>
          <p:cNvPr id="13" name="Content Placeholder 2">
            <a:extLst>
              <a:ext uri="{FF2B5EF4-FFF2-40B4-BE49-F238E27FC236}">
                <a16:creationId xmlns:a16="http://schemas.microsoft.com/office/drawing/2014/main" id="{21E24E4D-BC8B-F44A-A77D-E04C0518141A}"/>
              </a:ext>
            </a:extLst>
          </p:cNvPr>
          <p:cNvSpPr txBox="1">
            <a:spLocks/>
          </p:cNvSpPr>
          <p:nvPr/>
        </p:nvSpPr>
        <p:spPr>
          <a:xfrm>
            <a:off x="690527" y="3038411"/>
            <a:ext cx="6957323" cy="1897920"/>
          </a:xfrm>
          <a:prstGeom prst="rect">
            <a:avLst/>
          </a:prstGeom>
        </p:spPr>
        <p:txBody>
          <a:bodyPr vert="horz" lIns="91436" tIns="45718" rIns="91436" bIns="45718" rtlCol="0">
            <a:normAutofit fontScale="9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Poor executable file limits facilitate spread of viruses, malware, etc. </a:t>
            </a:r>
          </a:p>
          <a:p>
            <a:r>
              <a:rPr lang="en-US" dirty="0"/>
              <a:t>-1 point to cybersecurity of users</a:t>
            </a:r>
          </a:p>
          <a:p>
            <a:r>
              <a:rPr lang="en-US" dirty="0"/>
              <a:t>CFAA (Computer Fraud and Abuse Act) [3] is used for sharing dangerous </a:t>
            </a:r>
            <a:r>
              <a:rPr lang="en-US" b="1" u="sng" dirty="0"/>
              <a:t>code snippets </a:t>
            </a:r>
            <a:r>
              <a:rPr lang="en-US" dirty="0"/>
              <a:t>the same way as damaging soft (facilitate creating of such). Be careful with sharing or getting code snippets.</a:t>
            </a:r>
          </a:p>
          <a:p>
            <a:pPr marL="0" indent="0">
              <a:buNone/>
            </a:pPr>
            <a:r>
              <a:rPr lang="en-US" i="1" dirty="0"/>
              <a:t>Example of limits: Stack Overflow prohibits the posting of malicious, destructive, or harmful code [4]</a:t>
            </a:r>
          </a:p>
        </p:txBody>
      </p:sp>
    </p:spTree>
    <p:extLst>
      <p:ext uri="{BB962C8B-B14F-4D97-AF65-F5344CB8AC3E}">
        <p14:creationId xmlns:p14="http://schemas.microsoft.com/office/powerpoint/2010/main" val="8793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31" y="438149"/>
            <a:ext cx="7772400" cy="914400"/>
          </a:xfrm>
        </p:spPr>
        <p:txBody>
          <a:bodyPr>
            <a:normAutofit/>
          </a:bodyPr>
          <a:lstStyle/>
          <a:p>
            <a:r>
              <a:rPr lang="en-US" sz="1200" dirty="0"/>
              <a:t> - Distribution in an organized group of images of minors depicting child pornography.</a:t>
            </a:r>
            <a:br>
              <a:rPr lang="en-US" sz="1200" dirty="0"/>
            </a:br>
            <a:r>
              <a:rPr lang="en-US" sz="1200" dirty="0"/>
              <a:t>    - Drug trafficking.</a:t>
            </a:r>
            <a:br>
              <a:rPr lang="en-US" sz="1200" dirty="0"/>
            </a:br>
            <a:r>
              <a:rPr lang="en-US" sz="1200" dirty="0"/>
              <a:t>   -  Fraud in an organized group.</a:t>
            </a:r>
            <a:br>
              <a:rPr lang="en-US" sz="1200" dirty="0"/>
            </a:br>
            <a:r>
              <a:rPr lang="en-US" sz="1200" dirty="0"/>
              <a:t>    - Criminal association with the intent to commit crimes or offenses.</a:t>
            </a:r>
            <a:br>
              <a:rPr lang="en-US" sz="1200" dirty="0"/>
            </a:br>
            <a:r>
              <a:rPr lang="en-US" sz="1200" dirty="0"/>
              <a:t>Money laundering of crimes or offenses in an organized group.</a:t>
            </a:r>
          </a:p>
        </p:txBody>
      </p:sp>
      <p:sp>
        <p:nvSpPr>
          <p:cNvPr id="3" name="Content Placeholder 2"/>
          <p:cNvSpPr>
            <a:spLocks noGrp="1"/>
          </p:cNvSpPr>
          <p:nvPr>
            <p:ph sz="half" idx="1"/>
          </p:nvPr>
        </p:nvSpPr>
        <p:spPr>
          <a:xfrm>
            <a:off x="685800" y="1352551"/>
            <a:ext cx="7966316" cy="432106"/>
          </a:xfrm>
        </p:spPr>
        <p:txBody>
          <a:bodyPr/>
          <a:lstStyle/>
          <a:p>
            <a:r>
              <a:rPr lang="en-US" dirty="0"/>
              <a:t>Poor moderation of direct criminal activities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
        <p:nvSpPr>
          <p:cNvPr id="12" name="Title 1">
            <a:extLst>
              <a:ext uri="{FF2B5EF4-FFF2-40B4-BE49-F238E27FC236}">
                <a16:creationId xmlns:a16="http://schemas.microsoft.com/office/drawing/2014/main" id="{DE4D3AD4-D5DB-D3A7-9A10-AE48B85852E7}"/>
              </a:ext>
            </a:extLst>
          </p:cNvPr>
          <p:cNvSpPr txBox="1">
            <a:spLocks/>
          </p:cNvSpPr>
          <p:nvPr/>
        </p:nvSpPr>
        <p:spPr>
          <a:xfrm>
            <a:off x="608548" y="1924255"/>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sz="1400" dirty="0"/>
              <a:t>Provision of cryptology services aimed at ensuring confidentiality without proper declaration.</a:t>
            </a:r>
          </a:p>
          <a:p>
            <a:r>
              <a:rPr lang="en-US" sz="1400" dirty="0"/>
              <a:t>Provision and importation of cryptology means that do not solely ensure authentication or integrity control without prior declaration.</a:t>
            </a:r>
          </a:p>
        </p:txBody>
      </p:sp>
      <p:sp>
        <p:nvSpPr>
          <p:cNvPr id="13" name="Content Placeholder 2">
            <a:extLst>
              <a:ext uri="{FF2B5EF4-FFF2-40B4-BE49-F238E27FC236}">
                <a16:creationId xmlns:a16="http://schemas.microsoft.com/office/drawing/2014/main" id="{E4FBCAC8-AA30-1CD6-45ED-44C490D2C1FE}"/>
              </a:ext>
            </a:extLst>
          </p:cNvPr>
          <p:cNvSpPr txBox="1">
            <a:spLocks/>
          </p:cNvSpPr>
          <p:nvPr/>
        </p:nvSpPr>
        <p:spPr>
          <a:xfrm>
            <a:off x="685800" y="2978253"/>
            <a:ext cx="7966316" cy="1675727"/>
          </a:xfrm>
          <a:prstGeom prst="rect">
            <a:avLst/>
          </a:prstGeom>
        </p:spPr>
        <p:txBody>
          <a:bodyPr vert="horz" lIns="91436" tIns="45718" rIns="91436" bIns="45718" rtlCol="0">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No clear explanation of the level of privacy and services provided</a:t>
            </a:r>
          </a:p>
          <a:p>
            <a:r>
              <a:rPr lang="en-US" dirty="0"/>
              <a:t>Integration with chat bots that have uncertain security and intents.</a:t>
            </a:r>
          </a:p>
          <a:p>
            <a:r>
              <a:rPr lang="en-US" dirty="0"/>
              <a:t>No clear understanding of the app intent to use your data (for processing, for sharing with third parties and governments)</a:t>
            </a:r>
          </a:p>
          <a:p>
            <a:r>
              <a:rPr lang="en-US" dirty="0"/>
              <a:t>Authentication inequality</a:t>
            </a:r>
          </a:p>
        </p:txBody>
      </p:sp>
    </p:spTree>
    <p:extLst>
      <p:ext uri="{BB962C8B-B14F-4D97-AF65-F5344CB8AC3E}">
        <p14:creationId xmlns:p14="http://schemas.microsoft.com/office/powerpoint/2010/main" val="37345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conflicts:</a:t>
            </a:r>
            <a:br>
              <a:rPr lang="en-US" dirty="0"/>
            </a:br>
            <a:r>
              <a:rPr lang="en-US" dirty="0"/>
              <a:t>Recruiting new criminals</a:t>
            </a:r>
          </a:p>
        </p:txBody>
      </p:sp>
      <p:sp>
        <p:nvSpPr>
          <p:cNvPr id="3" name="Content Placeholder 2"/>
          <p:cNvSpPr>
            <a:spLocks noGrp="1"/>
          </p:cNvSpPr>
          <p:nvPr>
            <p:ph sz="half" idx="1"/>
          </p:nvPr>
        </p:nvSpPr>
        <p:spPr>
          <a:xfrm>
            <a:off x="685800" y="1352550"/>
            <a:ext cx="8029378" cy="2769394"/>
          </a:xfrm>
        </p:spPr>
        <p:txBody>
          <a:bodyPr>
            <a:normAutofit/>
          </a:bodyPr>
          <a:lstStyle/>
          <a:p>
            <a:r>
              <a:rPr lang="en-US" dirty="0"/>
              <a:t>Promotion of criminal channels on streets</a:t>
            </a:r>
          </a:p>
          <a:p>
            <a:r>
              <a:rPr lang="en-US" dirty="0"/>
              <a:t>Promotion of to criminal channels on other platforms </a:t>
            </a:r>
            <a:r>
              <a:rPr lang="en-US" sz="1100" dirty="0"/>
              <a:t>(including 24-hour stories)</a:t>
            </a:r>
          </a:p>
          <a:p>
            <a:r>
              <a:rPr lang="en-US" dirty="0"/>
              <a:t>Burden to other platforms</a:t>
            </a:r>
          </a:p>
          <a:p>
            <a:r>
              <a:rPr lang="en-US" dirty="0"/>
              <a:t>Burden to cities with monitoring and repainting over graffiti with links </a:t>
            </a:r>
          </a:p>
          <a:p>
            <a:r>
              <a:rPr lang="en-US" dirty="0"/>
              <a:t>Burden to police, officers are forced to participate in Entrapment manner</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Tree>
    <p:extLst>
      <p:ext uri="{BB962C8B-B14F-4D97-AF65-F5344CB8AC3E}">
        <p14:creationId xmlns:p14="http://schemas.microsoft.com/office/powerpoint/2010/main" val="254866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conflicts:</a:t>
            </a:r>
            <a:br>
              <a:rPr lang="en-US" dirty="0"/>
            </a:br>
            <a:r>
              <a:rPr lang="en-US" dirty="0"/>
              <a:t>information hazards</a:t>
            </a:r>
          </a:p>
        </p:txBody>
      </p:sp>
      <p:sp>
        <p:nvSpPr>
          <p:cNvPr id="3" name="Content Placeholder 2"/>
          <p:cNvSpPr>
            <a:spLocks noGrp="1"/>
          </p:cNvSpPr>
          <p:nvPr>
            <p:ph sz="half" idx="1"/>
          </p:nvPr>
        </p:nvSpPr>
        <p:spPr>
          <a:xfrm>
            <a:off x="685800" y="1135380"/>
            <a:ext cx="8029378" cy="655583"/>
          </a:xfrm>
        </p:spPr>
        <p:txBody>
          <a:bodyPr>
            <a:normAutofit fontScale="92500" lnSpcReduction="20000"/>
          </a:bodyPr>
          <a:lstStyle/>
          <a:p>
            <a:pPr marL="0" indent="0">
              <a:buNone/>
            </a:pPr>
            <a:r>
              <a:rPr lang="en-US" dirty="0"/>
              <a:t>Access to information only used by professionals or licensed professionals, E.G.:</a:t>
            </a:r>
          </a:p>
          <a:p>
            <a:r>
              <a:rPr lang="en-US" dirty="0"/>
              <a:t>Production of controlled substances, biohazard and explosive.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
        <p:nvSpPr>
          <p:cNvPr id="18" name="Content Placeholder 2">
            <a:extLst>
              <a:ext uri="{FF2B5EF4-FFF2-40B4-BE49-F238E27FC236}">
                <a16:creationId xmlns:a16="http://schemas.microsoft.com/office/drawing/2014/main" id="{773D1026-D92B-A9A1-6A5B-270793E7E69E}"/>
              </a:ext>
            </a:extLst>
          </p:cNvPr>
          <p:cNvSpPr txBox="1">
            <a:spLocks/>
          </p:cNvSpPr>
          <p:nvPr/>
        </p:nvSpPr>
        <p:spPr>
          <a:xfrm>
            <a:off x="685800" y="1781410"/>
            <a:ext cx="8029378" cy="929637"/>
          </a:xfrm>
          <a:prstGeom prst="rect">
            <a:avLst/>
          </a:prstGeom>
        </p:spPr>
        <p:txBody>
          <a:bodyPr vert="horz" lIns="91436" tIns="45718" rIns="91436" bIns="45718" rtlCol="0">
            <a:normAutofit fontScale="925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Medical diagnostic criteria (may provoke people to self medicate instead of going for help)</a:t>
            </a:r>
          </a:p>
          <a:p>
            <a:r>
              <a:rPr lang="en-US" dirty="0"/>
              <a:t>Etc.</a:t>
            </a:r>
          </a:p>
        </p:txBody>
      </p:sp>
    </p:spTree>
    <p:extLst>
      <p:ext uri="{BB962C8B-B14F-4D97-AF65-F5344CB8AC3E}">
        <p14:creationId xmlns:p14="http://schemas.microsoft.com/office/powerpoint/2010/main" val="296266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conflicts:</a:t>
            </a:r>
            <a:br>
              <a:rPr lang="en-US" dirty="0"/>
            </a:br>
            <a:r>
              <a:rPr lang="en-US" dirty="0"/>
              <a:t>information hazards</a:t>
            </a:r>
          </a:p>
        </p:txBody>
      </p:sp>
      <p:sp>
        <p:nvSpPr>
          <p:cNvPr id="3" name="Content Placeholder 2"/>
          <p:cNvSpPr>
            <a:spLocks noGrp="1"/>
          </p:cNvSpPr>
          <p:nvPr>
            <p:ph sz="half" idx="1"/>
          </p:nvPr>
        </p:nvSpPr>
        <p:spPr>
          <a:xfrm>
            <a:off x="685800" y="1352550"/>
            <a:ext cx="8029378" cy="1173874"/>
          </a:xfrm>
        </p:spPr>
        <p:txBody>
          <a:bodyPr>
            <a:normAutofit fontScale="92500" lnSpcReduction="20000"/>
          </a:bodyPr>
          <a:lstStyle/>
          <a:p>
            <a:r>
              <a:rPr lang="en-US" dirty="0"/>
              <a:t>People looking for a Doomscrolling information </a:t>
            </a:r>
          </a:p>
          <a:p>
            <a:r>
              <a:rPr lang="en-US" dirty="0"/>
              <a:t>Positive feedback loops of information and events [5]</a:t>
            </a:r>
          </a:p>
          <a:p>
            <a:r>
              <a:rPr lang="en-US" dirty="0"/>
              <a:t>Several phenomena follow this dynamic and create loops of unnecessary suffering for lots of people.</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
        <p:nvSpPr>
          <p:cNvPr id="9" name="Rectangle: Rounded Corners 8">
            <a:extLst>
              <a:ext uri="{FF2B5EF4-FFF2-40B4-BE49-F238E27FC236}">
                <a16:creationId xmlns:a16="http://schemas.microsoft.com/office/drawing/2014/main" id="{A4699B09-4E15-52F2-5F96-7543F682A0DF}"/>
              </a:ext>
            </a:extLst>
          </p:cNvPr>
          <p:cNvSpPr/>
          <p:nvPr/>
        </p:nvSpPr>
        <p:spPr>
          <a:xfrm>
            <a:off x="3121571" y="2617076"/>
            <a:ext cx="1803575" cy="63390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More news on corruption</a:t>
            </a:r>
          </a:p>
        </p:txBody>
      </p:sp>
      <p:sp>
        <p:nvSpPr>
          <p:cNvPr id="10" name="Rectangle: Rounded Corners 9">
            <a:extLst>
              <a:ext uri="{FF2B5EF4-FFF2-40B4-BE49-F238E27FC236}">
                <a16:creationId xmlns:a16="http://schemas.microsoft.com/office/drawing/2014/main" id="{58DFD5A8-2AC5-48B0-C5AB-7BF715D4A09A}"/>
              </a:ext>
            </a:extLst>
          </p:cNvPr>
          <p:cNvSpPr/>
          <p:nvPr/>
        </p:nvSpPr>
        <p:spPr>
          <a:xfrm>
            <a:off x="1577602" y="3669491"/>
            <a:ext cx="1803575" cy="63390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“Everyone is taking bribes, I will too”</a:t>
            </a:r>
          </a:p>
        </p:txBody>
      </p:sp>
      <p:sp>
        <p:nvSpPr>
          <p:cNvPr id="11" name="Rectangle: Rounded Corners 10">
            <a:extLst>
              <a:ext uri="{FF2B5EF4-FFF2-40B4-BE49-F238E27FC236}">
                <a16:creationId xmlns:a16="http://schemas.microsoft.com/office/drawing/2014/main" id="{04B53328-332C-8FD4-5DB6-C6907458DAB3}"/>
              </a:ext>
            </a:extLst>
          </p:cNvPr>
          <p:cNvSpPr/>
          <p:nvPr/>
        </p:nvSpPr>
        <p:spPr>
          <a:xfrm>
            <a:off x="4700489" y="3669491"/>
            <a:ext cx="1803575" cy="63390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More corruption</a:t>
            </a:r>
          </a:p>
        </p:txBody>
      </p:sp>
      <p:cxnSp>
        <p:nvCxnSpPr>
          <p:cNvPr id="15" name="Straight Arrow Connector 14">
            <a:extLst>
              <a:ext uri="{FF2B5EF4-FFF2-40B4-BE49-F238E27FC236}">
                <a16:creationId xmlns:a16="http://schemas.microsoft.com/office/drawing/2014/main" id="{0E615093-255B-1CD7-25A9-A3D32DEA12C6}"/>
              </a:ext>
            </a:extLst>
          </p:cNvPr>
          <p:cNvCxnSpPr>
            <a:stCxn id="9" idx="1"/>
            <a:endCxn id="10" idx="0"/>
          </p:cNvCxnSpPr>
          <p:nvPr/>
        </p:nvCxnSpPr>
        <p:spPr>
          <a:xfrm flipH="1">
            <a:off x="2479390" y="2934029"/>
            <a:ext cx="642181" cy="735462"/>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FF1A2C-15FA-8069-FFA7-40F5EBE92CDF}"/>
              </a:ext>
            </a:extLst>
          </p:cNvPr>
          <p:cNvCxnSpPr>
            <a:cxnSpLocks/>
            <a:stCxn id="10" idx="3"/>
            <a:endCxn id="11" idx="1"/>
          </p:cNvCxnSpPr>
          <p:nvPr/>
        </p:nvCxnSpPr>
        <p:spPr>
          <a:xfrm>
            <a:off x="3381177" y="3986444"/>
            <a:ext cx="1319312" cy="0"/>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FBEF6D-3C8A-8C50-ACB5-9CB7B6D95C0C}"/>
              </a:ext>
            </a:extLst>
          </p:cNvPr>
          <p:cNvCxnSpPr>
            <a:cxnSpLocks/>
            <a:stCxn id="11" idx="0"/>
            <a:endCxn id="9" idx="3"/>
          </p:cNvCxnSpPr>
          <p:nvPr/>
        </p:nvCxnSpPr>
        <p:spPr>
          <a:xfrm flipH="1" flipV="1">
            <a:off x="4925146" y="2934029"/>
            <a:ext cx="677131" cy="735462"/>
          </a:xfrm>
          <a:prstGeom prst="straightConnector1">
            <a:avLst/>
          </a:prstGeom>
          <a:ln w="1905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0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62500" lnSpcReduction="20000"/>
          </a:bodyPr>
          <a:lstStyle/>
          <a:p>
            <a:pPr>
              <a:spcBef>
                <a:spcPts val="600"/>
              </a:spcBef>
            </a:pPr>
            <a:r>
              <a:rPr lang="is-IS" dirty="0"/>
              <a:t>p. 168 “not have bothered to invent it.“ or had the time. </a:t>
            </a:r>
          </a:p>
          <a:p>
            <a:pPr>
              <a:spcBef>
                <a:spcPts val="600"/>
              </a:spcBef>
            </a:pPr>
            <a:r>
              <a:rPr lang="is-IS" dirty="0"/>
              <a:t>p. 169 Any music entering public domain, not just classical.  Why does orchestra budget matter? Public domain year 1997/1999 from source published in 1996? </a:t>
            </a:r>
            <a:endParaRPr lang="en-US" dirty="0"/>
          </a:p>
          <a:p>
            <a:pPr>
              <a:spcBef>
                <a:spcPts val="600"/>
              </a:spcBef>
            </a:pPr>
            <a:r>
              <a:rPr lang="en-US" dirty="0"/>
              <a:t>p. 170 SaaS, Google Search example? “…before he </a:t>
            </a:r>
            <a:r>
              <a:rPr lang="en-US" b="1" dirty="0"/>
              <a:t>gave</a:t>
            </a:r>
            <a:r>
              <a:rPr lang="en-US" dirty="0"/>
              <a:t> them the plot.”? </a:t>
            </a:r>
          </a:p>
          <a:p>
            <a:pPr>
              <a:spcBef>
                <a:spcPts val="600"/>
              </a:spcBef>
            </a:pPr>
            <a:r>
              <a:rPr lang="en-US" dirty="0"/>
              <a:t>P. 171 “</a:t>
            </a:r>
            <a:r>
              <a:rPr lang="is-IS" dirty="0"/>
              <a:t>…cannot erase the memories...” Paycheck (2003) Does Google protect its name/trademark?</a:t>
            </a:r>
            <a:endParaRPr lang="en-US" dirty="0"/>
          </a:p>
          <a:p>
            <a:pPr>
              <a:spcBef>
                <a:spcPts val="600"/>
              </a:spcBef>
            </a:pPr>
            <a:r>
              <a:rPr lang="en-US" dirty="0"/>
              <a:t>p. 173 When was instant photography invented?</a:t>
            </a:r>
          </a:p>
          <a:p>
            <a:pPr>
              <a:spcBef>
                <a:spcPts val="600"/>
              </a:spcBef>
            </a:pPr>
            <a:r>
              <a:rPr lang="en-US" dirty="0"/>
              <a:t>p. 176 Mickey Mouse – CGP Grey “Copyright: Forever Less One Day”</a:t>
            </a:r>
          </a:p>
          <a:p>
            <a:pPr>
              <a:spcBef>
                <a:spcPts val="600"/>
              </a:spcBef>
            </a:pPr>
            <a:r>
              <a:rPr lang="en-US" dirty="0"/>
              <a:t>p. 177 $150K for VP seems low.</a:t>
            </a:r>
          </a:p>
          <a:p>
            <a:pPr>
              <a:spcBef>
                <a:spcPts val="600"/>
              </a:spcBef>
            </a:pPr>
            <a:r>
              <a:rPr lang="en-US" dirty="0"/>
              <a:t>p. 179 Felicity is also an affected party.</a:t>
            </a:r>
          </a:p>
          <a:p>
            <a:pPr>
              <a:spcBef>
                <a:spcPts val="600"/>
              </a:spcBef>
            </a:pPr>
            <a:r>
              <a:rPr lang="en-US" dirty="0"/>
              <a:t>p. 182 4.4 #2 preferred assuming means published works more likely fair use. See p. 186</a:t>
            </a:r>
          </a:p>
          <a:p>
            <a:pPr>
              <a:spcBef>
                <a:spcPts val="600"/>
              </a:spcBef>
            </a:pPr>
            <a:r>
              <a:rPr lang="en-US" dirty="0"/>
              <a:t>p. 186 Will Google do the same for music, movies, video games as books?</a:t>
            </a:r>
          </a:p>
          <a:p>
            <a:pPr>
              <a:spcBef>
                <a:spcPts val="600"/>
              </a:spcBef>
            </a:pPr>
            <a:r>
              <a:rPr lang="en-US" dirty="0"/>
              <a:t>p. 187 What about lawsuits over a single hook sample? </a:t>
            </a:r>
          </a:p>
          <a:p>
            <a:pPr>
              <a:spcBef>
                <a:spcPts val="600"/>
              </a:spcBef>
            </a:pPr>
            <a:r>
              <a:rPr lang="en-US" dirty="0"/>
              <a:t>p. 188 Revenue != profit.</a:t>
            </a:r>
          </a:p>
          <a:p>
            <a:pPr>
              <a:spcBef>
                <a:spcPts val="600"/>
              </a:spcBef>
            </a:pPr>
            <a:r>
              <a:rPr lang="en-US" dirty="0"/>
              <a:t>p. 192 Blocking 100% seems impossible.</a:t>
            </a:r>
          </a:p>
          <a:p>
            <a:pPr>
              <a:spcBef>
                <a:spcPts val="600"/>
              </a:spcBef>
            </a:pPr>
            <a:r>
              <a:rPr lang="en-US" dirty="0"/>
              <a:t>p. 195 Any legitimate BitTorrent use examples since 2005? Newer examples of content before release date? How many people still use Pirate Bay, source 2009?</a:t>
            </a:r>
          </a:p>
        </p:txBody>
      </p:sp>
      <p:sp>
        <p:nvSpPr>
          <p:cNvPr id="11" name="Content Placeholder 10"/>
          <p:cNvSpPr>
            <a:spLocks noGrp="1"/>
          </p:cNvSpPr>
          <p:nvPr>
            <p:ph sz="half" idx="2"/>
          </p:nvPr>
        </p:nvSpPr>
        <p:spPr>
          <a:xfrm>
            <a:off x="4574568" y="1017142"/>
            <a:ext cx="4179013" cy="3980054"/>
          </a:xfrm>
        </p:spPr>
        <p:txBody>
          <a:bodyPr>
            <a:normAutofit fontScale="62500" lnSpcReduction="20000"/>
          </a:bodyPr>
          <a:lstStyle/>
          <a:p>
            <a:pPr>
              <a:spcBef>
                <a:spcPts val="600"/>
              </a:spcBef>
            </a:pPr>
            <a:r>
              <a:rPr lang="en-US" dirty="0"/>
              <a:t>p. 197 “sold… systems… licensing agreement </a:t>
            </a:r>
            <a:r>
              <a:rPr lang="is-IS" dirty="0"/>
              <a:t>… hardware”? </a:t>
            </a:r>
          </a:p>
          <a:p>
            <a:pPr>
              <a:spcBef>
                <a:spcPts val="600"/>
              </a:spcBef>
            </a:pPr>
            <a:r>
              <a:rPr lang="is-IS" dirty="0"/>
              <a:t>p. 198 Confidential source code very outdated. Code can be copyrighted.</a:t>
            </a:r>
            <a:endParaRPr lang="en-US" dirty="0"/>
          </a:p>
          <a:p>
            <a:pPr>
              <a:spcBef>
                <a:spcPts val="600"/>
              </a:spcBef>
            </a:pPr>
            <a:r>
              <a:rPr lang="en-US" dirty="0"/>
              <a:t>p. 199 4.7.3 Safe Software Development references?</a:t>
            </a:r>
          </a:p>
          <a:p>
            <a:pPr>
              <a:spcBef>
                <a:spcPts val="600"/>
              </a:spcBef>
            </a:pPr>
            <a:r>
              <a:rPr lang="en-US" dirty="0"/>
              <a:t>p. 202 What did the smartphone patent wars cost consumers?</a:t>
            </a:r>
          </a:p>
          <a:p>
            <a:pPr>
              <a:spcBef>
                <a:spcPts val="600"/>
              </a:spcBef>
            </a:pPr>
            <a:r>
              <a:rPr lang="en-US" dirty="0"/>
              <a:t>p. 204 Pouring can of tomato juice into ocean != hard work/labor</a:t>
            </a:r>
          </a:p>
          <a:p>
            <a:pPr>
              <a:spcBef>
                <a:spcPts val="600"/>
              </a:spcBef>
            </a:pPr>
            <a:r>
              <a:rPr lang="en-US" dirty="0"/>
              <a:t>p. 205 Developers often need the tool they make and share.  Good reputation can lead to more financial remuneration. Producers are currently allowed to share, just not forced. 3</a:t>
            </a:r>
            <a:r>
              <a:rPr lang="en-US" baseline="30000" dirty="0"/>
              <a:t>rd</a:t>
            </a:r>
            <a:r>
              <a:rPr lang="en-US" dirty="0"/>
              <a:t> claim used by opposing argument too.</a:t>
            </a:r>
          </a:p>
          <a:p>
            <a:pPr>
              <a:spcBef>
                <a:spcPts val="600"/>
              </a:spcBef>
            </a:pPr>
            <a:r>
              <a:rPr lang="en-US" dirty="0"/>
              <a:t>p. 206 It feels argument presented for SW not as strong as music, movies, art.</a:t>
            </a:r>
          </a:p>
          <a:p>
            <a:pPr>
              <a:spcBef>
                <a:spcPts val="600"/>
              </a:spcBef>
            </a:pPr>
            <a:r>
              <a:rPr lang="en-US" dirty="0"/>
              <a:t>p. 207 Perhaps friends should not ask you to break the law? </a:t>
            </a:r>
          </a:p>
          <a:p>
            <a:pPr>
              <a:spcBef>
                <a:spcPts val="600"/>
              </a:spcBef>
            </a:pPr>
            <a:r>
              <a:rPr lang="en-US" dirty="0"/>
              <a:t>p. 208 With Dev/Sec/Ops adoption trending is long release cycles still true? </a:t>
            </a:r>
          </a:p>
          <a:p>
            <a:pPr>
              <a:spcBef>
                <a:spcPts val="600"/>
              </a:spcBef>
            </a:pPr>
            <a:r>
              <a:rPr lang="en-US" dirty="0"/>
              <a:t>p. 209 Shift to service may be most compelling. 2003 source too old for dependability claim. Is Perl still most popular? Source? </a:t>
            </a:r>
          </a:p>
          <a:p>
            <a:pPr>
              <a:spcBef>
                <a:spcPts val="600"/>
              </a:spcBef>
            </a:pPr>
            <a:r>
              <a:rPr lang="en-US" dirty="0"/>
              <a:t>p. 210 Who uses tape?</a:t>
            </a:r>
          </a:p>
          <a:p>
            <a:pPr>
              <a:spcBef>
                <a:spcPts val="600"/>
              </a:spcBef>
            </a:pPr>
            <a:r>
              <a:rPr lang="en-US" dirty="0"/>
              <a:t>p. 211 “human-readable, lawyer-readable</a:t>
            </a:r>
            <a:r>
              <a:rPr lang="is-IS" dirty="0"/>
              <a:t>…” </a:t>
            </a:r>
          </a:p>
          <a:p>
            <a:pPr>
              <a:spcBef>
                <a:spcPts val="600"/>
              </a:spcBef>
            </a:pPr>
            <a:r>
              <a:rPr lang="is-IS" dirty="0"/>
              <a:t>p. 212 Image text too small. How strong is Creative Commons chain of reasoning?</a:t>
            </a:r>
          </a:p>
          <a:p>
            <a:pPr>
              <a:spcBef>
                <a:spcPts val="600"/>
              </a:spcBef>
            </a:pPr>
            <a:r>
              <a:rPr lang="is-IS" dirty="0"/>
              <a:t>p. 215 AI in further reading but how much in chapter?</a:t>
            </a:r>
          </a:p>
          <a:p>
            <a:pPr>
              <a:spcBef>
                <a:spcPts val="600"/>
              </a:spcBef>
            </a:pPr>
            <a:r>
              <a:rPr lang="is-IS" dirty="0"/>
              <a:t>Questions I liked: 21, 26</a:t>
            </a: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a:xfrm>
            <a:off x="685799" y="1352551"/>
            <a:ext cx="7569025" cy="3540918"/>
          </a:xfrm>
        </p:spPr>
        <p:txBody>
          <a:bodyPr>
            <a:normAutofit lnSpcReduction="10000"/>
          </a:bodyPr>
          <a:lstStyle/>
          <a:p>
            <a:r>
              <a:rPr lang="en-US" dirty="0"/>
              <a:t>Conflict: the right for knowledge vs massive damage of this knowledge. </a:t>
            </a:r>
          </a:p>
          <a:p>
            <a:r>
              <a:rPr lang="en-US" dirty="0"/>
              <a:t>Conflict: privacy vs fighting crime. Facilitating both criminals and Entrapment. </a:t>
            </a:r>
          </a:p>
          <a:p>
            <a:r>
              <a:rPr lang="en-US" dirty="0"/>
              <a:t>Conflict: facilitating existing criminals or creating new ones. Both are wrong.</a:t>
            </a:r>
          </a:p>
          <a:p>
            <a:r>
              <a:rPr lang="en-US" dirty="0"/>
              <a:t>Conflict: free speech vs collaborating with government. </a:t>
            </a:r>
            <a:r>
              <a:rPr lang="en-US" dirty="0" err="1"/>
              <a:t>Unsertain</a:t>
            </a:r>
            <a:r>
              <a:rPr lang="en-US" dirty="0"/>
              <a:t> alignment of the company – it gives opportunity for governments to use it against people.</a:t>
            </a:r>
          </a:p>
          <a:p>
            <a:r>
              <a:rPr lang="en-US" dirty="0"/>
              <a:t>Conflict: Piracy. Free access to art and information vs losses for authors and producers.</a:t>
            </a:r>
          </a:p>
          <a:p>
            <a:r>
              <a:rPr lang="en-US" dirty="0"/>
              <a:t>Discuss other conflicts e.g. cyberbullying.</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Tree>
    <p:extLst>
      <p:ext uri="{BB962C8B-B14F-4D97-AF65-F5344CB8AC3E}">
        <p14:creationId xmlns:p14="http://schemas.microsoft.com/office/powerpoint/2010/main" val="1479395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41" y="774572"/>
            <a:ext cx="7772400" cy="914400"/>
          </a:xfrm>
        </p:spPr>
        <p:txBody>
          <a:bodyPr>
            <a:normAutofit fontScale="90000"/>
          </a:bodyPr>
          <a:lstStyle/>
          <a:p>
            <a:r>
              <a:rPr lang="en-US" dirty="0"/>
              <a:t>Conclusions:</a:t>
            </a:r>
            <a:br>
              <a:rPr lang="en-US" dirty="0"/>
            </a:br>
            <a:br>
              <a:rPr lang="en-US" dirty="0"/>
            </a:br>
            <a:r>
              <a:rPr lang="en-US" dirty="0"/>
              <a:t>Create such app?</a:t>
            </a:r>
          </a:p>
        </p:txBody>
      </p:sp>
      <p:sp>
        <p:nvSpPr>
          <p:cNvPr id="3" name="Content Placeholder 2"/>
          <p:cNvSpPr>
            <a:spLocks noGrp="1"/>
          </p:cNvSpPr>
          <p:nvPr>
            <p:ph sz="half" idx="1"/>
          </p:nvPr>
        </p:nvSpPr>
        <p:spPr>
          <a:xfrm>
            <a:off x="685799" y="1879473"/>
            <a:ext cx="7569025" cy="842009"/>
          </a:xfrm>
        </p:spPr>
        <p:txBody>
          <a:bodyPr>
            <a:normAutofit/>
          </a:bodyPr>
          <a:lstStyle/>
          <a:p>
            <a:r>
              <a:rPr lang="en-US" dirty="0"/>
              <a:t>Rule </a:t>
            </a:r>
            <a:r>
              <a:rPr lang="en-US" dirty="0" err="1"/>
              <a:t>Utilitarism</a:t>
            </a:r>
            <a:r>
              <a:rPr lang="en-US" dirty="0"/>
              <a:t>: increase privacy and free speech - good idea</a:t>
            </a:r>
          </a:p>
          <a:p>
            <a:r>
              <a:rPr lang="en-US" dirty="0"/>
              <a:t>Act </a:t>
            </a:r>
            <a:r>
              <a:rPr lang="en-US" dirty="0" err="1"/>
              <a:t>Utilitarism</a:t>
            </a:r>
            <a:r>
              <a:rPr lang="en-US" dirty="0"/>
              <a:t>: excessive damage to people and society.</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
        <p:nvSpPr>
          <p:cNvPr id="4" name="Title 1">
            <a:extLst>
              <a:ext uri="{FF2B5EF4-FFF2-40B4-BE49-F238E27FC236}">
                <a16:creationId xmlns:a16="http://schemas.microsoft.com/office/drawing/2014/main" id="{75DFBF82-DC53-592F-ED69-804BCC5316DE}"/>
              </a:ext>
            </a:extLst>
          </p:cNvPr>
          <p:cNvSpPr txBox="1">
            <a:spLocks/>
          </p:cNvSpPr>
          <p:nvPr/>
        </p:nvSpPr>
        <p:spPr>
          <a:xfrm>
            <a:off x="685799" y="2721482"/>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t>use such app </a:t>
            </a:r>
            <a:r>
              <a:rPr lang="en-US" sz="1600" dirty="0"/>
              <a:t>(for an ethical user) </a:t>
            </a:r>
            <a:r>
              <a:rPr lang="en-US" dirty="0"/>
              <a:t>?</a:t>
            </a:r>
          </a:p>
        </p:txBody>
      </p:sp>
      <p:sp>
        <p:nvSpPr>
          <p:cNvPr id="8" name="Content Placeholder 2">
            <a:extLst>
              <a:ext uri="{FF2B5EF4-FFF2-40B4-BE49-F238E27FC236}">
                <a16:creationId xmlns:a16="http://schemas.microsoft.com/office/drawing/2014/main" id="{A785EA9D-219D-69CA-D409-5DF192647A94}"/>
              </a:ext>
            </a:extLst>
          </p:cNvPr>
          <p:cNvSpPr txBox="1">
            <a:spLocks/>
          </p:cNvSpPr>
          <p:nvPr/>
        </p:nvSpPr>
        <p:spPr>
          <a:xfrm>
            <a:off x="685799" y="3552064"/>
            <a:ext cx="7569025" cy="1219099"/>
          </a:xfrm>
          <a:prstGeom prst="rect">
            <a:avLst/>
          </a:prstGeom>
        </p:spPr>
        <p:txBody>
          <a:bodyPr vert="horz" lIns="91436" tIns="45718" rIns="91436" bIns="45718" rtlCol="0">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Kantianism, Rule </a:t>
            </a:r>
            <a:r>
              <a:rPr lang="en-US" dirty="0" err="1"/>
              <a:t>Utilitarism</a:t>
            </a:r>
            <a:r>
              <a:rPr lang="en-US" dirty="0"/>
              <a:t>, Virtue Ethics: the communication privacy with another person is end in themselves attitude, honesty and trust are virtues.</a:t>
            </a:r>
          </a:p>
          <a:p>
            <a:r>
              <a:rPr lang="en-US" dirty="0"/>
              <a:t>Can you become a criminal by simply using this app?</a:t>
            </a:r>
          </a:p>
        </p:txBody>
      </p:sp>
    </p:spTree>
    <p:extLst>
      <p:ext uri="{BB962C8B-B14F-4D97-AF65-F5344CB8AC3E}">
        <p14:creationId xmlns:p14="http://schemas.microsoft.com/office/powerpoint/2010/main" val="1646115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799" y="1352551"/>
            <a:ext cx="8174421" cy="3352800"/>
          </a:xfrm>
        </p:spPr>
        <p:txBody>
          <a:bodyPr lIns="91440">
            <a:normAutofit/>
          </a:bodyPr>
          <a:lstStyle/>
          <a:p>
            <a:pPr marL="0" indent="0">
              <a:buNone/>
            </a:pPr>
            <a:r>
              <a:rPr lang="en-US" sz="1200" dirty="0"/>
              <a:t>[1] </a:t>
            </a:r>
            <a:r>
              <a:rPr lang="fr-FR" sz="1200" dirty="0"/>
              <a:t>Parquet de Madame la Procureure de la République, </a:t>
            </a:r>
            <a:r>
              <a:rPr lang="fr-FR" sz="1200" i="1" dirty="0"/>
              <a:t>Communiqué de presse</a:t>
            </a:r>
            <a:r>
              <a:rPr lang="fr-FR" sz="1200" dirty="0"/>
              <a:t> (Paris, August 28, 2024).</a:t>
            </a:r>
            <a:endParaRPr lang="en-US" sz="1200" dirty="0"/>
          </a:p>
          <a:p>
            <a:pPr marL="0" indent="0">
              <a:buNone/>
            </a:pPr>
            <a:r>
              <a:rPr lang="en-US" sz="1200" dirty="0"/>
              <a:t>[2] </a:t>
            </a:r>
            <a:r>
              <a:rPr lang="en-US" sz="1050" dirty="0"/>
              <a:t>BBC News, </a:t>
            </a:r>
            <a:r>
              <a:rPr lang="en-US" sz="1050" i="1" dirty="0"/>
              <a:t>Telegram CEO Pavel Durov arrested at French airport</a:t>
            </a:r>
            <a:r>
              <a:rPr lang="en-US" sz="1050" dirty="0"/>
              <a:t>, (BBC, Date), </a:t>
            </a:r>
            <a:r>
              <a:rPr lang="en-US" sz="1050" dirty="0">
                <a:hlinkClick r:id="rId2"/>
              </a:rPr>
              <a:t>https://www.bbc.com/news/articles/ckg2kz9kn93o</a:t>
            </a:r>
            <a:r>
              <a:rPr lang="en-US" sz="1050" dirty="0"/>
              <a:t> (Accessed: [9/3/2024]).</a:t>
            </a:r>
          </a:p>
          <a:p>
            <a:pPr marL="0" indent="0">
              <a:buNone/>
            </a:pPr>
            <a:r>
              <a:rPr lang="en-US" sz="1200" dirty="0"/>
              <a:t>[3] </a:t>
            </a:r>
            <a:r>
              <a:rPr lang="en-US" sz="1050" dirty="0"/>
              <a:t>18 U.S.C. § 1030 - </a:t>
            </a:r>
            <a:r>
              <a:rPr lang="en-US" sz="1050" b="1" dirty="0"/>
              <a:t>Computer Fraud and Abuse Act (CFAA)</a:t>
            </a:r>
            <a:r>
              <a:rPr lang="en-US" sz="1050" dirty="0"/>
              <a:t>.</a:t>
            </a:r>
            <a:endParaRPr lang="en-US" sz="1200" dirty="0"/>
          </a:p>
          <a:p>
            <a:pPr marL="0" indent="0">
              <a:buNone/>
            </a:pPr>
            <a:endParaRPr lang="en-US" sz="1200" dirty="0"/>
          </a:p>
          <a:p>
            <a:pPr marL="0" indent="0">
              <a:buNone/>
            </a:pPr>
            <a:r>
              <a:rPr lang="en-US" sz="1200" dirty="0"/>
              <a:t>[4] Stack Overflow. Code of Conduct. Stack Overflow, https://stackoverflow.com/conduct. Accessed [Accessed: 9/3/2024].</a:t>
            </a:r>
          </a:p>
          <a:p>
            <a:pPr marL="0" indent="0">
              <a:buNone/>
            </a:pPr>
            <a:r>
              <a:rPr lang="en-US" sz="1200" dirty="0"/>
              <a:t>[5] Does Corruption Corrupt? The Behavioral Effects of Mediated Exposure to Corruption. International Journal of Public Opinion Research, 34(1), edab031. https://doi.org/10.1093/ijpor/edab031. Published 10 December 2021.</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Vasilii Gorbunov</a:t>
            </a:r>
          </a:p>
        </p:txBody>
      </p:sp>
    </p:spTree>
    <p:extLst>
      <p:ext uri="{BB962C8B-B14F-4D97-AF65-F5344CB8AC3E}">
        <p14:creationId xmlns:p14="http://schemas.microsoft.com/office/powerpoint/2010/main" val="336778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9285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7105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1878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240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5859966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34761</TotalTime>
  <Words>6450</Words>
  <Application>Microsoft Macintosh PowerPoint</Application>
  <PresentationFormat>On-screen Show (16:9)</PresentationFormat>
  <Paragraphs>712</Paragraphs>
  <Slides>44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Poppins</vt:lpstr>
      <vt:lpstr>Segoe UI</vt:lpstr>
      <vt:lpstr>Times New Roman</vt:lpstr>
      <vt:lpstr>Red Radial 16x9</vt:lpstr>
      <vt:lpstr>Class 5 Intellectual Property</vt:lpstr>
      <vt:lpstr>Papers</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AI-Generated Art</vt:lpstr>
      <vt:lpstr>What is AI Art?</vt:lpstr>
      <vt:lpstr>Artists or Not?</vt:lpstr>
      <vt:lpstr>Not Just Visual Art</vt:lpstr>
      <vt:lpstr>Issues</vt:lpstr>
      <vt:lpstr>Issues (cont.)</vt:lpstr>
      <vt:lpstr>Conclusions</vt:lpstr>
      <vt:lpstr>References</vt:lpstr>
      <vt:lpstr>Copyright AI INPUt</vt:lpstr>
      <vt:lpstr>Training AI Models</vt:lpstr>
      <vt:lpstr>Copyright</vt:lpstr>
      <vt:lpstr>Arguments against aI</vt:lpstr>
      <vt:lpstr>Conclusion </vt:lpstr>
      <vt:lpstr>References</vt:lpstr>
      <vt:lpstr>Encrypted Messengers Dilemma</vt:lpstr>
      <vt:lpstr>Telegram CEO list of charges (Translated [1] ) </vt:lpstr>
      <vt:lpstr>Refusal to communicate information or documents necessary for legally authorized interceptions when requested by the authorities.</vt:lpstr>
      <vt:lpstr> - Distribution in an organized group of images of minors depicting child pornography.     - Drug trafficking.    -  Fraud in an organized group.     - Criminal association with the intent to commit crimes or offenses. Money laundering of crimes or offenses in an organized group.</vt:lpstr>
      <vt:lpstr>Other conflicts: Recruiting new criminals</vt:lpstr>
      <vt:lpstr>Other conflicts: information hazards</vt:lpstr>
      <vt:lpstr>Other conflicts: information hazards</vt:lpstr>
      <vt:lpstr>Discussion</vt:lpstr>
      <vt:lpstr>Conclusions:  Create such app?</vt:lpstr>
      <vt:lpstr>References</vt:lpstr>
      <vt:lpstr>Class 5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488</cp:revision>
  <dcterms:created xsi:type="dcterms:W3CDTF">2014-08-25T02:19:16Z</dcterms:created>
  <dcterms:modified xsi:type="dcterms:W3CDTF">2024-09-06T23:43:07Z</dcterms:modified>
</cp:coreProperties>
</file>