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56" r:id="rId2"/>
    <p:sldId id="315" r:id="rId3"/>
    <p:sldId id="259" r:id="rId4"/>
    <p:sldId id="318" r:id="rId5"/>
    <p:sldId id="261" r:id="rId6"/>
    <p:sldId id="264" r:id="rId7"/>
    <p:sldId id="277" r:id="rId8"/>
    <p:sldId id="283" r:id="rId9"/>
    <p:sldId id="317" r:id="rId10"/>
    <p:sldId id="267" r:id="rId11"/>
    <p:sldId id="278" r:id="rId12"/>
    <p:sldId id="270" r:id="rId13"/>
    <p:sldId id="271" r:id="rId14"/>
    <p:sldId id="334" r:id="rId15"/>
    <p:sldId id="276" r:id="rId16"/>
    <p:sldId id="279" r:id="rId17"/>
    <p:sldId id="273" r:id="rId18"/>
    <p:sldId id="281" r:id="rId19"/>
    <p:sldId id="274" r:id="rId20"/>
    <p:sldId id="282" r:id="rId21"/>
    <p:sldId id="280" r:id="rId22"/>
    <p:sldId id="316" r:id="rId23"/>
    <p:sldId id="269"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85" autoAdjust="0"/>
    <p:restoredTop sz="81540" autoAdjust="0"/>
  </p:normalViewPr>
  <p:slideViewPr>
    <p:cSldViewPr snapToGrid="0" snapToObjects="1">
      <p:cViewPr varScale="1">
        <p:scale>
          <a:sx n="167" d="100"/>
          <a:sy n="167" d="100"/>
        </p:scale>
        <p:origin x="1200" y="184"/>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wiki open to show time line. https://</a:t>
            </a:r>
            <a:r>
              <a:rPr lang="en-US" dirty="0" err="1"/>
              <a:t>wiki.wpi.edu</a:t>
            </a:r>
            <a:r>
              <a:rPr lang="en-US" dirty="0"/>
              <a:t>/cs3043/Timeline</a:t>
            </a:r>
          </a:p>
          <a:p>
            <a:r>
              <a:rPr lang="en-US" dirty="0"/>
              <a:t>Show https://</a:t>
            </a:r>
            <a:r>
              <a:rPr lang="en-US" dirty="0" err="1"/>
              <a:t>zombo.com</a:t>
            </a:r>
            <a:r>
              <a:rPr lang="en-US" dirty="0"/>
              <a:t> if missed in first class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Review </a:t>
            </a:r>
            <a:r>
              <a:rPr lang="en-US" baseline="0" dirty="0">
                <a:latin typeface="Arial" charset="0"/>
                <a:ea typeface="ＭＳ Ｐゴシック" charset="-128"/>
                <a:cs typeface="ＭＳ Ｐゴシック" charset="-128"/>
              </a:rPr>
              <a:t>paper guidelines</a:t>
            </a:r>
            <a:endParaRPr lang="en-US" dirty="0">
              <a:latin typeface="Arial" charset="0"/>
              <a:ea typeface="ＭＳ Ｐゴシック" charset="-128"/>
              <a:cs typeface="ＭＳ Ｐゴシック" charset="-128"/>
            </a:endParaRPr>
          </a:p>
          <a:p>
            <a:r>
              <a:rPr lang="en-US" sz="2800" dirty="0">
                <a:ea typeface="ＭＳ Ｐゴシック" charset="-128"/>
                <a:cs typeface="ＭＳ Ｐゴシック" charset="-128"/>
              </a:rPr>
              <a:t>Sign up to present in class</a:t>
            </a:r>
          </a:p>
          <a:p>
            <a:pPr lvl="1"/>
            <a:r>
              <a:rPr lang="en-US" sz="1800" dirty="0">
                <a:ea typeface="ＭＳ Ｐゴシック" charset="-128"/>
                <a:cs typeface="ＭＳ Ｐゴシック" charset="-128"/>
              </a:rPr>
              <a:t>Send TA (and me) email</a:t>
            </a:r>
          </a:p>
          <a:p>
            <a:pPr lvl="1"/>
            <a:r>
              <a:rPr lang="en-US" sz="1800" dirty="0">
                <a:ea typeface="ＭＳ Ｐゴシック" charset="-128"/>
                <a:cs typeface="ＭＳ Ｐゴシック" charset="-128"/>
              </a:rPr>
              <a:t>Specify your topic. By that I mean be specific. </a:t>
            </a:r>
          </a:p>
          <a:p>
            <a:pPr lvl="1"/>
            <a:r>
              <a:rPr lang="en-US" sz="1800" dirty="0">
                <a:ea typeface="ＭＳ Ｐゴシック" charset="-128"/>
                <a:cs typeface="ＭＳ Ｐゴシック" charset="-128"/>
              </a:rPr>
              <a:t>I’ll be happy to discuss your ideas.</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t>Review Paper Guidelines</a:t>
            </a:r>
          </a:p>
          <a:p>
            <a:pPr eaLnBrk="1" hangingPunct="1"/>
            <a:endParaRPr lang="en-US" b="1" i="0" dirty="0"/>
          </a:p>
          <a:p>
            <a:pPr eaLnBrk="1" hangingPunct="1"/>
            <a:r>
              <a:rPr lang="en-US" b="1" i="0" dirty="0"/>
              <a:t>“Weird” Al </a:t>
            </a:r>
            <a:r>
              <a:rPr lang="en-US" b="1" i="0" dirty="0" err="1"/>
              <a:t>Yankovic</a:t>
            </a:r>
            <a:r>
              <a:rPr lang="en-US" b="1" i="0" dirty="0"/>
              <a:t> – Word Crimes (2014) (3:45)</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=8Gv0H-vPoDc</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not shown last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(2015)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basic argument contains 2 or more claims, one of which is the conclusion. </a:t>
            </a:r>
          </a:p>
          <a:p>
            <a:r>
              <a:rPr lang="en-US" dirty="0"/>
              <a:t>The others are the premises. </a:t>
            </a:r>
          </a:p>
          <a:p>
            <a:r>
              <a:rPr lang="en-US" dirty="0"/>
              <a:t>The premises should logically lead to the conclusion being true if each in turn is true.</a:t>
            </a:r>
          </a:p>
          <a:p>
            <a:endParaRPr lang="en-US" dirty="0"/>
          </a:p>
          <a:p>
            <a:r>
              <a:rPr lang="en-US" dirty="0"/>
              <a:t>For 1 page papers it is more clear to start with your conclusion. Bottom Line Up Front (BLUF)</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103015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Valid</a:t>
            </a:r>
            <a:r>
              <a:rPr lang="en-US" dirty="0"/>
              <a:t>: Assuming the premises are true, does it logically follow that the conclusion must be true.</a:t>
            </a:r>
            <a:r>
              <a:rPr lang="en-US" baseline="0" dirty="0"/>
              <a:t> </a:t>
            </a:r>
            <a:r>
              <a:rPr lang="en-US" dirty="0"/>
              <a:t>One way of doing this is to find a counter example</a:t>
            </a:r>
            <a:r>
              <a:rPr lang="en-US" baseline="0" dirty="0"/>
              <a:t> where the premises are true but the conclusion is 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Inductive</a:t>
            </a:r>
            <a:r>
              <a:rPr lang="en-US" dirty="0"/>
              <a:t>: If an argument is invalid it could still be inductive, that is it could increase</a:t>
            </a:r>
            <a:r>
              <a:rPr lang="en-US" baseline="0" dirty="0"/>
              <a:t> the likelihood that the conclusion is true. Otherwise it might include a fallacy. </a:t>
            </a:r>
            <a:r>
              <a:rPr lang="en-US" dirty="0"/>
              <a:t>A</a:t>
            </a:r>
            <a:r>
              <a:rPr lang="en-US" baseline="0" dirty="0"/>
              <a:t> fallacy is an error in logic.</a:t>
            </a:r>
          </a:p>
          <a:p>
            <a:r>
              <a:rPr lang="en-US" b="1" baseline="0" dirty="0"/>
              <a:t>Sound</a:t>
            </a:r>
            <a:r>
              <a:rPr lang="en-US" baseline="0" dirty="0"/>
              <a:t>: If an argument is valid or inductive the premises should be verified as facts. If they are true the argument is sound, and the argument strong. Otherwise the argument is weak.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An example of using data to back a statement:</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From the transition of tangible assets to intangible, i.e.. intellectual property assets we can see today’s global economy is highly dependent on IP and the laws governing its protection.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Note how the 5 largest companies also changed to those who’s main product or business model relies heavily on IP. </a:t>
            </a:r>
            <a:br>
              <a:rPr lang="en-US" dirty="0">
                <a:latin typeface="Arial" charset="0"/>
                <a:ea typeface="ＭＳ Ｐゴシック" charset="-128"/>
                <a:cs typeface="ＭＳ Ｐゴシック" charset="-128"/>
              </a:rPr>
            </a:b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TODO: Look into Apple’s split between tangible and IP assets since they do have a very successful manufacturing and physical product base.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TODO: </a:t>
            </a:r>
            <a:r>
              <a:rPr lang="en-US" dirty="0"/>
              <a:t>In the 1995 section there is a company labeled "</a:t>
            </a:r>
            <a:r>
              <a:rPr lang="en-US" dirty="0" err="1"/>
              <a:t>Attria</a:t>
            </a:r>
            <a:r>
              <a:rPr lang="en-US" dirty="0"/>
              <a:t>," no company of this size, at that time. I believe it is a misspelled reference to the Altria Group, a tobacco conglomerate formerly known as Phillip Morris. Although this is anachronistic as Altria as a brand name did not begin public rollout until 2001. (contributed by Nathan Smith, 2023)</a:t>
            </a:r>
            <a:endParaRPr lang="en-US" dirty="0">
              <a:latin typeface="Arial" charset="0"/>
              <a:ea typeface="ＭＳ Ｐゴシック" charset="-128"/>
              <a:cs typeface="ＭＳ Ｐゴシック" charset="-128"/>
            </a:endParaRP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[1] AON report: 2019 Intangible Assets Financial Statement Impact Comparison Report</a:t>
            </a:r>
            <a:br>
              <a:rPr lang="en-US" dirty="0">
                <a:latin typeface="Arial" charset="0"/>
                <a:ea typeface="ＭＳ Ｐゴシック" charset="-128"/>
                <a:cs typeface="ＭＳ Ｐゴシック" charset="-128"/>
              </a:rPr>
            </a:br>
            <a:r>
              <a:rPr lang="en-US" sz="1200" kern="1200" dirty="0">
                <a:solidFill>
                  <a:schemeClr val="tx1"/>
                </a:solidFill>
                <a:effectLst/>
                <a:latin typeface="+mn-lt"/>
                <a:ea typeface="+mn-ea"/>
                <a:cs typeface="+mn-cs"/>
              </a:rPr>
              <a:t>Sponsored by </a:t>
            </a:r>
            <a:r>
              <a:rPr lang="en-US" sz="1200" kern="1200" dirty="0" err="1">
                <a:solidFill>
                  <a:schemeClr val="tx1"/>
                </a:solidFill>
                <a:effectLst/>
                <a:latin typeface="+mn-lt"/>
                <a:ea typeface="+mn-ea"/>
                <a:cs typeface="+mn-cs"/>
              </a:rPr>
              <a:t>AonIndependently</a:t>
            </a:r>
            <a:r>
              <a:rPr lang="en-US" sz="1200" kern="1200" dirty="0">
                <a:solidFill>
                  <a:schemeClr val="tx1"/>
                </a:solidFill>
                <a:effectLst/>
                <a:latin typeface="+mn-lt"/>
                <a:ea typeface="+mn-ea"/>
                <a:cs typeface="+mn-cs"/>
              </a:rPr>
              <a:t> conducted by </a:t>
            </a:r>
            <a:r>
              <a:rPr lang="en-US" sz="1200" kern="1200" dirty="0" err="1">
                <a:solidFill>
                  <a:schemeClr val="tx1"/>
                </a:solidFill>
                <a:effectLst/>
                <a:latin typeface="+mn-lt"/>
                <a:ea typeface="+mn-ea"/>
                <a:cs typeface="+mn-cs"/>
              </a:rPr>
              <a:t>Ponemon</a:t>
            </a:r>
            <a:r>
              <a:rPr lang="en-US" sz="1200" kern="1200" dirty="0">
                <a:solidFill>
                  <a:schemeClr val="tx1"/>
                </a:solidFill>
                <a:effectLst/>
                <a:latin typeface="+mn-lt"/>
                <a:ea typeface="+mn-ea"/>
                <a:cs typeface="+mn-cs"/>
              </a:rPr>
              <a:t> Institute </a:t>
            </a:r>
            <a:r>
              <a:rPr lang="en-US" sz="1200" kern="1200" dirty="0" err="1">
                <a:solidFill>
                  <a:schemeClr val="tx1"/>
                </a:solidFill>
                <a:effectLst/>
                <a:latin typeface="+mn-lt"/>
                <a:ea typeface="+mn-ea"/>
                <a:cs typeface="+mn-cs"/>
              </a:rPr>
              <a:t>LLCPublication</a:t>
            </a:r>
            <a:r>
              <a:rPr lang="en-US" sz="1200" kern="1200" dirty="0">
                <a:solidFill>
                  <a:schemeClr val="tx1"/>
                </a:solidFill>
                <a:effectLst/>
                <a:latin typeface="+mn-lt"/>
                <a:ea typeface="+mn-ea"/>
                <a:cs typeface="+mn-cs"/>
              </a:rPr>
              <a:t> Date: April 2019</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www.aon.com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getmedia</a:t>
            </a:r>
            <a:r>
              <a:rPr lang="en-US" sz="1200" kern="1200" dirty="0">
                <a:solidFill>
                  <a:schemeClr val="tx1"/>
                </a:solidFill>
                <a:effectLst/>
                <a:latin typeface="+mn-lt"/>
                <a:ea typeface="+mn-ea"/>
                <a:cs typeface="+mn-cs"/>
              </a:rPr>
              <a:t>/60fbb49a-c7a5-4027-ba98-0553b29dc89f/Ponemon-Report-V24.aspx </a:t>
            </a:r>
          </a:p>
          <a:p>
            <a:pPr eaLnBrk="1" hangingPunct="1"/>
            <a:r>
              <a:rPr lang="en-US" sz="1200" kern="1200" dirty="0">
                <a:solidFill>
                  <a:schemeClr val="tx1"/>
                </a:solidFill>
                <a:effectLst/>
                <a:latin typeface="+mn-lt"/>
                <a:ea typeface="+mn-ea"/>
                <a:cs typeface="+mn-cs"/>
              </a:rPr>
              <a:t>Last accessed 2021-09-10</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665543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source:</a:t>
            </a:r>
          </a:p>
          <a:p>
            <a:r>
              <a:rPr lang="en-US" dirty="0"/>
              <a:t>http://</a:t>
            </a:r>
            <a:r>
              <a:rPr lang="en-US" dirty="0" err="1"/>
              <a:t>www.informationisbeautiful.net</a:t>
            </a:r>
            <a:r>
              <a:rPr lang="en-US" dirty="0"/>
              <a:t>/visualizations/rhetological-fallacies/</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listverse.com</a:t>
            </a:r>
            <a:r>
              <a:rPr lang="en-US" dirty="0"/>
              <a:t>/2012/11/08/15-bad-arguments-we-all-abuse/</a:t>
            </a:r>
          </a:p>
          <a:p>
            <a:r>
              <a:rPr lang="en-US" dirty="0"/>
              <a:t>Accessed 2015-03-19</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Static vs. Dynamic Typed: </a:t>
            </a:r>
            <a:r>
              <a:rPr lang="en-US" b="0" dirty="0"/>
              <a:t>Dyn</a:t>
            </a:r>
            <a:r>
              <a:rPr lang="en-US" dirty="0"/>
              <a:t>amically-typed languages perform type checking at runtime. Statically typed languages perform type checking at compile time. Statically-typed languages require you to declare the data types of your variables before you use them, while dynamically-typed languages do not.</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Strong vs. Weak Typing: </a:t>
            </a:r>
            <a:r>
              <a:rPr lang="en-US" dirty="0"/>
              <a:t>is about how strictly types are distinguished. Strongly typed languages</a:t>
            </a:r>
            <a:r>
              <a:rPr lang="en-US" baseline="0" dirty="0"/>
              <a:t> </a:t>
            </a:r>
            <a:r>
              <a:rPr lang="en-US" dirty="0"/>
              <a:t>do not allow for implicit casts. [2]</a:t>
            </a:r>
          </a:p>
          <a:p>
            <a:endParaRPr lang="en-US" b="1" dirty="0"/>
          </a:p>
          <a:p>
            <a:r>
              <a:rPr lang="en-US" b="1" dirty="0"/>
              <a:t>Explicit vs. Implicit Typing:</a:t>
            </a:r>
            <a:r>
              <a:rPr lang="en-US" b="0" dirty="0"/>
              <a:t> is about declaring a variable’s type. Explicit </a:t>
            </a:r>
            <a:r>
              <a:rPr lang="en-US" dirty="0"/>
              <a:t>languages force a programmer to clearly ("explicitly") define a variable type</a:t>
            </a:r>
            <a:r>
              <a:rPr lang="en-US" baseline="0" dirty="0"/>
              <a:t> </a:t>
            </a:r>
            <a:r>
              <a:rPr lang="en-US" dirty="0"/>
              <a:t>during the declaration, while implicit typing languages may infer the type of a variable during</a:t>
            </a:r>
            <a:r>
              <a:rPr lang="en-US" baseline="0" dirty="0"/>
              <a:t> </a:t>
            </a:r>
            <a:r>
              <a:rPr lang="en-US" dirty="0"/>
              <a:t>compile or interpretation time. [3]</a:t>
            </a:r>
          </a:p>
          <a:p>
            <a:endParaRPr lang="en-US" dirty="0"/>
          </a:p>
          <a:p>
            <a:r>
              <a:rPr lang="en-US" dirty="0"/>
              <a:t>[2] </a:t>
            </a:r>
            <a:r>
              <a:rPr lang="en-US" dirty="0" err="1"/>
              <a:t>Yedhu</a:t>
            </a:r>
            <a:r>
              <a:rPr lang="en-US" dirty="0"/>
              <a:t> Krishnan, Static/Dynamic </a:t>
            </a:r>
            <a:r>
              <a:rPr lang="en-US" dirty="0" err="1"/>
              <a:t>vs</a:t>
            </a:r>
            <a:r>
              <a:rPr lang="en-US" dirty="0"/>
              <a:t> Strong/Weak, http://</a:t>
            </a:r>
            <a:r>
              <a:rPr lang="en-US" dirty="0" err="1"/>
              <a:t>stackoverflow.com</a:t>
            </a:r>
            <a:r>
              <a:rPr lang="en-US" dirty="0"/>
              <a:t>/questions/2351190/static-dynamic-</a:t>
            </a:r>
            <a:r>
              <a:rPr lang="en-US" dirty="0" err="1"/>
              <a:t>vs</a:t>
            </a:r>
            <a:r>
              <a:rPr lang="en-US" dirty="0"/>
              <a:t>-strong-weak (last retrieved August 31, 2016)</a:t>
            </a:r>
          </a:p>
          <a:p>
            <a:r>
              <a:rPr lang="en-US" dirty="0"/>
              <a:t>[3] Wiz E. Wig, C: Implicit vs. Explicit Typed Variables, https://</a:t>
            </a:r>
            <a:r>
              <a:rPr lang="en-US" dirty="0" err="1"/>
              <a:t>bitwizards.com</a:t>
            </a:r>
            <a:r>
              <a:rPr lang="en-US" dirty="0"/>
              <a:t>/Thought-Leadership/Blog/2014/November-2014/C-Implicit-</a:t>
            </a:r>
            <a:r>
              <a:rPr lang="en-US" dirty="0" err="1"/>
              <a:t>vs</a:t>
            </a:r>
            <a:r>
              <a:rPr lang="en-US" dirty="0"/>
              <a:t>-Explicit-Typed-Variables (last retrieved August 31, 2016)</a:t>
            </a:r>
          </a:p>
          <a:p>
            <a:r>
              <a:rPr lang="en-US" dirty="0"/>
              <a:t>[4] https://</a:t>
            </a:r>
            <a:r>
              <a:rPr lang="en-US" dirty="0" err="1"/>
              <a:t>docs.oracle.com</a:t>
            </a:r>
            <a:r>
              <a:rPr lang="en-US" dirty="0"/>
              <a:t>/cd/E57471_01/bigData.100/</a:t>
            </a:r>
            <a:r>
              <a:rPr lang="en-US" dirty="0" err="1"/>
              <a:t>extensions_bdd</a:t>
            </a:r>
            <a:r>
              <a:rPr lang="en-US" dirty="0"/>
              <a:t>/</a:t>
            </a:r>
            <a:r>
              <a:rPr lang="en-US" dirty="0" err="1"/>
              <a:t>src</a:t>
            </a:r>
            <a:r>
              <a:rPr lang="en-US" dirty="0"/>
              <a:t>/</a:t>
            </a:r>
            <a:r>
              <a:rPr lang="en-US" dirty="0" err="1"/>
              <a:t>cext_transform_typing.html</a:t>
            </a:r>
            <a:r>
              <a:rPr lang="en-US" dirty="0"/>
              <a:t> (TODO get author and publish date)</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2415240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www.christianlogic.com</a:t>
            </a:r>
            <a:r>
              <a:rPr lang="en-US" dirty="0">
                <a:latin typeface="Arial" charset="0"/>
                <a:ea typeface="ＭＳ Ｐゴシック" charset="-128"/>
                <a:cs typeface="ＭＳ Ｐゴシック" charset="-128"/>
              </a:rPr>
              <a:t>/images/uploads/christianlogic_nunaandtoodles_2003_equivocation.png</a:t>
            </a:r>
          </a:p>
          <a:p>
            <a:pPr eaLnBrk="1" hangingPunct="1"/>
            <a:r>
              <a:rPr lang="en-US" dirty="0">
                <a:latin typeface="Arial" charset="0"/>
                <a:ea typeface="ＭＳ Ｐゴシック" charset="-128"/>
                <a:cs typeface="ＭＳ Ｐゴシック" charset="-128"/>
              </a:rPr>
              <a:t>Accessed 2015-03-19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TODO: get primary source for conflation below</a:t>
            </a:r>
          </a:p>
          <a:p>
            <a:pPr eaLnBrk="1" hangingPunct="1"/>
            <a:r>
              <a:rPr lang="en-US" dirty="0">
                <a:latin typeface="Arial" charset="0"/>
                <a:ea typeface="ＭＳ Ｐゴシック" charset="-128"/>
                <a:cs typeface="ＭＳ Ｐゴシック" charset="-128"/>
              </a:rPr>
              <a:t>From Wikipedia: (accessed 2012-08-27)</a:t>
            </a:r>
          </a:p>
          <a:p>
            <a:pPr eaLnBrk="1" hangingPunct="1"/>
            <a:r>
              <a:rPr lang="en-US" dirty="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       1. All bats are animals.</a:t>
            </a:r>
          </a:p>
          <a:p>
            <a:pPr eaLnBrk="1" hangingPunct="1"/>
            <a:r>
              <a:rPr lang="en-US" dirty="0">
                <a:latin typeface="Arial" charset="0"/>
                <a:ea typeface="ＭＳ Ｐゴシック" charset="-128"/>
                <a:cs typeface="ＭＳ Ｐゴシック" charset="-128"/>
              </a:rPr>
              <a:t>       2. Some wooden objects are bats.</a:t>
            </a:r>
          </a:p>
          <a:p>
            <a:pPr eaLnBrk="1" hangingPunct="1"/>
            <a:r>
              <a:rPr lang="en-US" dirty="0">
                <a:latin typeface="Arial" charset="0"/>
                <a:ea typeface="ＭＳ Ｐゴシック" charset="-128"/>
                <a:cs typeface="ＭＳ Ｐゴシック" charset="-128"/>
              </a:rPr>
              <a:t>       3. Therefore, some wooden objects are animals.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565533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Ask if Appendix B should be moved to the next class.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latin typeface="Arial" charset="0"/>
                <a:ea typeface="ＭＳ Ｐゴシック" charset="-128"/>
                <a:cs typeface="ＭＳ Ｐゴシック" charset="-128"/>
              </a:rPr>
              <a:t>How did Movie Discussion Board go?</a:t>
            </a:r>
          </a:p>
          <a:p>
            <a:pPr marL="171450" indent="-171450" eaLnBrk="1" hangingPunct="1">
              <a:buFont typeface="Arial"/>
              <a:buChar char="•"/>
            </a:pPr>
            <a:r>
              <a:rPr lang="en-US" dirty="0">
                <a:latin typeface="Arial" charset="0"/>
                <a:ea typeface="ＭＳ Ｐゴシック" charset="-128"/>
                <a:cs typeface="ＭＳ Ｐゴシック" charset="-128"/>
              </a:rPr>
              <a:t>How are Individual Presentation ideas coming along?</a:t>
            </a:r>
          </a:p>
          <a:p>
            <a:pPr marL="171450" indent="-171450" eaLnBrk="1" hangingPunct="1">
              <a:buFont typeface="Arial"/>
              <a:buChar char="•"/>
            </a:pPr>
            <a:r>
              <a:rPr lang="en-US" dirty="0">
                <a:latin typeface="Arial" charset="0"/>
                <a:ea typeface="ＭＳ Ｐゴシック" charset="-128"/>
                <a:cs typeface="ＭＳ Ｐゴシック" charset="-128"/>
              </a:rPr>
              <a:t>Might help to have assignment slide showing</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2024-08-27: Read assignments – many movie posts missing reference</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Hide if N/A</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Time expectations on Syllabus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601273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Motorola, “A Legacy of Innovation: Timeline of Motorola history since 1928”, Accessed 2021-03-30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[2] http://</a:t>
            </a:r>
            <a:r>
              <a:rPr lang="en-US" dirty="0" err="1"/>
              <a:t>www.wolframalpha.com</a:t>
            </a:r>
            <a:r>
              <a:rPr lang="en-US" dirty="0"/>
              <a:t> accessed 2014-09-01</a:t>
            </a:r>
          </a:p>
          <a:p>
            <a:r>
              <a:rPr lang="en-US" dirty="0"/>
              <a:t>[3] http://</a:t>
            </a:r>
            <a:r>
              <a:rPr lang="en-US" dirty="0" err="1"/>
              <a:t>www.radicati.com</a:t>
            </a:r>
            <a:r>
              <a:rPr lang="en-US" dirty="0"/>
              <a:t>/</a:t>
            </a:r>
            <a:r>
              <a:rPr lang="en-US" dirty="0" err="1"/>
              <a:t>wp</a:t>
            </a:r>
            <a:r>
              <a:rPr lang="en-US" dirty="0"/>
              <a:t>/</a:t>
            </a:r>
            <a:r>
              <a:rPr lang="en-US" dirty="0" err="1"/>
              <a:t>wp</a:t>
            </a:r>
            <a:r>
              <a:rPr lang="en-US" dirty="0"/>
              <a:t>-content/uploads/2013/04/Email-Statistics-Report-2013-2017-Executive-Summary.pdf accessed 2014-09-01</a:t>
            </a:r>
          </a:p>
          <a:p>
            <a:endParaRPr lang="en-US" dirty="0"/>
          </a:p>
          <a:p>
            <a:r>
              <a:rPr lang="en-US" dirty="0"/>
              <a:t>SaaS = Software As A Service</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Possible Answers[1]: </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a:p>
          <a:p>
            <a:pPr marL="228600" indent="-228600">
              <a:buFont typeface="+mj-lt"/>
              <a:buAutoNum type="arabicPeriod"/>
            </a:pPr>
            <a:r>
              <a:rPr lang="en-US" baseline="0" dirty="0"/>
              <a:t>Semaphore Telegraph</a:t>
            </a:r>
          </a:p>
          <a:p>
            <a:pPr marL="685800" lvl="1" indent="-228600">
              <a:buFont typeface="+mj-lt"/>
              <a:buAutoNum type="arabicPeriod"/>
            </a:pPr>
            <a:r>
              <a:rPr lang="en-US" baseline="0" dirty="0"/>
              <a:t>Poor visibility due to weather, distance between islands</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Douglas Engelbart – Mother of all demos. Announce</a:t>
            </a:r>
            <a:r>
              <a:rPr lang="en-US" baseline="0" dirty="0"/>
              <a:t> extra credit for watching the demo and writing a paper.</a:t>
            </a:r>
            <a:endParaRPr lang="en-US" dirty="0"/>
          </a:p>
          <a:p>
            <a:pPr marL="0" indent="0">
              <a:buFont typeface="+mj-lt"/>
              <a:buNone/>
            </a:pPr>
            <a:r>
              <a:rPr lang="en-US" dirty="0"/>
              <a:t>-----</a:t>
            </a:r>
          </a:p>
          <a:p>
            <a:pPr marL="228600" indent="-228600">
              <a:buAutoNum type="arabicPeriod"/>
            </a:pPr>
            <a:r>
              <a:rPr lang="en-US" dirty="0"/>
              <a:t>Difference between plagiarism and misuse</a:t>
            </a:r>
            <a:r>
              <a:rPr lang="en-US" baseline="0" dirty="0"/>
              <a:t> of sources?</a:t>
            </a:r>
          </a:p>
          <a:p>
            <a:pPr marL="685800" lvl="1" indent="-228600">
              <a:buAutoNum type="arabicPeriod"/>
            </a:pPr>
            <a:r>
              <a:rPr lang="en-US" baseline="0" dirty="0"/>
              <a:t>Deliberate attempt to conceal source versus failure to use quotes and citations correctly.</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lvl="0" indent="-228600">
              <a:buAutoNum type="arabicPeriod"/>
            </a:pPr>
            <a:r>
              <a:rPr lang="en-US" baseline="0" dirty="0"/>
              <a:t>What different meanings of “codex” can you list?</a:t>
            </a:r>
          </a:p>
          <a:p>
            <a:pPr marL="685800" lvl="1" indent="-228600">
              <a:buAutoNum type="arabicPeriod"/>
            </a:pPr>
            <a:r>
              <a:rPr lang="en-US" baseline="0" dirty="0"/>
              <a:t>Earliest books, audio/video encoding schemes,…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a:p>
            <a:pPr marL="0" lvl="0" indent="0">
              <a:buNone/>
            </a:pPr>
            <a:endParaRPr lang="en-US" dirty="0"/>
          </a:p>
          <a:p>
            <a:pPr marL="0" lvl="0" indent="0">
              <a:buNone/>
            </a:pPr>
            <a:r>
              <a:rPr lang="en-US" dirty="0"/>
              <a:t>[1] Council of Writing Program Administrators, “Defining and Avoiding Plagiarism: The WPA Statement on Best Practices.” January 2003. </a:t>
            </a:r>
            <a:r>
              <a:rPr lang="en-US" dirty="0" err="1"/>
              <a:t>www.wpacouncil.org</a:t>
            </a:r>
            <a:r>
              <a:rPr lang="en-US" dirty="0"/>
              <a:t> (last accessed 2021-08-31)</a:t>
            </a:r>
          </a:p>
          <a:p>
            <a:pPr marL="0" lvl="0" indent="0">
              <a:buNone/>
            </a:pPr>
            <a:r>
              <a:rPr lang="en-US" dirty="0"/>
              <a:t>[1] Michael J. Quinn, Ethics for the Information Age (</a:t>
            </a:r>
            <a:r>
              <a:rPr lang="en-US" dirty="0" err="1"/>
              <a:t>Eigth</a:t>
            </a:r>
            <a:r>
              <a:rPr lang="en-US" dirty="0"/>
              <a:t> Edition, Addison-Wesley, 2020), Appendix A</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Highlighted are parts I am unable to find evidence of </a:t>
            </a:r>
            <a:r>
              <a:rPr lang="en-US" baseline="0" dirty="0" err="1"/>
              <a:t>Engelbart</a:t>
            </a:r>
            <a:r>
              <a:rPr lang="en-US" baseline="0" dirty="0"/>
              <a:t> inventing</a:t>
            </a:r>
          </a:p>
          <a:p>
            <a:pPr marL="0" indent="0">
              <a:buFontTx/>
              <a:buNone/>
            </a:pPr>
            <a:endParaRPr lang="en-US" baseline="0" dirty="0"/>
          </a:p>
          <a:p>
            <a:pPr marL="171450" indent="-171450">
              <a:buFontTx/>
              <a:buChar char="-"/>
            </a:pPr>
            <a:r>
              <a:rPr lang="en-US" baseline="0" dirty="0"/>
              <a:t>Video Windowed Display</a:t>
            </a:r>
          </a:p>
          <a:p>
            <a:pPr marL="171450" indent="-171450">
              <a:buFontTx/>
              <a:buChar char="-"/>
            </a:pPr>
            <a:r>
              <a:rPr lang="en-US" baseline="0" dirty="0"/>
              <a:t>Mouse Cursor Text Operations including Drag and Drop</a:t>
            </a:r>
          </a:p>
          <a:p>
            <a:pPr marL="171450" indent="-171450">
              <a:buFontTx/>
              <a:buChar char="-"/>
            </a:pPr>
            <a:r>
              <a:rPr lang="en-US" baseline="0" dirty="0"/>
              <a:t>Collaborative File Authoring</a:t>
            </a:r>
          </a:p>
          <a:p>
            <a:pPr marL="171450" indent="-171450">
              <a:buFontTx/>
              <a:buChar char="-"/>
            </a:pPr>
            <a:r>
              <a:rPr lang="en-US" baseline="0" dirty="0"/>
              <a:t>Email</a:t>
            </a:r>
          </a:p>
          <a:p>
            <a:pPr marL="171450" indent="-171450">
              <a:buFontTx/>
              <a:buChar char="-"/>
            </a:pPr>
            <a:r>
              <a:rPr lang="en-US" baseline="0" dirty="0"/>
              <a:t>Video and Audio Teleconferencing with Picture-In-Picture</a:t>
            </a:r>
          </a:p>
          <a:p>
            <a:pPr marL="171450" indent="-171450">
              <a:buFontTx/>
              <a:buChar char="-"/>
            </a:pPr>
            <a:r>
              <a:rPr lang="en-US" baseline="0" dirty="0"/>
              <a:t>Personal Computer </a:t>
            </a:r>
          </a:p>
          <a:p>
            <a:pPr marL="171450" indent="-171450">
              <a:buFontTx/>
              <a:buChar char="-"/>
            </a:pPr>
            <a:r>
              <a:rPr lang="en-US" baseline="0" dirty="0"/>
              <a:t>Inter Networking</a:t>
            </a:r>
          </a:p>
          <a:p>
            <a:pPr marL="171450" indent="-171450">
              <a:buFontTx/>
              <a:buChar char="-"/>
            </a:pPr>
            <a:r>
              <a:rPr lang="en-US" baseline="0" dirty="0"/>
              <a:t>Desktop and Application Sharing</a:t>
            </a:r>
          </a:p>
          <a:p>
            <a:pPr marL="171450" indent="-171450">
              <a:buFontTx/>
              <a:buChar char="-"/>
            </a:pPr>
            <a:r>
              <a:rPr lang="en-US" baseline="0" dirty="0"/>
              <a:t>Hierarchical File System and Files</a:t>
            </a:r>
          </a:p>
          <a:p>
            <a:pPr marL="171450" indent="-171450">
              <a:buFontTx/>
              <a:buChar char="-"/>
            </a:pPr>
            <a:r>
              <a:rPr lang="en-US" baseline="0" dirty="0"/>
              <a:t>Pattern Search</a:t>
            </a:r>
          </a:p>
          <a:p>
            <a:pPr marL="171450" indent="-171450">
              <a:buFontTx/>
              <a:buChar char="-"/>
            </a:pPr>
            <a:r>
              <a:rPr lang="en-US" baseline="0" dirty="0"/>
              <a:t>Interactive Line Drawing</a:t>
            </a:r>
          </a:p>
          <a:p>
            <a:pPr marL="171450" indent="-171450">
              <a:buFontTx/>
              <a:buChar char="-"/>
            </a:pPr>
            <a:r>
              <a:rPr lang="en-US" baseline="0" dirty="0"/>
              <a:t>Hyperlinks in and across documents</a:t>
            </a:r>
          </a:p>
          <a:p>
            <a:pPr marL="171450" indent="-171450">
              <a:buFontTx/>
              <a:buChar char="-"/>
            </a:pPr>
            <a:r>
              <a:rPr lang="en-US" baseline="0" dirty="0"/>
              <a:t>Graphics tagging and Hyperlinking</a:t>
            </a:r>
          </a:p>
          <a:p>
            <a:pPr marL="171450" indent="-171450">
              <a:buFontTx/>
              <a:buChar char="-"/>
            </a:pPr>
            <a:r>
              <a:rPr lang="en-US" b="1" dirty="0"/>
              <a:t>Mixed-Object Documents –</a:t>
            </a:r>
            <a:r>
              <a:rPr lang="en-US" dirty="0"/>
              <a:t> to provide for an arbitrary mix of text, diagrams, equations, tables, raster-scan images (single frame or live video), spread sheets, recorded sound, etc. – all bundled within a common "envelope" to be stored, transmitted, read (played) and printed as a coherent entity called a "document". Source: http://</a:t>
            </a:r>
            <a:r>
              <a:rPr lang="en-US" dirty="0" err="1"/>
              <a:t>www.dougengelbart.org</a:t>
            </a:r>
            <a:r>
              <a:rPr lang="en-US" dirty="0"/>
              <a:t>/content/view/266/102/</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2019-03-15</a:t>
            </a:r>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42887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06121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cialimps.com/assignments/Paper_Template.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iki.wpi.edu/cs3043/Timeline" TargetMode="External"/><Relationship Id="rId5" Type="http://schemas.openxmlformats.org/officeDocument/2006/relationships/hyperlink" Target="https://socialimps.keithpray.net/assignments/references/" TargetMode="External"/><Relationship Id="rId4" Type="http://schemas.openxmlformats.org/officeDocument/2006/relationships/hyperlink" Target="http://socialimps.keithpray.net/assignments/paper-guidelin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ed.ted.com/lessons/what-orwellian-really-means-noah-tavlin" TargetMode="External"/><Relationship Id="rId5" Type="http://schemas.openxmlformats.org/officeDocument/2006/relationships/image" Target="../media/image5.jpeg"/><Relationship Id="rId4" Type="http://schemas.openxmlformats.org/officeDocument/2006/relationships/hyperlink" Target="https://www.youtube.com/watch?v=8Gv0H-vPoDc"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informationisbeautiful.net/visualizations/rhetological-fallacies/"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Critical Thinking</a:t>
            </a:r>
          </a:p>
        </p:txBody>
      </p:sp>
      <p:sp>
        <p:nvSpPr>
          <p:cNvPr id="4" name="Footer Placeholder 3"/>
          <p:cNvSpPr>
            <a:spLocks noGrp="1"/>
          </p:cNvSpPr>
          <p:nvPr>
            <p:ph type="ftr" sz="quarter" idx="3"/>
          </p:nvPr>
        </p:nvSpPr>
        <p:spPr/>
        <p:txBody>
          <a:bodyPr/>
          <a:lstStyle/>
          <a:p>
            <a:r>
              <a:rPr lang="sk-SK"/>
              <a:t>© 2025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Computing Timeline</a:t>
            </a:r>
          </a:p>
        </p:txBody>
      </p:sp>
      <p:sp>
        <p:nvSpPr>
          <p:cNvPr id="3" name="Content Placeholder 2"/>
          <p:cNvSpPr>
            <a:spLocks noGrp="1"/>
          </p:cNvSpPr>
          <p:nvPr>
            <p:ph idx="1"/>
          </p:nvPr>
        </p:nvSpPr>
        <p:spPr>
          <a:xfrm>
            <a:off x="685800" y="1027522"/>
            <a:ext cx="7772400" cy="3969674"/>
          </a:xfrm>
        </p:spPr>
        <p:txBody>
          <a:bodyPr lIns="91440">
            <a:normAutofit/>
          </a:bodyPr>
          <a:lstStyle/>
          <a:p>
            <a:r>
              <a:rPr lang="en-US" sz="1400" dirty="0"/>
              <a:t>Choose a computing technology that you are interested in</a:t>
            </a:r>
          </a:p>
          <a:p>
            <a:r>
              <a:rPr lang="en-US" sz="1400" dirty="0"/>
              <a:t>Construct a time line of significant events about this computing technology</a:t>
            </a:r>
          </a:p>
          <a:p>
            <a:pPr lvl="1"/>
            <a:r>
              <a:rPr lang="en-US" sz="1200" dirty="0"/>
              <a:t>You can choose any scope (time periods, domains, etc.) and format you like</a:t>
            </a:r>
          </a:p>
          <a:p>
            <a:r>
              <a:rPr lang="en-US" sz="1400" dirty="0"/>
              <a:t>Decide if the computing technology is important.</a:t>
            </a:r>
          </a:p>
          <a:p>
            <a:r>
              <a:rPr lang="en-US" sz="1400" dirty="0"/>
              <a:t>Write a 1 page paper arguing for your conclusion using the timeline as a basis</a:t>
            </a:r>
          </a:p>
          <a:p>
            <a:pPr lvl="1"/>
            <a:r>
              <a:rPr lang="en-US" sz="1200" dirty="0"/>
              <a:t>Use Template 	- </a:t>
            </a:r>
            <a:r>
              <a:rPr lang="en-US" sz="1200" dirty="0">
                <a:hlinkClick r:id="rId3"/>
              </a:rPr>
              <a:t>https://socialimps.com/assignments/Paper_Template.docx</a:t>
            </a:r>
            <a:r>
              <a:rPr lang="en-US" sz="1200" dirty="0"/>
              <a:t> </a:t>
            </a:r>
          </a:p>
          <a:p>
            <a:pPr lvl="1"/>
            <a:r>
              <a:rPr lang="en-US" sz="1200" dirty="0"/>
              <a:t>Use Guidelines 	- </a:t>
            </a:r>
            <a:r>
              <a:rPr lang="en-US" sz="1200" dirty="0">
                <a:hlinkClick r:id="rId4"/>
              </a:rPr>
              <a:t>https://socialimps.com/assignments/paper-guidelines/</a:t>
            </a:r>
            <a:r>
              <a:rPr lang="en-US" sz="1200" dirty="0"/>
              <a:t> </a:t>
            </a:r>
          </a:p>
          <a:p>
            <a:pPr lvl="1"/>
            <a:r>
              <a:rPr lang="en-US" sz="1200" dirty="0"/>
              <a:t>Use References 	- </a:t>
            </a:r>
            <a:r>
              <a:rPr lang="en-US" sz="1200" dirty="0">
                <a:hlinkClick r:id="rId5"/>
              </a:rPr>
              <a:t>https://socialimps.com/assignments/references/</a:t>
            </a:r>
            <a:r>
              <a:rPr lang="en-US" sz="1200" dirty="0"/>
              <a:t> </a:t>
            </a:r>
          </a:p>
          <a:p>
            <a:pPr lvl="1"/>
            <a:r>
              <a:rPr lang="en-US" sz="1200" b="1" dirty="0"/>
              <a:t>Include your timeline as an appendix</a:t>
            </a:r>
          </a:p>
          <a:p>
            <a:r>
              <a:rPr lang="en-US" sz="1400" dirty="0"/>
              <a:t>After you have turned in your paper </a:t>
            </a:r>
            <a:r>
              <a:rPr lang="en-US" sz="1400" dirty="0">
                <a:sym typeface="Wingdings" pitchFamily="2" charset="2"/>
              </a:rPr>
              <a:t></a:t>
            </a:r>
            <a:r>
              <a:rPr lang="en-US" sz="1400" dirty="0"/>
              <a:t> Class Timeline Wiki</a:t>
            </a:r>
          </a:p>
          <a:p>
            <a:pPr lvl="1"/>
            <a:r>
              <a:rPr lang="en-US" sz="1200" dirty="0"/>
              <a:t>Add items from your timeline to Class Site </a:t>
            </a:r>
            <a:r>
              <a:rPr lang="en-US" sz="1200" dirty="0">
                <a:sym typeface="Wingdings"/>
              </a:rPr>
              <a:t></a:t>
            </a:r>
            <a:r>
              <a:rPr lang="en-US" sz="1200" dirty="0"/>
              <a:t> </a:t>
            </a:r>
            <a:r>
              <a:rPr lang="en-US" sz="1200" dirty="0">
                <a:hlinkClick r:id="rId6"/>
              </a:rPr>
              <a:t>Wiki Timeline</a:t>
            </a:r>
            <a:endParaRPr lang="en-US" sz="1200" dirty="0"/>
          </a:p>
          <a:p>
            <a:pPr lvl="1"/>
            <a:r>
              <a:rPr lang="en-US" sz="1200" dirty="0"/>
              <a:t>Please insert according to date.</a:t>
            </a:r>
          </a:p>
          <a:p>
            <a:pPr lvl="1"/>
            <a:r>
              <a:rPr lang="en-US" sz="1200" dirty="0"/>
              <a:t>Add your references</a:t>
            </a:r>
          </a:p>
          <a:p>
            <a:pPr lvl="1"/>
            <a:r>
              <a:rPr lang="en-US" sz="1200" dirty="0"/>
              <a:t>If you encounter any trouble please contact me and our TA/SA to assist</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663296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41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662968" lvl="1" indent="-457200">
              <a:buFont typeface="+mj-lt"/>
              <a:buAutoNum type="arabicPeriod"/>
            </a:pPr>
            <a:r>
              <a:rPr lang="en-US" dirty="0"/>
              <a:t>Review Paper Guidelines</a:t>
            </a:r>
          </a:p>
        </p:txBody>
      </p:sp>
      <p:sp>
        <p:nvSpPr>
          <p:cNvPr id="4" name="Footer Placeholder 3"/>
          <p:cNvSpPr>
            <a:spLocks noGrp="1"/>
          </p:cNvSpPr>
          <p:nvPr>
            <p:ph type="ftr" sz="quarter" idx="11"/>
          </p:nvPr>
        </p:nvSpPr>
        <p:spPr/>
        <p:txBody>
          <a:bodyPr/>
          <a:lstStyle/>
          <a:p>
            <a:r>
              <a:rPr lang="sk-SK"/>
              <a:t>© 2025 Keith A. Pray</a:t>
            </a:r>
            <a:endParaRPr lang="en-US"/>
          </a:p>
        </p:txBody>
      </p:sp>
      <p:pic>
        <p:nvPicPr>
          <p:cNvPr id="3" name="Picture 2"/>
          <p:cNvPicPr>
            <a:picLocks noChangeAspect="1"/>
          </p:cNvPicPr>
          <p:nvPr/>
        </p:nvPicPr>
        <p:blipFill>
          <a:blip r:embed="rId3"/>
          <a:stretch>
            <a:fillRect/>
          </a:stretch>
        </p:blipFill>
        <p:spPr>
          <a:xfrm>
            <a:off x="4840566" y="0"/>
            <a:ext cx="2807494" cy="5143500"/>
          </a:xfrm>
          <a:prstGeom prst="rect">
            <a:avLst/>
          </a:prstGeom>
        </p:spPr>
      </p:pic>
      <p:pic>
        <p:nvPicPr>
          <p:cNvPr id="10" name="Picture 4" descr="https://img.youtube.com/vi/8Gv0H-vPoDc/hqdefault.jpg">
            <a:hlinkClick r:id="rId4"/>
            <a:extLst>
              <a:ext uri="{FF2B5EF4-FFF2-40B4-BE49-F238E27FC236}">
                <a16:creationId xmlns:a16="http://schemas.microsoft.com/office/drawing/2014/main" id="{DA572E26-3A96-3545-9CC3-A935E1F316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487" b="12853"/>
          <a:stretch/>
        </p:blipFill>
        <p:spPr bwMode="auto">
          <a:xfrm>
            <a:off x="0" y="3761466"/>
            <a:ext cx="914400" cy="5120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Video for what orwellian really means">
            <a:hlinkClick r:id="rId6"/>
            <a:extLst>
              <a:ext uri="{FF2B5EF4-FFF2-40B4-BE49-F238E27FC236}">
                <a16:creationId xmlns:a16="http://schemas.microsoft.com/office/drawing/2014/main" id="{53D7EBFE-2C71-A44D-B56F-6D5F4F10F09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229" b="15086"/>
          <a:stretch/>
        </p:blipFill>
        <p:spPr bwMode="auto">
          <a:xfrm>
            <a:off x="0" y="4370614"/>
            <a:ext cx="914400" cy="49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1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Arguments</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2 or more Claims</a:t>
            </a:r>
          </a:p>
          <a:p>
            <a:r>
              <a:rPr lang="en-US" dirty="0"/>
              <a:t>Premise</a:t>
            </a:r>
          </a:p>
          <a:p>
            <a:r>
              <a:rPr lang="en-US" dirty="0"/>
              <a:t>.</a:t>
            </a:r>
          </a:p>
          <a:p>
            <a:r>
              <a:rPr lang="en-US" dirty="0"/>
              <a:t>.</a:t>
            </a:r>
          </a:p>
          <a:p>
            <a:r>
              <a:rPr lang="en-US" dirty="0"/>
              <a:t>.</a:t>
            </a:r>
          </a:p>
          <a:p>
            <a:r>
              <a:rPr lang="en-US" dirty="0"/>
              <a:t>Conclusion</a:t>
            </a:r>
          </a:p>
          <a:p>
            <a:endParaRPr lang="en-US" dirty="0"/>
          </a:p>
          <a:p>
            <a:r>
              <a:rPr lang="en-US" dirty="0"/>
              <a:t>For our 1 page papers start with conclusion:</a:t>
            </a:r>
            <a:br>
              <a:rPr lang="en-US" dirty="0"/>
            </a:br>
            <a:r>
              <a:rPr lang="en-US" dirty="0"/>
              <a:t>Bottom Line Up Front (BLUF)</a:t>
            </a:r>
          </a:p>
        </p:txBody>
      </p:sp>
      <p:sp>
        <p:nvSpPr>
          <p:cNvPr id="4" name="Content Placeholder 3"/>
          <p:cNvSpPr>
            <a:spLocks noGrp="1"/>
          </p:cNvSpPr>
          <p:nvPr>
            <p:ph sz="half" idx="2"/>
          </p:nvPr>
        </p:nvSpPr>
        <p:spPr/>
        <p:txBody>
          <a:bodyPr>
            <a:normAutofit fontScale="92500" lnSpcReduction="10000"/>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canine</a:t>
            </a:r>
          </a:p>
        </p:txBody>
      </p:sp>
      <p:sp>
        <p:nvSpPr>
          <p:cNvPr id="5" name="Footer Placeholder 4"/>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981466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normAutofit lnSpcReduction="10000"/>
          </a:bodyPr>
          <a:lstStyle/>
          <a:p>
            <a:r>
              <a:rPr lang="en-US" dirty="0"/>
              <a:t>Valid: conclusion logically true</a:t>
            </a:r>
          </a:p>
          <a:p>
            <a:r>
              <a:rPr lang="en-US" dirty="0"/>
              <a:t>Inductive: conclusion likely true</a:t>
            </a:r>
          </a:p>
          <a:p>
            <a:r>
              <a:rPr lang="en-US" dirty="0"/>
              <a:t>Fallacious: error in logic</a:t>
            </a:r>
          </a:p>
          <a:p>
            <a:r>
              <a:rPr lang="en-US" dirty="0"/>
              <a:t>Sound: facts true</a:t>
            </a:r>
          </a:p>
          <a:p>
            <a:pPr marL="0" indent="0">
              <a:buNone/>
            </a:pPr>
            <a:endParaRPr lang="en-US" dirty="0"/>
          </a:p>
          <a:p>
            <a:pPr marL="342900" indent="-342900">
              <a:buFont typeface="+mj-lt"/>
              <a:buAutoNum type="arabicPeriod"/>
            </a:pPr>
            <a:r>
              <a:rPr lang="en-US" dirty="0"/>
              <a:t>All bats are animals</a:t>
            </a:r>
          </a:p>
          <a:p>
            <a:pPr marL="342900" indent="-342900">
              <a:buFont typeface="+mj-lt"/>
              <a:buAutoNum type="arabicPeriod"/>
            </a:pPr>
            <a:r>
              <a:rPr lang="en-US" dirty="0"/>
              <a:t>Some wooden objects are bats</a:t>
            </a:r>
          </a:p>
          <a:p>
            <a:pPr marL="342900" indent="-342900">
              <a:buFont typeface="+mj-lt"/>
              <a:buAutoNum type="arabicPeriod"/>
            </a:pPr>
            <a:r>
              <a:rPr lang="en-US" dirty="0"/>
              <a:t>Some wooden objects are animals</a:t>
            </a:r>
          </a:p>
        </p:txBody>
      </p:sp>
      <p:sp>
        <p:nvSpPr>
          <p:cNvPr id="5" name="Footer Placeholder 4"/>
          <p:cNvSpPr>
            <a:spLocks noGrp="1"/>
          </p:cNvSpPr>
          <p:nvPr>
            <p:ph type="ftr" sz="quarter" idx="11"/>
          </p:nvPr>
        </p:nvSpPr>
        <p:spPr/>
        <p:txBody>
          <a:bodyPr/>
          <a:lstStyle/>
          <a:p>
            <a:r>
              <a:rPr lang="sk-SK"/>
              <a:t>© 2025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Times New Roman" pitchFamily="76" charset="0"/>
                </a:rPr>
                <a:t>Valid | Invalid</a:t>
              </a:r>
            </a:p>
          </p:txBody>
        </p:sp>
        <p:sp>
          <p:nvSpPr>
            <p:cNvPr id="9" name="Rounded Rectangle 8"/>
            <p:cNvSpPr/>
            <p:nvPr/>
          </p:nvSpPr>
          <p:spPr bwMode="auto">
            <a:xfrm>
              <a:off x="3184740" y="2904342"/>
              <a:ext cx="3511537"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S</a:t>
              </a:r>
              <a:r>
                <a:rPr kumimoji="0" lang="en-US" b="0" i="0" u="none" strike="noStrike" cap="none" normalizeH="0" baseline="0" dirty="0">
                  <a:ln>
                    <a:noFill/>
                  </a:ln>
                  <a:solidFill>
                    <a:srgbClr val="000000"/>
                  </a:solidFill>
                  <a:effectLst/>
                  <a:latin typeface="Times New Roman" pitchFamily="76" charset="0"/>
                </a:rPr>
                <a:t>ound | Unsound</a:t>
              </a:r>
            </a:p>
          </p:txBody>
        </p:sp>
        <p:sp>
          <p:nvSpPr>
            <p:cNvPr id="11" name="Rounded Rectangle 10"/>
            <p:cNvSpPr/>
            <p:nvPr/>
          </p:nvSpPr>
          <p:spPr bwMode="auto">
            <a:xfrm>
              <a:off x="5327044" y="5358996"/>
              <a:ext cx="1265084" cy="493297"/>
            </a:xfrm>
            <a:prstGeom prst="roundRect">
              <a:avLst/>
            </a:prstGeom>
            <a:solidFill>
              <a:schemeClr val="bg2">
                <a:lumMod val="40000"/>
                <a:lumOff val="6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Weak</a:t>
              </a:r>
            </a:p>
          </p:txBody>
        </p:sp>
        <p:sp>
          <p:nvSpPr>
            <p:cNvPr id="12" name="Rounded Rectangle 11"/>
            <p:cNvSpPr/>
            <p:nvPr/>
          </p:nvSpPr>
          <p:spPr bwMode="auto">
            <a:xfrm>
              <a:off x="1887446" y="5358996"/>
              <a:ext cx="1506925" cy="493297"/>
            </a:xfrm>
            <a:prstGeom prst="roundRect">
              <a:avLst/>
            </a:prstGeom>
            <a:solidFill>
              <a:srgbClr val="00B05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Strong</a:t>
              </a:r>
            </a:p>
          </p:txBody>
        </p:sp>
        <p:cxnSp>
          <p:nvCxnSpPr>
            <p:cNvPr id="13" name="Straight Arrow Connector 25"/>
            <p:cNvCxnSpPr>
              <a:cxnSpLocks/>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Straight Arrow Connector 38"/>
            <p:cNvCxnSpPr>
              <a:cxnSpLocks/>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Straight Arrow Connector 41"/>
            <p:cNvCxnSpPr>
              <a:cxnSpLocks/>
              <a:stCxn id="10" idx="3"/>
              <a:endCxn id="11" idx="0"/>
            </p:cNvCxnSpPr>
            <p:nvPr/>
          </p:nvCxnSpPr>
          <p:spPr bwMode="auto">
            <a:xfrm>
              <a:off x="5745569" y="4481754"/>
              <a:ext cx="214018"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6" name="Straight Arrow Connector 45"/>
            <p:cNvCxnSpPr>
              <a:cxnSpLocks/>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7" name="Straight Arrow Connector 76"/>
            <p:cNvCxnSpPr>
              <a:cxnSpLocks/>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45" name="Straight Arrow Connector 41"/>
          <p:cNvCxnSpPr>
            <a:cxnSpLocks/>
            <a:stCxn id="8" idx="3"/>
            <a:endCxn id="9" idx="0"/>
          </p:cNvCxnSpPr>
          <p:nvPr/>
        </p:nvCxnSpPr>
        <p:spPr bwMode="auto">
          <a:xfrm>
            <a:off x="2723939" y="1531740"/>
            <a:ext cx="157741" cy="680595"/>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530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8D2C-1691-9E49-8FBE-A0CBE5439354}"/>
              </a:ext>
            </a:extLst>
          </p:cNvPr>
          <p:cNvSpPr>
            <a:spLocks noGrp="1"/>
          </p:cNvSpPr>
          <p:nvPr>
            <p:ph type="title"/>
          </p:nvPr>
        </p:nvSpPr>
        <p:spPr/>
        <p:txBody>
          <a:bodyPr/>
          <a:lstStyle/>
          <a:p>
            <a:r>
              <a:rPr lang="en-US" dirty="0"/>
              <a:t>IP Protection Is Important To Our Economy</a:t>
            </a:r>
          </a:p>
        </p:txBody>
      </p:sp>
      <p:sp>
        <p:nvSpPr>
          <p:cNvPr id="4" name="Footer Placeholder 3">
            <a:extLst>
              <a:ext uri="{FF2B5EF4-FFF2-40B4-BE49-F238E27FC236}">
                <a16:creationId xmlns:a16="http://schemas.microsoft.com/office/drawing/2014/main" id="{1A2DD580-BDE3-9347-9A0C-D1CB646C394D}"/>
              </a:ext>
            </a:extLst>
          </p:cNvPr>
          <p:cNvSpPr>
            <a:spLocks noGrp="1"/>
          </p:cNvSpPr>
          <p:nvPr>
            <p:ph type="ftr" sz="quarter" idx="11"/>
          </p:nvPr>
        </p:nvSpPr>
        <p:spPr/>
        <p:txBody>
          <a:bodyPr/>
          <a:lstStyle/>
          <a:p>
            <a:r>
              <a:rPr lang="sk-SK"/>
              <a:t>© 2025 Keith A. Pray</a:t>
            </a:r>
            <a:endParaRPr lang="en-US"/>
          </a:p>
        </p:txBody>
      </p:sp>
      <p:pic>
        <p:nvPicPr>
          <p:cNvPr id="6" name="Picture 5">
            <a:extLst>
              <a:ext uri="{FF2B5EF4-FFF2-40B4-BE49-F238E27FC236}">
                <a16:creationId xmlns:a16="http://schemas.microsoft.com/office/drawing/2014/main" id="{C2007084-0579-5341-937C-361E2ECEC590}"/>
              </a:ext>
            </a:extLst>
          </p:cNvPr>
          <p:cNvPicPr>
            <a:picLocks noChangeAspect="1"/>
          </p:cNvPicPr>
          <p:nvPr/>
        </p:nvPicPr>
        <p:blipFill>
          <a:blip r:embed="rId3"/>
          <a:stretch>
            <a:fillRect/>
          </a:stretch>
        </p:blipFill>
        <p:spPr>
          <a:xfrm>
            <a:off x="829267" y="1009222"/>
            <a:ext cx="7485467" cy="3850454"/>
          </a:xfrm>
          <a:prstGeom prst="rect">
            <a:avLst/>
          </a:prstGeom>
        </p:spPr>
      </p:pic>
      <p:sp>
        <p:nvSpPr>
          <p:cNvPr id="7" name="TextBox 6">
            <a:extLst>
              <a:ext uri="{FF2B5EF4-FFF2-40B4-BE49-F238E27FC236}">
                <a16:creationId xmlns:a16="http://schemas.microsoft.com/office/drawing/2014/main" id="{495332D1-753C-8148-9EB0-95C6345E27C1}"/>
              </a:ext>
            </a:extLst>
          </p:cNvPr>
          <p:cNvSpPr txBox="1"/>
          <p:nvPr/>
        </p:nvSpPr>
        <p:spPr>
          <a:xfrm>
            <a:off x="1544697" y="4826380"/>
            <a:ext cx="6054606" cy="286232"/>
          </a:xfrm>
          <a:prstGeom prst="rect">
            <a:avLst/>
          </a:prstGeom>
          <a:noFill/>
        </p:spPr>
        <p:txBody>
          <a:bodyPr wrap="none" rtlCol="0">
            <a:spAutoFit/>
          </a:bodyPr>
          <a:lstStyle/>
          <a:p>
            <a:pPr>
              <a:lnSpc>
                <a:spcPct val="90000"/>
              </a:lnSpc>
            </a:pPr>
            <a:r>
              <a:rPr lang="en-US" sz="1400" dirty="0">
                <a:latin typeface="Arial" charset="0"/>
                <a:ea typeface="ＭＳ Ｐゴシック" charset="-128"/>
                <a:cs typeface="ＭＳ Ｐゴシック" charset="-128"/>
              </a:rPr>
              <a:t>2019 Intangible Assets Financial Statement Impact Comparison Report [1]</a:t>
            </a:r>
            <a:endParaRPr lang="en-US" sz="1400" dirty="0"/>
          </a:p>
        </p:txBody>
      </p:sp>
    </p:spTree>
    <p:extLst>
      <p:ext uri="{BB962C8B-B14F-4D97-AF65-F5344CB8AC3E}">
        <p14:creationId xmlns:p14="http://schemas.microsoft.com/office/powerpoint/2010/main" val="3783831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1/7</a:t>
            </a:r>
          </a:p>
        </p:txBody>
      </p:sp>
      <p:sp>
        <p:nvSpPr>
          <p:cNvPr id="3" name="Content Placeholder 2"/>
          <p:cNvSpPr>
            <a:spLocks noGrp="1"/>
          </p:cNvSpPr>
          <p:nvPr>
            <p:ph sz="half" idx="1"/>
          </p:nvPr>
        </p:nvSpPr>
        <p:spPr/>
        <p:txBody>
          <a:bodyPr/>
          <a:lstStyle/>
          <a:p>
            <a:r>
              <a:rPr lang="en-US" dirty="0"/>
              <a:t>Slippery Slope</a:t>
            </a:r>
          </a:p>
          <a:p>
            <a:pPr lvl="1"/>
            <a:r>
              <a:rPr lang="en-US" dirty="0"/>
              <a:t>“A baddie might use computers to steal. Therefore we should outlaw computers.”</a:t>
            </a:r>
          </a:p>
        </p:txBody>
      </p:sp>
      <p:sp>
        <p:nvSpPr>
          <p:cNvPr id="5" name="Footer Placeholder 4"/>
          <p:cNvSpPr>
            <a:spLocks noGrp="1"/>
          </p:cNvSpPr>
          <p:nvPr>
            <p:ph type="ftr" sz="quarter" idx="11"/>
          </p:nvPr>
        </p:nvSpPr>
        <p:spPr/>
        <p:txBody>
          <a:bodyPr/>
          <a:lstStyle/>
          <a:p>
            <a:r>
              <a:rPr lang="sk-SK"/>
              <a:t>© 2025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p>
        </p:txBody>
      </p:sp>
    </p:spTree>
    <p:extLst>
      <p:ext uri="{BB962C8B-B14F-4D97-AF65-F5344CB8AC3E}">
        <p14:creationId xmlns:p14="http://schemas.microsoft.com/office/powerpoint/2010/main" val="255770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2/7</a:t>
            </a:r>
          </a:p>
        </p:txBody>
      </p:sp>
      <p:sp>
        <p:nvSpPr>
          <p:cNvPr id="3" name="Content Placeholder 2"/>
          <p:cNvSpPr>
            <a:spLocks noGrp="1"/>
          </p:cNvSpPr>
          <p:nvPr>
            <p:ph sz="half" idx="1"/>
          </p:nvPr>
        </p:nvSpPr>
        <p:spPr/>
        <p:txBody>
          <a:bodyPr/>
          <a:lstStyle/>
          <a:p>
            <a:r>
              <a:rPr lang="en-US" dirty="0"/>
              <a:t>Attack Person, Not Argument</a:t>
            </a:r>
          </a:p>
          <a:p>
            <a:pPr lvl="1"/>
            <a:r>
              <a:rPr lang="en-US" dirty="0"/>
              <a:t>Ad Hominem</a:t>
            </a:r>
          </a:p>
          <a:p>
            <a:pPr lvl="1"/>
            <a:r>
              <a:rPr lang="en-US" dirty="0"/>
              <a:t>“He’s a messy eater, obviously his software design will be sloppy and never work.”</a:t>
            </a:r>
          </a:p>
        </p:txBody>
      </p:sp>
      <p:sp>
        <p:nvSpPr>
          <p:cNvPr id="5" name="Footer Placeholder 4"/>
          <p:cNvSpPr>
            <a:spLocks noGrp="1"/>
          </p:cNvSpPr>
          <p:nvPr>
            <p:ph type="ftr" sz="quarter" idx="11"/>
          </p:nvPr>
        </p:nvSpPr>
        <p:spPr/>
        <p:txBody>
          <a:bodyPr/>
          <a:lstStyle/>
          <a:p>
            <a:r>
              <a:rPr lang="sk-SK"/>
              <a:t>© 2025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463490"/>
            <a:ext cx="3947578" cy="483722"/>
          </a:xfrm>
          <a:prstGeom prst="rect">
            <a:avLst/>
          </a:prstGeom>
          <a:noFill/>
        </p:spPr>
        <p:txBody>
          <a:bodyPr wrap="square" rtlCol="0">
            <a:spAutoFit/>
          </a:bodyPr>
          <a:lstStyle/>
          <a:p>
            <a:pPr>
              <a:lnSpc>
                <a:spcPct val="90000"/>
              </a:lnSpc>
            </a:pPr>
            <a:r>
              <a:rPr lang="en-US" sz="1400" dirty="0"/>
              <a:t>http://</a:t>
            </a:r>
            <a:r>
              <a:rPr lang="en-US" sz="1400" dirty="0" err="1"/>
              <a:t>listverse.com</a:t>
            </a:r>
            <a:r>
              <a:rPr lang="en-US" sz="1400" dirty="0"/>
              <a:t>/2012/11/08/15-bad-arguments-we-all-abuse/</a:t>
            </a:r>
          </a:p>
        </p:txBody>
      </p:sp>
    </p:spTree>
    <p:extLst>
      <p:ext uri="{BB962C8B-B14F-4D97-AF65-F5344CB8AC3E}">
        <p14:creationId xmlns:p14="http://schemas.microsoft.com/office/powerpoint/2010/main" val="2835503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3/7</a:t>
            </a:r>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a:p>
          <a:p>
            <a:r>
              <a:rPr lang="en-US" dirty="0"/>
              <a:t>Appeal 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so.”</a:t>
            </a:r>
          </a:p>
        </p:txBody>
      </p:sp>
      <p:sp>
        <p:nvSpPr>
          <p:cNvPr id="4" name="Content Placeholder 3"/>
          <p:cNvSpPr>
            <a:spLocks noGrp="1"/>
          </p:cNvSpPr>
          <p:nvPr>
            <p:ph sz="half" idx="2"/>
          </p:nvPr>
        </p:nvSpPr>
        <p:spPr/>
        <p:txBody>
          <a:bodyPr>
            <a:normAutofit/>
          </a:bodyPr>
          <a:lstStyle/>
          <a:p>
            <a:r>
              <a:rPr lang="en-US" dirty="0"/>
              <a:t>Many / Any</a:t>
            </a:r>
          </a:p>
          <a:p>
            <a:pPr lvl="1"/>
            <a:r>
              <a:rPr lang="en-US" dirty="0"/>
              <a:t>Faulty/Hasty Generalization</a:t>
            </a:r>
          </a:p>
          <a:p>
            <a:pPr lvl="1"/>
            <a:r>
              <a:rPr lang="en-US" dirty="0"/>
              <a:t>“Many programming languages such as C, C++, and Java are statically typed. Scheme is a programming language so it is statically typed too.”</a:t>
            </a:r>
          </a:p>
        </p:txBody>
      </p:sp>
      <p:sp>
        <p:nvSpPr>
          <p:cNvPr id="5" name="Footer Placeholder 4"/>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710523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4/7</a:t>
            </a:r>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7" name="TextBox 6"/>
          <p:cNvSpPr txBox="1"/>
          <p:nvPr/>
        </p:nvSpPr>
        <p:spPr>
          <a:xfrm>
            <a:off x="3418717"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/552</a:t>
            </a:r>
          </a:p>
        </p:txBody>
      </p:sp>
      <p:pic>
        <p:nvPicPr>
          <p:cNvPr id="8" name="Picture 7"/>
          <p:cNvPicPr>
            <a:picLocks noChangeAspect="1"/>
          </p:cNvPicPr>
          <p:nvPr/>
        </p:nvPicPr>
        <p:blipFill>
          <a:blip r:embed="rId3"/>
          <a:stretch>
            <a:fillRect/>
          </a:stretch>
        </p:blipFill>
        <p:spPr>
          <a:xfrm>
            <a:off x="1657350" y="2100408"/>
            <a:ext cx="5829300" cy="2349500"/>
          </a:xfrm>
          <a:prstGeom prst="rect">
            <a:avLst/>
          </a:prstGeom>
        </p:spPr>
      </p:pic>
    </p:spTree>
    <p:extLst>
      <p:ext uri="{BB962C8B-B14F-4D97-AF65-F5344CB8AC3E}">
        <p14:creationId xmlns:p14="http://schemas.microsoft.com/office/powerpoint/2010/main" val="17197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5/7</a:t>
            </a:r>
          </a:p>
        </p:txBody>
      </p:sp>
      <p:sp>
        <p:nvSpPr>
          <p:cNvPr id="3" name="Content Placeholder 2"/>
          <p:cNvSpPr>
            <a:spLocks noGrp="1"/>
          </p:cNvSpPr>
          <p:nvPr>
            <p:ph sz="half" idx="1"/>
          </p:nvPr>
        </p:nvSpPr>
        <p:spPr/>
        <p:txBody>
          <a:bodyPr>
            <a:normAutofit lnSpcReduction="10000"/>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over 150 years old.”</a:t>
            </a:r>
          </a:p>
          <a:p>
            <a:endParaRPr lang="en-US" dirty="0"/>
          </a:p>
          <a:p>
            <a:r>
              <a:rPr lang="en-US" dirty="0"/>
              <a:t>Appeal To The People</a:t>
            </a:r>
          </a:p>
          <a:p>
            <a:pPr lvl="1"/>
            <a:r>
              <a:rPr lang="en-US" dirty="0"/>
              <a:t>Argumentum ad Populum</a:t>
            </a:r>
          </a:p>
          <a:p>
            <a:pPr lvl="1"/>
            <a:r>
              <a:rPr lang="en-US" dirty="0"/>
              <a:t>Bandwagon Fallacy</a:t>
            </a:r>
          </a:p>
          <a:p>
            <a:pPr lvl="1"/>
            <a:r>
              <a:rPr lang="en-US" dirty="0"/>
              <a:t>“Windows is installed on more desktop computers than any other OS. Windows is the best OS.”</a:t>
            </a:r>
          </a:p>
        </p:txBody>
      </p:sp>
      <p:sp>
        <p:nvSpPr>
          <p:cNvPr id="4" name="Content Placeholder 3"/>
          <p:cNvSpPr>
            <a:spLocks noGrp="1"/>
          </p:cNvSpPr>
          <p:nvPr>
            <p:ph sz="half" idx="2"/>
          </p:nvPr>
        </p:nvSpPr>
        <p:spPr/>
        <p:txBody>
          <a:bodyPr>
            <a:normAutofit lnSpcReduction="10000"/>
          </a:bodyPr>
          <a:lstStyle/>
          <a:p>
            <a:endParaRPr lang="en-US" dirty="0"/>
          </a:p>
        </p:txBody>
      </p:sp>
      <p:sp>
        <p:nvSpPr>
          <p:cNvPr id="5" name="Footer Placeholder 4"/>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2798618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Use the raise your hand feature to ensure your thoughts are heard</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1433120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6/7</a:t>
            </a:r>
          </a:p>
        </p:txBody>
      </p:sp>
      <p:sp>
        <p:nvSpPr>
          <p:cNvPr id="3" name="Content Placeholder 2"/>
          <p:cNvSpPr>
            <a:spLocks noGrp="1"/>
          </p:cNvSpPr>
          <p:nvPr>
            <p:ph sz="half" idx="1"/>
          </p:nvPr>
        </p:nvSpPr>
        <p:spPr/>
        <p:txBody>
          <a:bodyPr>
            <a:normAutofit/>
          </a:bodyPr>
          <a:lstStyle/>
          <a:p>
            <a:r>
              <a:rPr lang="en-US" dirty="0"/>
              <a:t>Ambiguity</a:t>
            </a:r>
          </a:p>
          <a:p>
            <a:pPr lvl="1"/>
            <a:r>
              <a:rPr lang="en-US" dirty="0"/>
              <a:t>Fallacy of Equivocation</a:t>
            </a:r>
          </a:p>
          <a:p>
            <a:pPr lvl="1"/>
            <a:r>
              <a:rPr lang="en-US" dirty="0"/>
              <a:t>Often a form of conflation.</a:t>
            </a:r>
          </a:p>
        </p:txBody>
      </p:sp>
      <p:sp>
        <p:nvSpPr>
          <p:cNvPr id="4" name="Content Placeholder 3"/>
          <p:cNvSpPr>
            <a:spLocks noGrp="1"/>
          </p:cNvSpPr>
          <p:nvPr>
            <p:ph sz="half" idx="2"/>
          </p:nvPr>
        </p:nvSpPr>
        <p:spPr/>
        <p:txBody>
          <a:bodyPr/>
          <a:lstStyle/>
          <a:p>
            <a:pPr lvl="1"/>
            <a:r>
              <a:rPr lang="en-US" dirty="0"/>
              <a:t>Respect – “recognize a right” vs. “hold in high regard”</a:t>
            </a:r>
          </a:p>
        </p:txBody>
      </p:sp>
      <p:sp>
        <p:nvSpPr>
          <p:cNvPr id="5" name="Footer Placeholder 4"/>
          <p:cNvSpPr>
            <a:spLocks noGrp="1"/>
          </p:cNvSpPr>
          <p:nvPr>
            <p:ph type="ftr" sz="quarter" idx="11"/>
          </p:nvPr>
        </p:nvSpPr>
        <p:spPr/>
        <p:txBody>
          <a:bodyPr/>
          <a:lstStyle/>
          <a:p>
            <a:r>
              <a:rPr lang="sk-SK"/>
              <a:t>© 2025 Keith A. Pray</a:t>
            </a:r>
            <a:endParaRPr lang="en-US"/>
          </a:p>
        </p:txBody>
      </p:sp>
      <p:grpSp>
        <p:nvGrpSpPr>
          <p:cNvPr id="12" name="Group 11"/>
          <p:cNvGrpSpPr/>
          <p:nvPr/>
        </p:nvGrpSpPr>
        <p:grpSpPr>
          <a:xfrm>
            <a:off x="1110088" y="2342077"/>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Tree>
    <p:extLst>
      <p:ext uri="{BB962C8B-B14F-4D97-AF65-F5344CB8AC3E}">
        <p14:creationId xmlns:p14="http://schemas.microsoft.com/office/powerpoint/2010/main" val="1453519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7/7</a:t>
            </a:r>
          </a:p>
        </p:txBody>
      </p:sp>
      <p:sp>
        <p:nvSpPr>
          <p:cNvPr id="3" name="Content Placeholder 2"/>
          <p:cNvSpPr>
            <a:spLocks noGrp="1"/>
          </p:cNvSpPr>
          <p:nvPr>
            <p:ph sz="half" idx="1"/>
          </p:nvPr>
        </p:nvSpPr>
        <p:spPr>
          <a:xfrm>
            <a:off x="685800" y="1352551"/>
            <a:ext cx="3733800" cy="3352800"/>
          </a:xfrm>
        </p:spPr>
        <p:txBody>
          <a:bodyPr>
            <a:normAutofit/>
          </a:bodyPr>
          <a:lstStyle/>
          <a:p>
            <a:r>
              <a:rPr lang="en-US" dirty="0"/>
              <a:t>Straw Man</a:t>
            </a:r>
          </a:p>
          <a:p>
            <a:pPr lvl="1"/>
            <a:r>
              <a:rPr lang="en-US" dirty="0"/>
              <a:t>“He says taking Social Imps is a waste of time. He wants you to think computing and society are useless.”</a:t>
            </a:r>
          </a:p>
          <a:p>
            <a:pPr lvl="1"/>
            <a:r>
              <a:rPr lang="en-US" dirty="0"/>
              <a:t>”She says OO is not superior. She wants you to put everything in one big main function.”</a:t>
            </a:r>
          </a:p>
        </p:txBody>
      </p:sp>
      <p:sp>
        <p:nvSpPr>
          <p:cNvPr id="4" name="Content Placeholder 3"/>
          <p:cNvSpPr>
            <a:spLocks noGrp="1"/>
          </p:cNvSpPr>
          <p:nvPr>
            <p:ph sz="half" idx="2"/>
          </p:nvPr>
        </p:nvSpPr>
        <p:spPr>
          <a:xfrm>
            <a:off x="4724400" y="1352551"/>
            <a:ext cx="3733800" cy="3352800"/>
          </a:xfrm>
        </p:spPr>
        <p:txBody>
          <a:bodyPr>
            <a:normAutofit/>
          </a:bodyPr>
          <a:lstStyle/>
          <a:p>
            <a:pPr marL="0" indent="0">
              <a:buNone/>
            </a:pPr>
            <a:r>
              <a:rPr lang="en-US" dirty="0"/>
              <a:t>There are many more…</a:t>
            </a:r>
          </a:p>
          <a:p>
            <a:pPr marL="0" indent="0">
              <a:buNone/>
            </a:pPr>
            <a:r>
              <a:rPr lang="en-US" dirty="0"/>
              <a:t>A nice source:</a:t>
            </a:r>
          </a:p>
          <a:p>
            <a:pPr marL="0" indent="0">
              <a:buNone/>
            </a:pPr>
            <a:r>
              <a:rPr lang="en-US" dirty="0">
                <a:hlinkClick r:id="rId3"/>
              </a:rPr>
              <a:t>http://www.informationisbeautiful.net/visualizations/rhetological-fallacies/</a:t>
            </a:r>
            <a:r>
              <a:rPr lang="en-US" dirty="0"/>
              <a:t> </a:t>
            </a:r>
          </a:p>
          <a:p>
            <a:pPr marL="0" indent="0">
              <a:buNone/>
            </a:pPr>
            <a:endParaRPr lang="en-US" dirty="0"/>
          </a:p>
        </p:txBody>
      </p:sp>
      <p:sp>
        <p:nvSpPr>
          <p:cNvPr id="5" name="Footer Placeholder 4"/>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3501662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225DF02-9FEC-7448-871F-9756825A1129}"/>
              </a:ext>
            </a:extLst>
          </p:cNvPr>
          <p:cNvSpPr/>
          <p:nvPr/>
        </p:nvSpPr>
        <p:spPr>
          <a:xfrm>
            <a:off x="637309" y="498725"/>
            <a:ext cx="7881216" cy="4498530"/>
          </a:xfrm>
          <a:prstGeom prst="rect">
            <a:avLst/>
          </a:prstGeom>
          <a:solidFill>
            <a:schemeClr val="accent1">
              <a:lumMod val="20000"/>
              <a:lumOff val="80000"/>
            </a:schemeClr>
          </a:solidFill>
          <a:ln>
            <a:solidFill>
              <a:schemeClr val="accent1">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DD0778C-66A0-FB48-A1A0-3C9DDFD34447}"/>
              </a:ext>
            </a:extLst>
          </p:cNvPr>
          <p:cNvSpPr>
            <a:spLocks noGrp="1"/>
          </p:cNvSpPr>
          <p:nvPr>
            <p:ph type="ftr" sz="quarter" idx="4294967295"/>
          </p:nvPr>
        </p:nvSpPr>
        <p:spPr>
          <a:xfrm>
            <a:off x="0" y="4997450"/>
            <a:ext cx="5562600" cy="146050"/>
          </a:xfrm>
        </p:spPr>
        <p:txBody>
          <a:bodyPr/>
          <a:lstStyle/>
          <a:p>
            <a:r>
              <a:rPr lang="sk-SK"/>
              <a:t>© 2025 Keith A. Pray</a:t>
            </a:r>
            <a:endParaRPr lang="en-US"/>
          </a:p>
        </p:txBody>
      </p:sp>
      <p:pic>
        <p:nvPicPr>
          <p:cNvPr id="8"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1BE5C18C-112C-634F-86E8-8F8B06484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592"/>
          <a:stretch/>
        </p:blipFill>
        <p:spPr bwMode="auto">
          <a:xfrm>
            <a:off x="5338836" y="0"/>
            <a:ext cx="1806165" cy="49872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0B10634E-3CCE-9F42-8828-3F0DE081B566}"/>
              </a:ext>
            </a:extLst>
          </p:cNvPr>
          <p:cNvGrpSpPr>
            <a:grpSpLocks noChangeAspect="1"/>
          </p:cNvGrpSpPr>
          <p:nvPr/>
        </p:nvGrpSpPr>
        <p:grpSpPr>
          <a:xfrm>
            <a:off x="637308" y="511863"/>
            <a:ext cx="7879879" cy="4485587"/>
            <a:chOff x="-32871" y="1378485"/>
            <a:chExt cx="6926094" cy="3912742"/>
          </a:xfrm>
          <a:solidFill>
            <a:schemeClr val="accent1">
              <a:lumMod val="40000"/>
              <a:lumOff val="60000"/>
            </a:schemeClr>
          </a:solidFill>
        </p:grpSpPr>
        <p:pic>
          <p:nvPicPr>
            <p:cNvPr id="12" name="Picture 11"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7E34BC8-7F95-CD43-A5C5-B4581174FC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84602" r="3685" b="2160"/>
            <a:stretch/>
          </p:blipFill>
          <p:spPr bwMode="auto">
            <a:xfrm>
              <a:off x="2300974" y="4313396"/>
              <a:ext cx="4563749" cy="977831"/>
            </a:xfrm>
            <a:prstGeom prst="rect">
              <a:avLst/>
            </a:prstGeom>
            <a:grpFill/>
          </p:spPr>
        </p:pic>
        <p:grpSp>
          <p:nvGrpSpPr>
            <p:cNvPr id="18" name="Group 17">
              <a:extLst>
                <a:ext uri="{FF2B5EF4-FFF2-40B4-BE49-F238E27FC236}">
                  <a16:creationId xmlns:a16="http://schemas.microsoft.com/office/drawing/2014/main" id="{AD1DF7CE-BCC5-B242-913D-00D373F9DA7A}"/>
                </a:ext>
              </a:extLst>
            </p:cNvPr>
            <p:cNvGrpSpPr/>
            <p:nvPr/>
          </p:nvGrpSpPr>
          <p:grpSpPr>
            <a:xfrm>
              <a:off x="-32871" y="1378485"/>
              <a:ext cx="6926094" cy="3912571"/>
              <a:chOff x="-32871" y="1378485"/>
              <a:chExt cx="6926094" cy="3912571"/>
            </a:xfrm>
            <a:grpFill/>
          </p:grpSpPr>
          <p:pic>
            <p:nvPicPr>
              <p:cNvPr id="9" name="Picture 8"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AEAAFC6-2BFE-A946-9FBA-7CC7EE01CC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18410" r="3740" b="68332"/>
              <a:stretch/>
            </p:blipFill>
            <p:spPr bwMode="auto">
              <a:xfrm>
                <a:off x="-7891" y="1381331"/>
                <a:ext cx="4558410" cy="979251"/>
              </a:xfrm>
              <a:prstGeom prst="rect">
                <a:avLst/>
              </a:prstGeom>
              <a:grpFill/>
            </p:spPr>
          </p:pic>
          <p:pic>
            <p:nvPicPr>
              <p:cNvPr id="10" name="Picture 9"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94AD7714-F329-FD46-B16D-8717A2EF84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44886" r="3685" b="41914"/>
              <a:stretch/>
            </p:blipFill>
            <p:spPr bwMode="auto">
              <a:xfrm>
                <a:off x="2300974" y="2357736"/>
                <a:ext cx="4563749" cy="974979"/>
              </a:xfrm>
              <a:prstGeom prst="rect">
                <a:avLst/>
              </a:prstGeom>
              <a:grpFill/>
            </p:spPr>
          </p:pic>
          <p:pic>
            <p:nvPicPr>
              <p:cNvPr id="11" name="Picture 10"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C529C0B-04FA-984D-B580-4A960AB84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71363" r="50111" b="15398"/>
              <a:stretch/>
            </p:blipFill>
            <p:spPr bwMode="auto">
              <a:xfrm>
                <a:off x="4618106" y="3331289"/>
                <a:ext cx="2275117" cy="977831"/>
              </a:xfrm>
              <a:prstGeom prst="rect">
                <a:avLst/>
              </a:prstGeom>
              <a:grpFill/>
            </p:spPr>
          </p:pic>
          <p:pic>
            <p:nvPicPr>
              <p:cNvPr id="13" name="Picture 1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F00DB0E0-C9FA-AD44-91AA-402B68AC64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31628" r="50470" b="55114"/>
              <a:stretch/>
            </p:blipFill>
            <p:spPr bwMode="auto">
              <a:xfrm>
                <a:off x="4607286" y="1378485"/>
                <a:ext cx="2257437" cy="979251"/>
              </a:xfrm>
              <a:prstGeom prst="rect">
                <a:avLst/>
              </a:prstGeom>
              <a:grpFill/>
            </p:spPr>
          </p:pic>
          <p:pic>
            <p:nvPicPr>
              <p:cNvPr id="14" name="Picture 13"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E190B771-59BF-C94F-B20D-C8E588FB02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181" t="31628" r="3741" b="55114"/>
              <a:stretch/>
            </p:blipFill>
            <p:spPr bwMode="auto">
              <a:xfrm>
                <a:off x="-32871" y="2357738"/>
                <a:ext cx="2268953" cy="979251"/>
              </a:xfrm>
              <a:prstGeom prst="rect">
                <a:avLst/>
              </a:prstGeom>
              <a:grpFill/>
            </p:spPr>
          </p:pic>
          <p:pic>
            <p:nvPicPr>
              <p:cNvPr id="15" name="Picture 14"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2D8D4BC3-5C5D-5F49-B291-D37A9B6004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58199" r="3685" b="28637"/>
              <a:stretch/>
            </p:blipFill>
            <p:spPr bwMode="auto">
              <a:xfrm>
                <a:off x="-13591" y="3339666"/>
                <a:ext cx="4563749" cy="972306"/>
              </a:xfrm>
              <a:prstGeom prst="rect">
                <a:avLst/>
              </a:prstGeom>
              <a:grpFill/>
            </p:spPr>
          </p:pic>
          <p:pic>
            <p:nvPicPr>
              <p:cNvPr id="16" name="Picture 15"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04B06F6-B831-E845-B4B1-D0744099B8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53" t="71363" r="3739" b="15398"/>
              <a:stretch/>
            </p:blipFill>
            <p:spPr bwMode="auto">
              <a:xfrm>
                <a:off x="-32871" y="4313225"/>
                <a:ext cx="2265414" cy="977831"/>
              </a:xfrm>
              <a:prstGeom prst="rect">
                <a:avLst/>
              </a:prstGeom>
              <a:grpFill/>
            </p:spPr>
          </p:pic>
        </p:grpSp>
      </p:grpSp>
    </p:spTree>
    <p:extLst>
      <p:ext uri="{BB962C8B-B14F-4D97-AF65-F5344CB8AC3E}">
        <p14:creationId xmlns:p14="http://schemas.microsoft.com/office/powerpoint/2010/main" val="1481277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The End</a:t>
            </a:r>
          </a:p>
        </p:txBody>
      </p:sp>
      <p:sp>
        <p:nvSpPr>
          <p:cNvPr id="4" name="Footer Placeholder 3"/>
          <p:cNvSpPr>
            <a:spLocks noGrp="1"/>
          </p:cNvSpPr>
          <p:nvPr>
            <p:ph type="ftr" sz="quarter" idx="3"/>
          </p:nvPr>
        </p:nvSpPr>
        <p:spPr/>
        <p:txBody>
          <a:bodyPr/>
          <a:lstStyle/>
          <a:p>
            <a:r>
              <a:rPr lang="sk-SK"/>
              <a:t>© 2025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8333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normAutofit/>
          </a:bodyPr>
          <a:lstStyle/>
          <a:p>
            <a:r>
              <a:rPr lang="en-US" dirty="0"/>
              <a:t>Sign up for individual presentations</a:t>
            </a:r>
          </a:p>
          <a:p>
            <a:pPr lvl="1"/>
            <a:r>
              <a:rPr lang="en-US" dirty="0"/>
              <a:t>Great ideas so far!</a:t>
            </a:r>
          </a:p>
          <a:p>
            <a:pPr lvl="1"/>
            <a:r>
              <a:rPr lang="en-US" dirty="0"/>
              <a:t>16 slots still open, 1 disappears March 28</a:t>
            </a:r>
            <a:r>
              <a:rPr lang="en-US" baseline="30000" dirty="0"/>
              <a:t>th</a:t>
            </a:r>
            <a:r>
              <a:rPr lang="en-US" dirty="0"/>
              <a:t> </a:t>
            </a:r>
          </a:p>
          <a:p>
            <a:pPr lvl="1"/>
            <a:r>
              <a:rPr lang="en-US" dirty="0"/>
              <a:t>10 point opportunity</a:t>
            </a:r>
          </a:p>
          <a:p>
            <a:pPr lvl="1"/>
            <a:endParaRPr lang="en-US" dirty="0"/>
          </a:p>
          <a:p>
            <a:r>
              <a:rPr lang="en-US" dirty="0"/>
              <a:t>Read assignment in slides</a:t>
            </a:r>
          </a:p>
          <a:p>
            <a:r>
              <a:rPr lang="en-US" dirty="0"/>
              <a:t>Email all the course staff, you’ll get a quicker response</a:t>
            </a:r>
          </a:p>
          <a:p>
            <a:r>
              <a:rPr lang="en-US" dirty="0"/>
              <a:t>Course Scope = Computing + Society</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2015693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402020" y="984511"/>
            <a:ext cx="4114800" cy="3352800"/>
          </a:xfrm>
        </p:spPr>
        <p:txBody>
          <a:bodyPr>
            <a:noAutofit/>
          </a:bodyPr>
          <a:lstStyle/>
          <a:p>
            <a:pPr>
              <a:spcBef>
                <a:spcPts val="600"/>
              </a:spcBef>
            </a:pPr>
            <a:r>
              <a:rPr lang="en-US" sz="1100" dirty="0"/>
              <a:t>Growing number of references w/out publication dates</a:t>
            </a:r>
          </a:p>
          <a:p>
            <a:pPr>
              <a:spcBef>
                <a:spcPts val="600"/>
              </a:spcBef>
            </a:pPr>
            <a:r>
              <a:rPr lang="en-US" sz="1100" dirty="0"/>
              <a:t>p. 2 Is it now more common to be unconnected? Are there more modern examples now used by Amish?</a:t>
            </a:r>
          </a:p>
          <a:p>
            <a:pPr>
              <a:spcBef>
                <a:spcPts val="600"/>
              </a:spcBef>
            </a:pPr>
            <a:r>
              <a:rPr lang="en-US" sz="1100" dirty="0"/>
              <a:t>p. 5 No slide rule?</a:t>
            </a:r>
          </a:p>
          <a:p>
            <a:pPr>
              <a:spcBef>
                <a:spcPts val="600"/>
              </a:spcBef>
            </a:pPr>
            <a:r>
              <a:rPr lang="en-US" sz="1100" dirty="0"/>
              <a:t>p. 8 “impossible for clerks…” Absolute difficult to prove</a:t>
            </a:r>
          </a:p>
          <a:p>
            <a:pPr>
              <a:spcBef>
                <a:spcPts val="600"/>
              </a:spcBef>
            </a:pPr>
            <a:r>
              <a:rPr lang="en-US" sz="1100" dirty="0"/>
              <a:t>p. 17 Metric for most popular? Are there are more popular PCs today? Quantify ”most popular application”, “increased significantly”</a:t>
            </a:r>
          </a:p>
          <a:p>
            <a:pPr>
              <a:spcBef>
                <a:spcPts val="600"/>
              </a:spcBef>
            </a:pPr>
            <a:r>
              <a:rPr lang="en-US" sz="1100" dirty="0"/>
              <a:t>p. 20-22 6 years since proposal, 24 years eclipsing prior tech, 30 years after until not sole solution. 23 years after patent for reliable typewriter. 20 years for radio concept to reality. Compare to timelines today.</a:t>
            </a:r>
          </a:p>
          <a:p>
            <a:pPr>
              <a:spcBef>
                <a:spcPts val="600"/>
              </a:spcBef>
            </a:pPr>
            <a:r>
              <a:rPr lang="en-US" sz="1100" dirty="0"/>
              <a:t>p. 24 How did computerized prediction of election results get worse from 1952 pp 11?</a:t>
            </a:r>
          </a:p>
          <a:p>
            <a:pPr>
              <a:spcBef>
                <a:spcPts val="600"/>
              </a:spcBef>
            </a:pPr>
            <a:r>
              <a:rPr lang="en-US" sz="1100" dirty="0"/>
              <a:t>p. 25 “…transfer programs and data only.” Isn’t everything data? “350 million email messages” 49% of which are spam (p. 108)</a:t>
            </a:r>
          </a:p>
          <a:p>
            <a:pPr>
              <a:spcBef>
                <a:spcPts val="600"/>
              </a:spcBef>
            </a:pPr>
            <a:r>
              <a:rPr lang="en-US" sz="1100" dirty="0"/>
              <a:t>p. 26 TCP/IP invented </a:t>
            </a:r>
            <a:r>
              <a:rPr lang="en-US" sz="1100" dirty="0">
                <a:sym typeface="Wingdings" pitchFamily="2" charset="2"/>
              </a:rPr>
              <a:t> Internet </a:t>
            </a:r>
            <a:r>
              <a:rPr lang="en-US" sz="1100" dirty="0"/>
              <a:t>9 years</a:t>
            </a:r>
          </a:p>
          <a:p>
            <a:pPr>
              <a:spcBef>
                <a:spcPts val="600"/>
              </a:spcBef>
            </a:pPr>
            <a:r>
              <a:rPr lang="en-US" sz="1100" dirty="0"/>
              <a:t>p. 27 Lots of buzz on campus for the 1995 switch of backbone providers. Contribute to early commercial resentment? 1973 saw the introduction of *handheld* mobile phone, larger versions available dating back to 1946 [1] and earlier.</a:t>
            </a:r>
          </a:p>
        </p:txBody>
      </p:sp>
      <p:sp>
        <p:nvSpPr>
          <p:cNvPr id="11" name="Content Placeholder 10"/>
          <p:cNvSpPr>
            <a:spLocks noGrp="1"/>
          </p:cNvSpPr>
          <p:nvPr>
            <p:ph sz="half" idx="2"/>
          </p:nvPr>
        </p:nvSpPr>
        <p:spPr>
          <a:xfrm>
            <a:off x="4724400" y="692672"/>
            <a:ext cx="4114800" cy="3352800"/>
          </a:xfrm>
        </p:spPr>
        <p:txBody>
          <a:bodyPr>
            <a:noAutofit/>
          </a:bodyPr>
          <a:lstStyle/>
          <a:p>
            <a:pPr>
              <a:spcBef>
                <a:spcPts val="600"/>
              </a:spcBef>
            </a:pPr>
            <a:r>
              <a:rPr lang="en-US" sz="1100" dirty="0"/>
              <a:t>p. 28 Compare cloud to client/server, mainframe. 2017 source old for Cloud.</a:t>
            </a:r>
          </a:p>
          <a:p>
            <a:pPr>
              <a:spcBef>
                <a:spcPts val="600"/>
              </a:spcBef>
            </a:pPr>
            <a:r>
              <a:rPr lang="en-US" sz="1100" dirty="0"/>
              <a:t>p. 31 Email demonstrated in 1968, pp. 29 claims 1972 but maybe just for ARPANET.</a:t>
            </a:r>
          </a:p>
          <a:p>
            <a:pPr>
              <a:spcBef>
                <a:spcPts val="600"/>
              </a:spcBef>
            </a:pPr>
            <a:r>
              <a:rPr lang="en-US" sz="1100" dirty="0"/>
              <a:t>p. 31 the “mother of all demos” is worth watching if you haven’t. Watch it and write a 1 page paper for extra credit (2 points).</a:t>
            </a:r>
          </a:p>
          <a:p>
            <a:pPr>
              <a:spcBef>
                <a:spcPts val="600"/>
              </a:spcBef>
            </a:pPr>
            <a:r>
              <a:rPr lang="en-US" sz="1100" dirty="0"/>
              <a:t>p. 32 Does Windows still have a near monopoly? HyperCard was my first. </a:t>
            </a:r>
          </a:p>
          <a:p>
            <a:pPr>
              <a:spcBef>
                <a:spcPts val="600"/>
              </a:spcBef>
            </a:pPr>
            <a:r>
              <a:rPr lang="en-US" sz="1100" dirty="0"/>
              <a:t>p. 33 [54] Wikipedia not primary source “…dynamically changing information.”</a:t>
            </a:r>
          </a:p>
          <a:p>
            <a:pPr>
              <a:spcBef>
                <a:spcPts val="600"/>
              </a:spcBef>
            </a:pPr>
            <a:r>
              <a:rPr lang="en-US" sz="1100" dirty="0"/>
              <a:t>p. 34 PageRank good example of Trade Secret - SaaS</a:t>
            </a:r>
          </a:p>
          <a:p>
            <a:pPr>
              <a:spcBef>
                <a:spcPts val="600"/>
              </a:spcBef>
            </a:pPr>
            <a:r>
              <a:rPr lang="en-US" sz="1100" dirty="0"/>
              <a:t>p. 35 Internet != free distribution. 75% MS in China source from 2015, now? Compare free Windows upgrade with pp. 16 open letter to hobbyists. Data breach example newer than 2014?</a:t>
            </a:r>
          </a:p>
          <a:p>
            <a:pPr>
              <a:spcBef>
                <a:spcPts val="600"/>
              </a:spcBef>
            </a:pPr>
            <a:r>
              <a:rPr lang="en-US" sz="1100" dirty="0"/>
              <a:t>p. 36 Outsourcing source from 2003, now? China 49 hours max source 2013, now?</a:t>
            </a:r>
          </a:p>
          <a:p>
            <a:pPr>
              <a:spcBef>
                <a:spcPts val="600"/>
              </a:spcBef>
            </a:pPr>
            <a:r>
              <a:rPr lang="en-US" sz="1100" dirty="0"/>
              <a:t>p. 41 Q 23, Source for 90%?</a:t>
            </a:r>
          </a:p>
          <a:p>
            <a:pPr>
              <a:spcBef>
                <a:spcPts val="600"/>
              </a:spcBef>
            </a:pPr>
            <a:r>
              <a:rPr lang="en-US" sz="1100" dirty="0"/>
              <a:t>End of Chapter questions I liked: 1, 7, 16, 19, 22, 24, 29, 30</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p>
          <a:p>
            <a:pPr marL="457200" indent="-457200">
              <a:buFont typeface="+mj-lt"/>
              <a:buAutoNum type="arabicPeriod"/>
            </a:pPr>
            <a:r>
              <a:rPr lang="en-US" dirty="0"/>
              <a:t>When was the term “hypertext” introduced? The concept?</a:t>
            </a:r>
          </a:p>
          <a:p>
            <a:pPr marL="457200" indent="-457200">
              <a:buFont typeface="+mj-lt"/>
              <a:buAutoNum type="arabicPeriod"/>
            </a:pPr>
            <a:r>
              <a:rPr lang="en-US" dirty="0"/>
              <a:t>Who invented the computer mouse? </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32622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2025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 http://</a:t>
            </a:r>
            <a:r>
              <a:rPr lang="en-US" dirty="0" err="1"/>
              <a:t>xkcd.com</a:t>
            </a:r>
            <a:r>
              <a:rPr lang="en-US" dirty="0"/>
              <a:t>/1234/</a:t>
            </a:r>
          </a:p>
        </p:txBody>
      </p:sp>
      <p:sp>
        <p:nvSpPr>
          <p:cNvPr id="6" name="Rectangle 4">
            <a:extLst>
              <a:ext uri="{FF2B5EF4-FFF2-40B4-BE49-F238E27FC236}">
                <a16:creationId xmlns:a16="http://schemas.microsoft.com/office/drawing/2014/main" id="{F17DA1BA-571D-7D49-916B-9548391CA814}"/>
              </a:ext>
            </a:extLst>
          </p:cNvPr>
          <p:cNvSpPr>
            <a:spLocks noChangeArrowheads="1"/>
          </p:cNvSpPr>
          <p:nvPr/>
        </p:nvSpPr>
        <p:spPr bwMode="auto">
          <a:xfrm>
            <a:off x="3348990" y="1555423"/>
            <a:ext cx="2816140" cy="537328"/>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a:extLst>
              <a:ext uri="{FF2B5EF4-FFF2-40B4-BE49-F238E27FC236}">
                <a16:creationId xmlns:a16="http://schemas.microsoft.com/office/drawing/2014/main" id="{5D74B134-C105-3D4A-AF52-D83042A29A96}"/>
              </a:ext>
            </a:extLst>
          </p:cNvPr>
          <p:cNvSpPr>
            <a:spLocks noChangeArrowheads="1"/>
          </p:cNvSpPr>
          <p:nvPr/>
        </p:nvSpPr>
        <p:spPr bwMode="auto">
          <a:xfrm>
            <a:off x="6297930" y="1084082"/>
            <a:ext cx="2846070" cy="904974"/>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681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5F11D1-C2C8-6D44-9044-121A2C087CBB}"/>
              </a:ext>
            </a:extLst>
          </p:cNvPr>
          <p:cNvSpPr>
            <a:spLocks noGrp="1"/>
          </p:cNvSpPr>
          <p:nvPr>
            <p:ph type="ftr" sz="quarter" idx="11"/>
          </p:nvPr>
        </p:nvSpPr>
        <p:spPr/>
        <p:txBody>
          <a:bodyPr/>
          <a:lstStyle/>
          <a:p>
            <a:r>
              <a:rPr lang="sk-SK"/>
              <a:t>© 2025 Keith A. Pray</a:t>
            </a:r>
            <a:endParaRPr lang="en-US"/>
          </a:p>
        </p:txBody>
      </p:sp>
      <p:pic>
        <p:nvPicPr>
          <p:cNvPr id="1026" name="Picture 2" descr="http://dougengelbart.org/images/pix/img0030.jpg">
            <a:extLst>
              <a:ext uri="{FF2B5EF4-FFF2-40B4-BE49-F238E27FC236}">
                <a16:creationId xmlns:a16="http://schemas.microsoft.com/office/drawing/2014/main" id="{6FF64540-6FC9-1F40-BFAC-2009C644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509" y="339460"/>
            <a:ext cx="6956983" cy="4665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389C29-E64D-8C44-9499-629F91BE89EC}"/>
              </a:ext>
            </a:extLst>
          </p:cNvPr>
          <p:cNvSpPr txBox="1"/>
          <p:nvPr/>
        </p:nvSpPr>
        <p:spPr>
          <a:xfrm rot="5400000">
            <a:off x="5853288" y="2632364"/>
            <a:ext cx="4708340" cy="313932"/>
          </a:xfrm>
          <a:prstGeom prst="rect">
            <a:avLst/>
          </a:prstGeom>
          <a:noFill/>
        </p:spPr>
        <p:txBody>
          <a:bodyPr wrap="none" rtlCol="0">
            <a:spAutoFit/>
          </a:bodyPr>
          <a:lstStyle/>
          <a:p>
            <a:pPr>
              <a:lnSpc>
                <a:spcPct val="90000"/>
              </a:lnSpc>
            </a:pPr>
            <a:r>
              <a:rPr lang="en-US" sz="1600" dirty="0"/>
              <a:t>http://</a:t>
            </a:r>
            <a:r>
              <a:rPr lang="en-US" sz="1600" dirty="0" err="1"/>
              <a:t>dougengelbart.org</a:t>
            </a:r>
            <a:r>
              <a:rPr lang="en-US" sz="1600" dirty="0"/>
              <a:t>/images/pix/img0030.jpg</a:t>
            </a:r>
          </a:p>
        </p:txBody>
      </p:sp>
    </p:spTree>
    <p:extLst>
      <p:ext uri="{BB962C8B-B14F-4D97-AF65-F5344CB8AC3E}">
        <p14:creationId xmlns:p14="http://schemas.microsoft.com/office/powerpoint/2010/main" val="34778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582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411091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32982</TotalTime>
  <Words>3035</Words>
  <Application>Microsoft Macintosh PowerPoint</Application>
  <PresentationFormat>On-screen Show (16:9)</PresentationFormat>
  <Paragraphs>321</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Calibri</vt:lpstr>
      <vt:lpstr>Cambria</vt:lpstr>
      <vt:lpstr>Times New Roman</vt:lpstr>
      <vt:lpstr>Wingdings</vt:lpstr>
      <vt:lpstr>Red Radial 16x9</vt:lpstr>
      <vt:lpstr>Class 2 Critical Thinking</vt:lpstr>
      <vt:lpstr>what works well Online With Zoom</vt:lpstr>
      <vt:lpstr>Overview</vt:lpstr>
      <vt:lpstr>Logistics Reminder</vt:lpstr>
      <vt:lpstr>My Reading Notes</vt:lpstr>
      <vt:lpstr>Group Quiz!</vt:lpstr>
      <vt:lpstr>PowerPoint Presentation</vt:lpstr>
      <vt:lpstr>PowerPoint Presentation</vt:lpstr>
      <vt:lpstr>Overview</vt:lpstr>
      <vt:lpstr>Assignment – Computing Timeline</vt:lpstr>
      <vt:lpstr>Overview</vt:lpstr>
      <vt:lpstr>Logical Arguments</vt:lpstr>
      <vt:lpstr>Weak Or Strong Arguments</vt:lpstr>
      <vt:lpstr>IP Protection Is Important To Our Economy</vt:lpstr>
      <vt:lpstr>Common Fallacies 1/7</vt:lpstr>
      <vt:lpstr>Common Fallacies 2/7</vt:lpstr>
      <vt:lpstr>Common Fallacies 3/7</vt:lpstr>
      <vt:lpstr>Common Fallacies 4/7</vt:lpstr>
      <vt:lpstr>Common Fallacies 5/7</vt:lpstr>
      <vt:lpstr>Common Fallacies 6/7</vt:lpstr>
      <vt:lpstr>Common Fallacies 7/7</vt:lpstr>
      <vt:lpstr>PowerPoint Presentation</vt:lpstr>
      <vt:lpstr>Class 2 The End</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326</cp:revision>
  <dcterms:created xsi:type="dcterms:W3CDTF">2014-08-25T02:19:16Z</dcterms:created>
  <dcterms:modified xsi:type="dcterms:W3CDTF">2025-03-21T22:08:00Z</dcterms:modified>
</cp:coreProperties>
</file>