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31" r:id="rId3"/>
    <p:sldId id="337" r:id="rId4"/>
    <p:sldId id="628" r:id="rId5"/>
    <p:sldId id="259" r:id="rId6"/>
    <p:sldId id="261" r:id="rId7"/>
    <p:sldId id="267" r:id="rId8"/>
    <p:sldId id="307" r:id="rId9"/>
    <p:sldId id="643" r:id="rId10"/>
    <p:sldId id="270" r:id="rId11"/>
    <p:sldId id="644" r:id="rId12"/>
    <p:sldId id="645" r:id="rId13"/>
    <p:sldId id="271" r:id="rId14"/>
    <p:sldId id="272" r:id="rId15"/>
    <p:sldId id="273" r:id="rId16"/>
    <p:sldId id="646" r:id="rId17"/>
    <p:sldId id="652" r:id="rId18"/>
    <p:sldId id="268" r:id="rId19"/>
    <p:sldId id="653" r:id="rId20"/>
    <p:sldId id="654" r:id="rId21"/>
    <p:sldId id="655" r:id="rId22"/>
    <p:sldId id="656" r:id="rId23"/>
    <p:sldId id="275" r:id="rId24"/>
    <p:sldId id="276" r:id="rId25"/>
    <p:sldId id="647" r:id="rId26"/>
    <p:sldId id="648" r:id="rId27"/>
    <p:sldId id="649" r:id="rId28"/>
    <p:sldId id="650" r:id="rId29"/>
    <p:sldId id="651" r:id="rId30"/>
    <p:sldId id="269" r:id="rId31"/>
    <p:sldId id="306"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1"/>
            <p14:sldId id="337"/>
            <p14:sldId id="628"/>
            <p14:sldId id="259"/>
            <p14:sldId id="261"/>
            <p14:sldId id="267"/>
            <p14:sldId id="307"/>
          </p14:sldIdLst>
        </p14:section>
        <p14:section name="Students" id="{5E347295-266A-9B4D-A0DF-4703719F5CBB}">
          <p14:sldIdLst>
            <p14:sldId id="643"/>
            <p14:sldId id="270"/>
            <p14:sldId id="644"/>
            <p14:sldId id="645"/>
            <p14:sldId id="271"/>
            <p14:sldId id="272"/>
            <p14:sldId id="273"/>
            <p14:sldId id="646"/>
            <p14:sldId id="652"/>
            <p14:sldId id="268"/>
            <p14:sldId id="653"/>
            <p14:sldId id="654"/>
            <p14:sldId id="655"/>
            <p14:sldId id="656"/>
            <p14:sldId id="275"/>
            <p14:sldId id="276"/>
            <p14:sldId id="647"/>
            <p14:sldId id="648"/>
            <p14:sldId id="649"/>
            <p14:sldId id="650"/>
            <p14:sldId id="651"/>
          </p14:sldIdLst>
        </p14:section>
        <p14:section name="Common" id="{10B69295-0A48-354F-B63A-644E9F339516}">
          <p14:sldIdLst>
            <p14:sldId id="269"/>
            <p14:sldId id="3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7" autoAdjust="0"/>
    <p:restoredTop sz="79703" autoAdjust="0"/>
  </p:normalViewPr>
  <p:slideViewPr>
    <p:cSldViewPr snapToGrid="0" snapToObjects="1">
      <p:cViewPr varScale="1">
        <p:scale>
          <a:sx n="188" d="100"/>
          <a:sy n="188" d="100"/>
        </p:scale>
        <p:origin x="1152" y="19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Suggest gait recognition software was anticipated: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Monty Python's Ministry of Silly Walks (Full Sketch) (4:53) (1970)</a:t>
            </a:r>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=iV2ViNJFZC8</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Can You Be Identified by Your Walk using AI? | Automated Gait Recognition | Thesis Demo (0:37) (2024)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err="1"/>
              <a:t>pyxploiter</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=dsbc0INh7ME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Bioinformatics is defined as a field of study that analyzes, using a computer, pathways for biological systems. Collect DNA, amino acid sequences, genomic.</a:t>
            </a:r>
          </a:p>
          <a:p>
            <a:endParaRPr lang="en-US" dirty="0"/>
          </a:p>
          <a:p>
            <a:r>
              <a:rPr lang="en-US" dirty="0"/>
              <a:t>Can be used for the development of medicine (drug discovery)</a:t>
            </a:r>
          </a:p>
          <a:p>
            <a:endParaRPr lang="en-US" dirty="0"/>
          </a:p>
          <a:p>
            <a:r>
              <a:rPr lang="en-US" dirty="0"/>
              <a:t>Biometrics are a way for recognition</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51685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77293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52930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case was less about security but rather a debate on ownership of genomics</a:t>
            </a:r>
          </a:p>
          <a:p>
            <a:r>
              <a:rPr lang="en-US" dirty="0"/>
              <a:t>- The big question </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17259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9828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2019 survey by Asurion, Americans check their phones an average of 96 times per day, which equates to once every 10 minutes [7]</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54064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-Social media is designed to exploit dopamine loops</a:t>
            </a:r>
          </a:p>
          <a:p>
            <a:pPr>
              <a:buNone/>
            </a:pPr>
            <a:r>
              <a:rPr lang="en-US" b="0" dirty="0"/>
              <a:t>-Scrolling, likes, and push notifications all trigger small dopamine bursts</a:t>
            </a:r>
          </a:p>
          <a:p>
            <a:pPr>
              <a:buNone/>
            </a:pPr>
            <a:r>
              <a:rPr lang="en-US" b="0" dirty="0"/>
              <a:t>-</a:t>
            </a:r>
            <a:r>
              <a:rPr lang="en-US" b="0" dirty="0" err="1"/>
              <a:t>Tiktok</a:t>
            </a:r>
            <a:r>
              <a:rPr lang="en-US" b="0" dirty="0"/>
              <a:t> and Snapchat streaks incentivize  attention, encouraging daily engagement</a:t>
            </a:r>
          </a:p>
          <a:p>
            <a:pPr>
              <a:buNone/>
            </a:pPr>
            <a:r>
              <a:rPr lang="en-US" b="0" dirty="0"/>
              <a:t>-As stated before: study showed people check their phones 96 times per day on average ([Asurion]), not all of those are priority such as emails or important texts or calls </a:t>
            </a:r>
          </a:p>
          <a:p>
            <a:r>
              <a:rPr lang="en-US" b="0" dirty="0"/>
              <a:t>-Algorithms prioritize emotionally charged content, boosting engagement (and ad revenue)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FD1D-6095-31F1-9088-898F089B6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86C60-E4B4-18E0-2EC3-706176AF0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F0A2B-5BD4-82F5-C07D-6EB4EF5B176E}"/>
              </a:ext>
            </a:extLst>
          </p:cNvPr>
          <p:cNvSpPr>
            <a:spLocks noGrp="1"/>
          </p:cNvSpPr>
          <p:nvPr>
            <p:ph type="body" idx="1"/>
          </p:nvPr>
        </p:nvSpPr>
        <p:spPr/>
        <p:txBody>
          <a:bodyPr/>
          <a:lstStyle/>
          <a:p>
            <a:pPr marL="171450" indent="-171450">
              <a:buFontTx/>
              <a:buChar char="-"/>
            </a:pPr>
            <a:r>
              <a:rPr lang="en-US" b="0" dirty="0"/>
              <a:t>Study: Adolescents spending more than 3 hours/day on social media face twice the risk of poor mental health outcomes ([JAMA Pediatrics, 2019])</a:t>
            </a:r>
          </a:p>
          <a:p>
            <a:pPr marL="171450" indent="-171450">
              <a:buFontTx/>
              <a:buChar char="-"/>
            </a:pPr>
            <a:r>
              <a:rPr lang="en-US" b="0" dirty="0"/>
              <a:t>Study: Showing how screentime correlates to mental health issues problems such as depression and anxiety ([KTVZ News, 2024])</a:t>
            </a:r>
          </a:p>
          <a:p>
            <a:pPr>
              <a:buNone/>
            </a:pPr>
            <a:r>
              <a:rPr lang="en-US" b="0" dirty="0"/>
              <a:t>- Brain still developing: prefrontal cortex (impulse control) and emotion regulation are highly sensitive to overstimulation</a:t>
            </a:r>
          </a:p>
          <a:p>
            <a:pPr>
              <a:buNone/>
            </a:pPr>
            <a:r>
              <a:rPr lang="en-US" b="0" dirty="0"/>
              <a:t>- Overuse causes social comparison and FOMO, reducing self-worth</a:t>
            </a:r>
          </a:p>
          <a:p>
            <a:pPr>
              <a:buNone/>
            </a:pPr>
            <a:r>
              <a:rPr lang="en-US" b="0" dirty="0"/>
              <a:t>- Sleep disruption: 70% of teens report using their phones past bedtime, often delaying sleep ([Common Sense Media, 2022])</a:t>
            </a:r>
          </a:p>
          <a:p>
            <a:r>
              <a:rPr lang="en-US" b="0" dirty="0"/>
              <a:t>- Lack of sleep worsens anxiety and depression symptoms</a:t>
            </a:r>
          </a:p>
          <a:p>
            <a:endParaRPr lang="en-US" dirty="0"/>
          </a:p>
        </p:txBody>
      </p:sp>
      <p:sp>
        <p:nvSpPr>
          <p:cNvPr id="4" name="Slide Number Placeholder 3">
            <a:extLst>
              <a:ext uri="{FF2B5EF4-FFF2-40B4-BE49-F238E27FC236}">
                <a16:creationId xmlns:a16="http://schemas.microsoft.com/office/drawing/2014/main" id="{FF684C1F-21AA-B1D3-3656-84EC1435365C}"/>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84883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ACD6D-8BF0-E3A1-0E6A-6E66A98D4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942B6-716E-4827-DBB9-7CFB5372B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885F5-D000-6315-E05D-9A27C0473E45}"/>
              </a:ext>
            </a:extLst>
          </p:cNvPr>
          <p:cNvSpPr>
            <a:spLocks noGrp="1"/>
          </p:cNvSpPr>
          <p:nvPr>
            <p:ph type="body" idx="1"/>
          </p:nvPr>
        </p:nvSpPr>
        <p:spPr/>
        <p:txBody>
          <a:bodyPr/>
          <a:lstStyle/>
          <a:p>
            <a:pPr>
              <a:buNone/>
            </a:pPr>
            <a:r>
              <a:rPr lang="en-US" b="0" dirty="0"/>
              <a:t>-Dopamine rewards from digital use condition the brain to seek constant stimulation</a:t>
            </a:r>
          </a:p>
          <a:p>
            <a:pPr>
              <a:buNone/>
            </a:pPr>
            <a:r>
              <a:rPr lang="en-US" b="0" dirty="0"/>
              <a:t>Result: Shorter attention spans, difficulty focusing on boring or complex tasks</a:t>
            </a:r>
          </a:p>
          <a:p>
            <a:pPr>
              <a:buNone/>
            </a:pPr>
            <a:r>
              <a:rPr lang="en-US" b="0" dirty="0"/>
              <a:t>-Stat: Average human attention span dropped from 12 seconds in 2000 to 8 seconds in 2022—less than a goldfish ([Microsoft Study])</a:t>
            </a:r>
          </a:p>
          <a:p>
            <a:pPr>
              <a:buNone/>
            </a:pPr>
            <a:r>
              <a:rPr lang="en-US" b="0" dirty="0"/>
              <a:t>-Intrinsic motivation drops when everything becomes about external rewards (likes, streaks)</a:t>
            </a:r>
          </a:p>
          <a:p>
            <a:r>
              <a:rPr lang="en-US" b="0" dirty="0"/>
              <a:t>-Multitasking online reduces memory consolidation and deep learning ability ([Stanford University])</a:t>
            </a:r>
          </a:p>
        </p:txBody>
      </p:sp>
      <p:sp>
        <p:nvSpPr>
          <p:cNvPr id="4" name="Slide Number Placeholder 3">
            <a:extLst>
              <a:ext uri="{FF2B5EF4-FFF2-40B4-BE49-F238E27FC236}">
                <a16:creationId xmlns:a16="http://schemas.microsoft.com/office/drawing/2014/main" id="{3966388F-97DE-7E03-05AA-41FB7D5659FF}"/>
              </a:ext>
            </a:extLst>
          </p:cNvPr>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13745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7181-EBFD-8D08-F7CA-1D609E671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CD717-4F69-8F99-6CCA-C1BA6EDCD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9C1E5-B740-4FA3-395F-D760890391CE}"/>
              </a:ext>
            </a:extLst>
          </p:cNvPr>
          <p:cNvSpPr>
            <a:spLocks noGrp="1"/>
          </p:cNvSpPr>
          <p:nvPr>
            <p:ph type="body" idx="1"/>
          </p:nvPr>
        </p:nvSpPr>
        <p:spPr/>
        <p:txBody>
          <a:bodyPr/>
          <a:lstStyle/>
          <a:p>
            <a:pPr>
              <a:buNone/>
            </a:pPr>
            <a:r>
              <a:rPr lang="en-US" b="0" dirty="0"/>
              <a:t>- Social withdrawal: 45% of teens say they often feel alone despite being “connected” constantly ([Pew Research, 2022])</a:t>
            </a:r>
          </a:p>
          <a:p>
            <a:pPr>
              <a:buNone/>
            </a:pPr>
            <a:r>
              <a:rPr lang="en-US" b="0" dirty="0"/>
              <a:t>- Productivity loss: Workers distracted by phones lose an estimated 2.5 hours/day in productivity ([Udemy Workplace Study, 2020])</a:t>
            </a:r>
          </a:p>
          <a:p>
            <a:pPr>
              <a:buNone/>
            </a:pPr>
            <a:r>
              <a:rPr lang="en-US" b="0" dirty="0"/>
              <a:t>- Family time erosion: Parents and kids spending hours on separate screens instead of engaging together</a:t>
            </a:r>
          </a:p>
          <a:p>
            <a:pPr>
              <a:buNone/>
            </a:pPr>
            <a:r>
              <a:rPr lang="en-US" b="0" dirty="0"/>
              <a:t>- Polarization: Facebook’s algorithm showed it could increase division by promoting controversial posts for engagement</a:t>
            </a:r>
          </a:p>
          <a:p>
            <a:r>
              <a:rPr lang="en-US" b="0" dirty="0"/>
              <a:t>- Misinformation spreads 6x faster than true news on Twitter ([MIT Study, 2018])</a:t>
            </a:r>
          </a:p>
        </p:txBody>
      </p:sp>
      <p:sp>
        <p:nvSpPr>
          <p:cNvPr id="4" name="Slide Number Placeholder 3">
            <a:extLst>
              <a:ext uri="{FF2B5EF4-FFF2-40B4-BE49-F238E27FC236}">
                <a16:creationId xmlns:a16="http://schemas.microsoft.com/office/drawing/2014/main" id="{55339465-41E5-FC0F-481E-F85385A097D4}"/>
              </a:ext>
            </a:extLst>
          </p:cNvPr>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99284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B955-ADCD-3F7E-90EC-0501BA07A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91B36-F2BD-0095-E52F-D07C96BAA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D5E3A-E969-BD1B-D7A8-8D6C3B7ADCC9}"/>
              </a:ext>
            </a:extLst>
          </p:cNvPr>
          <p:cNvSpPr>
            <a:spLocks noGrp="1"/>
          </p:cNvSpPr>
          <p:nvPr>
            <p:ph type="body" idx="1"/>
          </p:nvPr>
        </p:nvSpPr>
        <p:spPr/>
        <p:txBody>
          <a:bodyPr/>
          <a:lstStyle/>
          <a:p>
            <a:pPr>
              <a:buNone/>
            </a:pPr>
            <a:r>
              <a:rPr lang="en-US" b="0" dirty="0"/>
              <a:t>-Balanced dopamine use can support:</a:t>
            </a:r>
          </a:p>
          <a:p>
            <a:pPr>
              <a:buFont typeface="Arial" panose="020B0604020202020204" pitchFamily="34" charset="0"/>
              <a:buChar char="•"/>
            </a:pPr>
            <a:r>
              <a:rPr lang="en-US" b="0" dirty="0"/>
              <a:t>Creative expression (e.g., TikTok artists, YouTube educators)</a:t>
            </a:r>
          </a:p>
          <a:p>
            <a:pPr>
              <a:buFont typeface="Arial" panose="020B0604020202020204" pitchFamily="34" charset="0"/>
              <a:buChar char="•"/>
            </a:pPr>
            <a:r>
              <a:rPr lang="en-US" b="0" dirty="0"/>
              <a:t>Educational apps like Duolingo, Khan Academy</a:t>
            </a:r>
          </a:p>
          <a:p>
            <a:pPr>
              <a:buFont typeface="Arial" panose="020B0604020202020204" pitchFamily="34" charset="0"/>
              <a:buChar char="•"/>
            </a:pPr>
            <a:r>
              <a:rPr lang="en-US" b="0" dirty="0"/>
              <a:t>Support communities for mental health or chronic illness</a:t>
            </a:r>
          </a:p>
          <a:p>
            <a:r>
              <a:rPr lang="en-US" b="0" dirty="0"/>
              <a:t>- Point: dopamine is not inherently bad—it’s how platforms use it that can become harmful</a:t>
            </a:r>
          </a:p>
          <a:p>
            <a:r>
              <a:rPr lang="en-US" b="0" dirty="0"/>
              <a:t>- However its the responsibility of the consumer to regulate the intake </a:t>
            </a:r>
          </a:p>
        </p:txBody>
      </p:sp>
      <p:sp>
        <p:nvSpPr>
          <p:cNvPr id="4" name="Slide Number Placeholder 3">
            <a:extLst>
              <a:ext uri="{FF2B5EF4-FFF2-40B4-BE49-F238E27FC236}">
                <a16:creationId xmlns:a16="http://schemas.microsoft.com/office/drawing/2014/main" id="{6A7FBB25-81B3-D33A-0036-5AAF07E11BAF}"/>
              </a:ext>
            </a:extLst>
          </p:cNvPr>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02008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BAA3-6720-A62F-4CFD-A0C384A0D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F1935-507B-42AD-5401-3714498CF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922F8-2A6C-1A8A-1BF1-64E1C35CD5A6}"/>
              </a:ext>
            </a:extLst>
          </p:cNvPr>
          <p:cNvSpPr>
            <a:spLocks noGrp="1"/>
          </p:cNvSpPr>
          <p:nvPr>
            <p:ph type="body" idx="1"/>
          </p:nvPr>
        </p:nvSpPr>
        <p:spPr/>
        <p:txBody>
          <a:bodyPr/>
          <a:lstStyle/>
          <a:p>
            <a:pPr>
              <a:buNone/>
            </a:pPr>
            <a:r>
              <a:rPr lang="en-US" b="0" dirty="0"/>
              <a:t>Limit app time with screen-time tools or app blockers</a:t>
            </a:r>
          </a:p>
          <a:p>
            <a:pPr>
              <a:buNone/>
            </a:pPr>
            <a:r>
              <a:rPr lang="en-US" b="0" dirty="0"/>
              <a:t>Turn off notifications: they’re designed to act like digital dopamine triggers</a:t>
            </a:r>
          </a:p>
          <a:p>
            <a:pPr>
              <a:buNone/>
            </a:pPr>
            <a:r>
              <a:rPr lang="en-US" b="0" dirty="0"/>
              <a:t>Be present: make intentional efforts to connect with people IRL</a:t>
            </a:r>
          </a:p>
          <a:p>
            <a:pPr>
              <a:buNone/>
            </a:pPr>
            <a:r>
              <a:rPr lang="en-US" b="0" dirty="0"/>
              <a:t>Don’t scroll before bed: overstimulation keeps your brain active</a:t>
            </a:r>
          </a:p>
          <a:p>
            <a:r>
              <a:rPr lang="en-US" b="0" dirty="0"/>
              <a:t>Better sleep = better mental health and sharper cognition</a:t>
            </a:r>
          </a:p>
        </p:txBody>
      </p:sp>
      <p:sp>
        <p:nvSpPr>
          <p:cNvPr id="4" name="Slide Number Placeholder 3">
            <a:extLst>
              <a:ext uri="{FF2B5EF4-FFF2-40B4-BE49-F238E27FC236}">
                <a16:creationId xmlns:a16="http://schemas.microsoft.com/office/drawing/2014/main" id="{DD2B611A-0DB2-4576-0433-6A19E8668A33}"/>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31589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7C690-18A3-EE5F-5B3B-573CBCBF7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103E0-2807-3BBF-7194-478AA7D76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5B218-D218-B8DE-B660-5AFEF028D5ED}"/>
              </a:ext>
            </a:extLst>
          </p:cNvPr>
          <p:cNvSpPr>
            <a:spLocks noGrp="1"/>
          </p:cNvSpPr>
          <p:nvPr>
            <p:ph type="body" idx="1"/>
          </p:nvPr>
        </p:nvSpPr>
        <p:spPr/>
        <p:txBody>
          <a:bodyPr/>
          <a:lstStyle/>
          <a:p>
            <a:pPr marL="171450" indent="-171450">
              <a:buFont typeface="Calibri"/>
              <a:buChar char="-"/>
            </a:pPr>
            <a:r>
              <a:rPr lang="en-US" dirty="0">
                <a:ea typeface="Calibri"/>
                <a:cs typeface="Calibri"/>
              </a:rPr>
              <a:t>Algorithms build accurate profile of us --&gt; show us content that we are more likely to engage with</a:t>
            </a:r>
          </a:p>
          <a:p>
            <a:pPr marL="171450" indent="-171450">
              <a:buFont typeface="Calibri"/>
              <a:buChar char="-"/>
            </a:pPr>
            <a:r>
              <a:rPr lang="en-US">
                <a:ea typeface="Calibri"/>
                <a:cs typeface="Calibri"/>
              </a:rPr>
              <a:t>Extreme beliefs generate more interactions (especially through shares and comments) --&gt; gets promoted more by the algorithm</a:t>
            </a:r>
          </a:p>
          <a:p>
            <a:pPr marL="171450" indent="-171450">
              <a:buFont typeface="Calibri"/>
              <a:buChar char="-"/>
            </a:pPr>
            <a:r>
              <a:rPr lang="en-US" dirty="0">
                <a:ea typeface="Calibri"/>
                <a:cs typeface="Calibri"/>
              </a:rPr>
              <a:t>Extreme beliefs tend to either pull us closer to their side or push us further away from the side they're on --&gt; people get push/pulled to opposite sides of the spectrum</a:t>
            </a:r>
          </a:p>
          <a:p>
            <a:pPr marL="171450" indent="-171450">
              <a:buFont typeface="Calibri"/>
              <a:buChar char="-"/>
            </a:pPr>
            <a:r>
              <a:rPr lang="en-US">
                <a:ea typeface="Calibri"/>
                <a:cs typeface="Calibri"/>
              </a:rPr>
              <a:t>News recommended based on the profile built by the algorithm – more often shown news that we agree with --&gt; biased news sources</a:t>
            </a:r>
          </a:p>
          <a:p>
            <a:pPr marL="171450" indent="-171450">
              <a:buFont typeface="Calibri"/>
              <a:buChar char="-"/>
            </a:pPr>
            <a:r>
              <a:rPr lang="en-US" dirty="0">
                <a:ea typeface="Calibri"/>
                <a:cs typeface="Calibri"/>
              </a:rPr>
              <a:t>Echo chambers have been shown to increase the strengths of beliefs – eliminates the existence of counterarguments + reinforces current beliefs as only right opinion</a:t>
            </a:r>
          </a:p>
        </p:txBody>
      </p:sp>
      <p:sp>
        <p:nvSpPr>
          <p:cNvPr id="4" name="Slide Number Placeholder 3">
            <a:extLst>
              <a:ext uri="{FF2B5EF4-FFF2-40B4-BE49-F238E27FC236}">
                <a16:creationId xmlns:a16="http://schemas.microsoft.com/office/drawing/2014/main" id="{6811FB63-049D-95FA-250D-12BB3F918C12}"/>
              </a:ext>
            </a:extLst>
          </p:cNvPr>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82759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Zimbardo 1969 deindividuation study showed that participants given anonymity delivered shocks for longer to subjects</a:t>
            </a:r>
          </a:p>
          <a:p>
            <a:pPr marL="171450" indent="-171450">
              <a:buFont typeface="Calibri"/>
              <a:buChar char="-"/>
            </a:pPr>
            <a:r>
              <a:rPr lang="en-US" dirty="0">
                <a:ea typeface="Calibri"/>
                <a:cs typeface="Calibri"/>
              </a:rPr>
              <a:t>Easier to be mean to those you can't see face to face</a:t>
            </a:r>
          </a:p>
          <a:p>
            <a:pPr marL="171450" indent="-171450">
              <a:buFont typeface="Calibri"/>
              <a:buChar char="-"/>
            </a:pPr>
            <a:r>
              <a:rPr lang="en-US" dirty="0">
                <a:ea typeface="Calibri"/>
                <a:cs typeface="Calibri"/>
              </a:rPr>
              <a:t>DOJ indictment against 2 Russians found to be putting about $10 mil into extreme and divisive political content on social media (including paying well known political influencers to say things)</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79088-F8EB-90FB-7353-0E6465DF9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0C2DA-1ADF-CCA6-87DD-F978BA579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9953D-3119-17CA-9A69-FD3CEDF118DE}"/>
              </a:ext>
            </a:extLst>
          </p:cNvPr>
          <p:cNvSpPr>
            <a:spLocks noGrp="1"/>
          </p:cNvSpPr>
          <p:nvPr>
            <p:ph type="body" idx="1"/>
          </p:nvPr>
        </p:nvSpPr>
        <p:spPr/>
        <p:txBody>
          <a:bodyPr/>
          <a:lstStyle/>
          <a:p>
            <a:pPr marL="171450" indent="-171450">
              <a:buFont typeface="Calibri"/>
              <a:buChar char="-"/>
            </a:pPr>
            <a:r>
              <a:rPr lang="en-US">
                <a:ea typeface="Calibri"/>
                <a:cs typeface="Calibri"/>
              </a:rPr>
              <a:t>Hard to implement a software side solution to the problem without impeding upon free speech</a:t>
            </a:r>
          </a:p>
          <a:p>
            <a:pPr marL="171450" indent="-171450">
              <a:buFont typeface="Calibri"/>
              <a:buChar char="-"/>
            </a:pPr>
            <a:r>
              <a:rPr lang="en-US" dirty="0">
                <a:ea typeface="Calibri"/>
                <a:cs typeface="Calibri"/>
              </a:rPr>
              <a:t>Most reliable way is to be mindful online that extreme beliefs seen online can be created by false people and are likely best left alone</a:t>
            </a:r>
          </a:p>
          <a:p>
            <a:pPr marL="171450" indent="-171450">
              <a:buFont typeface="Calibri"/>
              <a:buChar char="-"/>
            </a:pPr>
            <a:r>
              <a:rPr lang="en-US" dirty="0">
                <a:ea typeface="Calibri"/>
                <a:cs typeface="Calibri"/>
              </a:rPr>
              <a:t>Also being mindful to take care to read unbiased news and avoiding existing inside an echo chamber</a:t>
            </a:r>
          </a:p>
        </p:txBody>
      </p:sp>
      <p:sp>
        <p:nvSpPr>
          <p:cNvPr id="4" name="Slide Number Placeholder 3">
            <a:extLst>
              <a:ext uri="{FF2B5EF4-FFF2-40B4-BE49-F238E27FC236}">
                <a16:creationId xmlns:a16="http://schemas.microsoft.com/office/drawing/2014/main" id="{E3F2A09A-58D9-3CF2-9314-B2AB7D2307E7}"/>
              </a:ext>
            </a:extLst>
          </p:cNvPr>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667429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time lines missing (and space used describing history instead of providing argument)</a:t>
            </a:r>
          </a:p>
          <a:p>
            <a:pPr marL="628650" lvl="1" indent="-171450">
              <a:buFont typeface="Arial" panose="020B0604020202020204" pitchFamily="34" charset="0"/>
              <a:buChar char="•"/>
            </a:pPr>
            <a:r>
              <a:rPr lang="en-US" dirty="0"/>
              <a:t>many conclusions did not answer prompt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Remove red placeholder text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AI / Plagiarism Reminder</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32895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If Remote Prefix name with number</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(2015)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Passwords (2024) - Elizabeth Levin, Silas Joy (WPI CS3043) (5:37)</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socialimps.keithpray.net</a:t>
            </a:r>
            <a:r>
              <a:rPr lang="en-US" b="0" dirty="0"/>
              <a:t>/documents/</a:t>
            </a:r>
            <a:r>
              <a:rPr lang="en-US" b="0" dirty="0" err="1"/>
              <a:t>index.jsp?content</a:t>
            </a:r>
            <a:r>
              <a:rPr lang="en-US" b="0" dirty="0"/>
              <a:t>=Passwords_(2024)_Liza_Levin_Silas_Joy.mp4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2023-04-04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OLD not incorporated yet: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229 means to 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245 “</a:t>
            </a:r>
            <a:r>
              <a:rPr lang="is-IS" dirty="0"/>
              <a:t>…by 2015” did it happen?</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250 why is bills – responsibility assumption flawed?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20197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dsbc0INh7ME" TargetMode="External"/><Relationship Id="rId5" Type="http://schemas.openxmlformats.org/officeDocument/2006/relationships/image" Target="../media/image2.jpeg"/><Relationship Id="rId4" Type="http://schemas.openxmlformats.org/officeDocument/2006/relationships/hyperlink" Target="https://www.youtube.com/watch?v=iV2ViNJFZC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s%3A%2F%2Fwww.bostonscientific.com%2Fen-US%2Fhome.html&amp;psig=AOvVaw283ju8tE3CH89vr8d17mut&amp;ust=1744121655441000&amp;source=images&amp;cd=vfe&amp;opi=89978449&amp;ved=0CBQQjRxqFwoTCPCD6dGNxowDFQAAAAAdAAAAABA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93/jlb/lsae024" TargetMode="External"/><Relationship Id="rId2" Type="http://schemas.openxmlformats.org/officeDocument/2006/relationships/hyperlink" Target="https://www.genome.gov/genetics-glossary/Bioinformatics" TargetMode="External"/><Relationship Id="rId1" Type="http://schemas.openxmlformats.org/officeDocument/2006/relationships/slideLayout" Target="../slideLayouts/slideLayout2.xml"/><Relationship Id="rId5" Type="http://schemas.openxmlformats.org/officeDocument/2006/relationships/hyperlink" Target="https://epic.org/issues/privacy-laws/united-states/" TargetMode="External"/><Relationship Id="rId4" Type="http://schemas.openxmlformats.org/officeDocument/2006/relationships/hyperlink" Target="https://www.forbes.com/sites/conormurray/2023/04/21/us-data-privacy-protection-laws-a-comprehensive-gui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hyperlink" Target="https://ktvz.com/stacker-science/2024/03/20/is-social-media-fueling-youth-mental-health-crisis-heres-what-the-data-show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justice.gov/archives/opa/media/1366266/dl" TargetMode="External"/><Relationship Id="rId2" Type="http://schemas.openxmlformats.org/officeDocument/2006/relationships/hyperlink" Target="https://www.nature.com/articles/s41598-023-47823-0" TargetMode="External"/><Relationship Id="rId1" Type="http://schemas.openxmlformats.org/officeDocument/2006/relationships/slideLayout" Target="../slideLayouts/slideLayout2.xml"/><Relationship Id="rId4" Type="http://schemas.openxmlformats.org/officeDocument/2006/relationships/hyperlink" Target="https://openoregon.pressbooks.pub/socialmediaculture/chapter/social-media-and-polariz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ocialimps.keithpray.net/assignments/referen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hyperlink" Target="http://socialimps.keithpray.net/assignments/paper-guidelin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socialimps.keithpray.net/documents/index.jsp?content=Passwords_(2024)_Liza_Levin_Silas_Joy.mp4"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pic>
        <p:nvPicPr>
          <p:cNvPr id="1026" name="Picture 2" descr="MONTY PYTHON - Ministry Of Silly Walks ...">
            <a:hlinkClick r:id="rId4"/>
            <a:extLst>
              <a:ext uri="{FF2B5EF4-FFF2-40B4-BE49-F238E27FC236}">
                <a16:creationId xmlns:a16="http://schemas.microsoft.com/office/drawing/2014/main" id="{3BDCA92E-C8E8-89DF-36B5-8B4F35303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4268"/>
            <a:ext cx="914400" cy="719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 You Be Identified by Your Walk using AI? | Automated Gait Recognition |  Thesis Demo - YouTube">
            <a:hlinkClick r:id="rId6"/>
            <a:extLst>
              <a:ext uri="{FF2B5EF4-FFF2-40B4-BE49-F238E27FC236}">
                <a16:creationId xmlns:a16="http://schemas.microsoft.com/office/drawing/2014/main" id="{82E243B6-1F1A-392E-C4A4-EA180C5D01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457700"/>
            <a:ext cx="914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92BD-2A77-1B31-DD67-235D1EDC4106}"/>
              </a:ext>
            </a:extLst>
          </p:cNvPr>
          <p:cNvSpPr>
            <a:spLocks noGrp="1"/>
          </p:cNvSpPr>
          <p:nvPr>
            <p:ph type="title"/>
          </p:nvPr>
        </p:nvSpPr>
        <p:spPr/>
        <p:txBody>
          <a:bodyPr/>
          <a:lstStyle/>
          <a:p>
            <a:r>
              <a:rPr lang="en-US" dirty="0"/>
              <a:t>Bioinformatics and biometrics</a:t>
            </a:r>
          </a:p>
        </p:txBody>
      </p:sp>
      <p:sp>
        <p:nvSpPr>
          <p:cNvPr id="3" name="Content Placeholder 2">
            <a:extLst>
              <a:ext uri="{FF2B5EF4-FFF2-40B4-BE49-F238E27FC236}">
                <a16:creationId xmlns:a16="http://schemas.microsoft.com/office/drawing/2014/main" id="{4CF8D5BC-AB9D-80FC-AB83-1B7E2D02C03C}"/>
              </a:ext>
            </a:extLst>
          </p:cNvPr>
          <p:cNvSpPr>
            <a:spLocks noGrp="1"/>
          </p:cNvSpPr>
          <p:nvPr>
            <p:ph idx="1"/>
          </p:nvPr>
        </p:nvSpPr>
        <p:spPr/>
        <p:txBody>
          <a:bodyPr/>
          <a:lstStyle/>
          <a:p>
            <a:r>
              <a:rPr lang="en-US" dirty="0"/>
              <a:t>Informatics</a:t>
            </a:r>
          </a:p>
          <a:p>
            <a:pPr lvl="1"/>
            <a:r>
              <a:rPr lang="en-US" dirty="0"/>
              <a:t>Collection and analysis of biological information</a:t>
            </a:r>
          </a:p>
          <a:p>
            <a:pPr lvl="1"/>
            <a:r>
              <a:rPr lang="en-US" dirty="0"/>
              <a:t>DNA</a:t>
            </a:r>
          </a:p>
          <a:p>
            <a:pPr lvl="1"/>
            <a:r>
              <a:rPr lang="en-US" dirty="0"/>
              <a:t>Amino acid sequences</a:t>
            </a:r>
          </a:p>
          <a:p>
            <a:r>
              <a:rPr lang="en-US" dirty="0"/>
              <a:t>Metrics</a:t>
            </a:r>
          </a:p>
          <a:p>
            <a:pPr lvl="1"/>
            <a:r>
              <a:rPr lang="en-US" dirty="0"/>
              <a:t>Automated recognition of biological characteristics</a:t>
            </a:r>
          </a:p>
          <a:p>
            <a:pPr lvl="1"/>
            <a:r>
              <a:rPr lang="en-US" dirty="0"/>
              <a:t>Face and Iris pattern</a:t>
            </a:r>
          </a:p>
          <a:p>
            <a:pPr lvl="1"/>
            <a:r>
              <a:rPr lang="en-US" dirty="0"/>
              <a:t>Fingerprints</a:t>
            </a:r>
          </a:p>
          <a:p>
            <a:pPr lvl="1"/>
            <a:endParaRPr lang="en-US" dirty="0"/>
          </a:p>
          <a:p>
            <a:endParaRPr lang="en-US" dirty="0"/>
          </a:p>
        </p:txBody>
      </p:sp>
      <p:sp>
        <p:nvSpPr>
          <p:cNvPr id="4" name="Footer Placeholder 3">
            <a:extLst>
              <a:ext uri="{FF2B5EF4-FFF2-40B4-BE49-F238E27FC236}">
                <a16:creationId xmlns:a16="http://schemas.microsoft.com/office/drawing/2014/main" id="{7798BF07-1F81-D257-EEEA-8B6640AB549B}"/>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81B6D74B-0B47-03CF-8AE9-408029678805}"/>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6" name="TextBox 5">
            <a:extLst>
              <a:ext uri="{FF2B5EF4-FFF2-40B4-BE49-F238E27FC236}">
                <a16:creationId xmlns:a16="http://schemas.microsoft.com/office/drawing/2014/main" id="{9B52C421-EA2C-69D7-73BB-0E006203AC1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Tree>
    <p:extLst>
      <p:ext uri="{BB962C8B-B14F-4D97-AF65-F5344CB8AC3E}">
        <p14:creationId xmlns:p14="http://schemas.microsoft.com/office/powerpoint/2010/main" val="152261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C1E9-6CEF-8D28-E873-05B147362DB9}"/>
              </a:ext>
            </a:extLst>
          </p:cNvPr>
          <p:cNvSpPr>
            <a:spLocks noGrp="1"/>
          </p:cNvSpPr>
          <p:nvPr>
            <p:ph type="title"/>
          </p:nvPr>
        </p:nvSpPr>
        <p:spPr/>
        <p:txBody>
          <a:bodyPr/>
          <a:lstStyle/>
          <a:p>
            <a:r>
              <a:rPr lang="en-US" dirty="0"/>
              <a:t>A growing issue</a:t>
            </a:r>
          </a:p>
        </p:txBody>
      </p:sp>
      <p:sp>
        <p:nvSpPr>
          <p:cNvPr id="4" name="Footer Placeholder 3">
            <a:extLst>
              <a:ext uri="{FF2B5EF4-FFF2-40B4-BE49-F238E27FC236}">
                <a16:creationId xmlns:a16="http://schemas.microsoft.com/office/drawing/2014/main" id="{52EC9F75-7664-38EA-1CB9-DA5517D07C72}"/>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A48C6B0B-BD5A-9A80-BF1F-F603128EA057}"/>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8" name="TextBox 7">
            <a:extLst>
              <a:ext uri="{FF2B5EF4-FFF2-40B4-BE49-F238E27FC236}">
                <a16:creationId xmlns:a16="http://schemas.microsoft.com/office/drawing/2014/main" id="{308FD58B-23A7-FA57-92F9-D509367AE4B2}"/>
              </a:ext>
            </a:extLst>
          </p:cNvPr>
          <p:cNvSpPr txBox="1"/>
          <p:nvPr/>
        </p:nvSpPr>
        <p:spPr>
          <a:xfrm>
            <a:off x="1115122" y="4680259"/>
            <a:ext cx="5006898" cy="216982"/>
          </a:xfrm>
          <a:prstGeom prst="rect">
            <a:avLst/>
          </a:prstGeom>
          <a:noFill/>
        </p:spPr>
        <p:txBody>
          <a:bodyPr wrap="square" rtlCol="0">
            <a:spAutoFit/>
          </a:bodyPr>
          <a:lstStyle/>
          <a:p>
            <a:pPr>
              <a:lnSpc>
                <a:spcPct val="90000"/>
              </a:lnSpc>
            </a:pPr>
            <a:r>
              <a:rPr lang="en-US" sz="900" dirty="0">
                <a:solidFill>
                  <a:schemeClr val="bg2">
                    <a:lumMod val="50000"/>
                  </a:schemeClr>
                </a:solidFill>
              </a:rPr>
              <a:t>https://www.hipaajournal.com/security-breaches-in-healthcare/</a:t>
            </a:r>
          </a:p>
        </p:txBody>
      </p:sp>
      <p:sp>
        <p:nvSpPr>
          <p:cNvPr id="10" name="Content Placeholder 9">
            <a:extLst>
              <a:ext uri="{FF2B5EF4-FFF2-40B4-BE49-F238E27FC236}">
                <a16:creationId xmlns:a16="http://schemas.microsoft.com/office/drawing/2014/main" id="{07EB4EFC-C312-FBF9-0517-04DC9AC94AD9}"/>
              </a:ext>
            </a:extLst>
          </p:cNvPr>
          <p:cNvSpPr>
            <a:spLocks noGrp="1"/>
          </p:cNvSpPr>
          <p:nvPr>
            <p:ph idx="1"/>
          </p:nvPr>
        </p:nvSpPr>
        <p:spPr/>
        <p:txBody>
          <a:bodyPr/>
          <a:lstStyle/>
          <a:p>
            <a:endParaRPr lang="en-US" dirty="0"/>
          </a:p>
        </p:txBody>
      </p:sp>
      <p:pic>
        <p:nvPicPr>
          <p:cNvPr id="12" name="Picture 11">
            <a:extLst>
              <a:ext uri="{FF2B5EF4-FFF2-40B4-BE49-F238E27FC236}">
                <a16:creationId xmlns:a16="http://schemas.microsoft.com/office/drawing/2014/main" id="{225664C0-E4FA-7D1F-C43E-B84CCEBF8A11}"/>
              </a:ext>
            </a:extLst>
          </p:cNvPr>
          <p:cNvPicPr>
            <a:picLocks noChangeAspect="1"/>
          </p:cNvPicPr>
          <p:nvPr/>
        </p:nvPicPr>
        <p:blipFill>
          <a:blip r:embed="rId3"/>
          <a:stretch>
            <a:fillRect/>
          </a:stretch>
        </p:blipFill>
        <p:spPr>
          <a:xfrm>
            <a:off x="1223010" y="1352551"/>
            <a:ext cx="6697980" cy="3374361"/>
          </a:xfrm>
          <a:prstGeom prst="rect">
            <a:avLst/>
          </a:prstGeom>
        </p:spPr>
      </p:pic>
      <p:sp>
        <p:nvSpPr>
          <p:cNvPr id="3" name="TextBox 2">
            <a:extLst>
              <a:ext uri="{FF2B5EF4-FFF2-40B4-BE49-F238E27FC236}">
                <a16:creationId xmlns:a16="http://schemas.microsoft.com/office/drawing/2014/main" id="{C01F4467-E3DD-C1AA-EFAA-E10E436C872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Tree>
    <p:extLst>
      <p:ext uri="{BB962C8B-B14F-4D97-AF65-F5344CB8AC3E}">
        <p14:creationId xmlns:p14="http://schemas.microsoft.com/office/powerpoint/2010/main" val="372021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C61C-9C7E-C48C-3B4C-055909F37970}"/>
              </a:ext>
            </a:extLst>
          </p:cNvPr>
          <p:cNvSpPr>
            <a:spLocks noGrp="1"/>
          </p:cNvSpPr>
          <p:nvPr>
            <p:ph type="title"/>
          </p:nvPr>
        </p:nvSpPr>
        <p:spPr/>
        <p:txBody>
          <a:bodyPr/>
          <a:lstStyle/>
          <a:p>
            <a:endParaRPr lang="en-US"/>
          </a:p>
        </p:txBody>
      </p:sp>
      <p:pic>
        <p:nvPicPr>
          <p:cNvPr id="7" name="Content Placeholder 6" descr="A graph of a number of patients infected by healthcare security&#10;&#10;AI-generated content may be incorrect.">
            <a:extLst>
              <a:ext uri="{FF2B5EF4-FFF2-40B4-BE49-F238E27FC236}">
                <a16:creationId xmlns:a16="http://schemas.microsoft.com/office/drawing/2014/main" id="{43CB1033-5E5C-D501-F869-4CC06B0FDFAE}"/>
              </a:ext>
            </a:extLst>
          </p:cNvPr>
          <p:cNvPicPr>
            <a:picLocks noGrp="1" noChangeAspect="1"/>
          </p:cNvPicPr>
          <p:nvPr>
            <p:ph idx="1"/>
          </p:nvPr>
        </p:nvPicPr>
        <p:blipFill>
          <a:blip r:embed="rId3"/>
          <a:stretch>
            <a:fillRect/>
          </a:stretch>
        </p:blipFill>
        <p:spPr>
          <a:xfrm>
            <a:off x="685800" y="1614373"/>
            <a:ext cx="7772400" cy="2829153"/>
          </a:xfrm>
        </p:spPr>
      </p:pic>
      <p:sp>
        <p:nvSpPr>
          <p:cNvPr id="4" name="Footer Placeholder 3">
            <a:extLst>
              <a:ext uri="{FF2B5EF4-FFF2-40B4-BE49-F238E27FC236}">
                <a16:creationId xmlns:a16="http://schemas.microsoft.com/office/drawing/2014/main" id="{3BD8F0CA-C6D9-5324-260D-9C7CB664C9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8853A272-55A8-C174-F205-682A50D7BBE8}"/>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10" name="TextBox 9">
            <a:extLst>
              <a:ext uri="{FF2B5EF4-FFF2-40B4-BE49-F238E27FC236}">
                <a16:creationId xmlns:a16="http://schemas.microsoft.com/office/drawing/2014/main" id="{7EA8BA2C-D1F8-A55F-94FB-AD1EFF7EDCD3}"/>
              </a:ext>
            </a:extLst>
          </p:cNvPr>
          <p:cNvSpPr txBox="1"/>
          <p:nvPr/>
        </p:nvSpPr>
        <p:spPr>
          <a:xfrm>
            <a:off x="783652" y="4411707"/>
            <a:ext cx="5006898" cy="216982"/>
          </a:xfrm>
          <a:prstGeom prst="rect">
            <a:avLst/>
          </a:prstGeom>
          <a:noFill/>
        </p:spPr>
        <p:txBody>
          <a:bodyPr wrap="square" rtlCol="0">
            <a:spAutoFit/>
          </a:bodyPr>
          <a:lstStyle/>
          <a:p>
            <a:pPr>
              <a:lnSpc>
                <a:spcPct val="90000"/>
              </a:lnSpc>
            </a:pPr>
            <a:r>
              <a:rPr lang="en-US" sz="900" dirty="0">
                <a:solidFill>
                  <a:schemeClr val="bg2">
                    <a:lumMod val="50000"/>
                  </a:schemeClr>
                </a:solidFill>
              </a:rPr>
              <a:t>https://www.hipaajournal.com/security-breaches-in-healthcare/</a:t>
            </a:r>
          </a:p>
        </p:txBody>
      </p:sp>
      <p:sp>
        <p:nvSpPr>
          <p:cNvPr id="3" name="TextBox 2">
            <a:extLst>
              <a:ext uri="{FF2B5EF4-FFF2-40B4-BE49-F238E27FC236}">
                <a16:creationId xmlns:a16="http://schemas.microsoft.com/office/drawing/2014/main" id="{B75AB4CC-6755-7CFE-722C-E6BB077EE7D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Tree>
    <p:extLst>
      <p:ext uri="{BB962C8B-B14F-4D97-AF65-F5344CB8AC3E}">
        <p14:creationId xmlns:p14="http://schemas.microsoft.com/office/powerpoint/2010/main" val="276001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61F6-D639-AD6C-8291-B3010DF631DB}"/>
              </a:ext>
            </a:extLst>
          </p:cNvPr>
          <p:cNvSpPr>
            <a:spLocks noGrp="1"/>
          </p:cNvSpPr>
          <p:nvPr>
            <p:ph type="title"/>
          </p:nvPr>
        </p:nvSpPr>
        <p:spPr/>
        <p:txBody>
          <a:bodyPr/>
          <a:lstStyle/>
          <a:p>
            <a:r>
              <a:rPr lang="en-US" dirty="0"/>
              <a:t>Bioinformatic legalities</a:t>
            </a:r>
          </a:p>
        </p:txBody>
      </p:sp>
      <p:sp>
        <p:nvSpPr>
          <p:cNvPr id="3" name="Content Placeholder 2">
            <a:extLst>
              <a:ext uri="{FF2B5EF4-FFF2-40B4-BE49-F238E27FC236}">
                <a16:creationId xmlns:a16="http://schemas.microsoft.com/office/drawing/2014/main" id="{CF304E61-A49F-F581-B02C-16E6DCA72C92}"/>
              </a:ext>
            </a:extLst>
          </p:cNvPr>
          <p:cNvSpPr>
            <a:spLocks noGrp="1"/>
          </p:cNvSpPr>
          <p:nvPr>
            <p:ph idx="1"/>
          </p:nvPr>
        </p:nvSpPr>
        <p:spPr/>
        <p:txBody>
          <a:bodyPr/>
          <a:lstStyle/>
          <a:p>
            <a:r>
              <a:rPr lang="en-US" dirty="0"/>
              <a:t>Assoc. for Molecular Pathology v. Myriad Genetics</a:t>
            </a:r>
          </a:p>
          <a:p>
            <a:pPr lvl="1"/>
            <a:r>
              <a:rPr lang="en-US" dirty="0"/>
              <a:t>Patents for the human genome</a:t>
            </a:r>
          </a:p>
          <a:p>
            <a:pPr lvl="1"/>
            <a:r>
              <a:rPr lang="en-US" dirty="0"/>
              <a:t>Supreme Court ruling – Myriad Genetics, Inc. CANNOT patent </a:t>
            </a:r>
          </a:p>
          <a:p>
            <a:r>
              <a:rPr lang="en-US" dirty="0"/>
              <a:t>23andMe</a:t>
            </a:r>
          </a:p>
          <a:p>
            <a:pPr lvl="1"/>
            <a:r>
              <a:rPr lang="en-US" dirty="0"/>
              <a:t>2023 – Data breach, 7 mil</a:t>
            </a:r>
          </a:p>
          <a:p>
            <a:pPr lvl="1"/>
            <a:r>
              <a:rPr lang="en-US" dirty="0"/>
              <a:t>2025 – Declared bankruptcy </a:t>
            </a:r>
          </a:p>
          <a:p>
            <a:pPr lvl="1"/>
            <a:r>
              <a:rPr lang="en-US" dirty="0"/>
              <a:t>2025 – Federal Trade Commission (FTC) letter</a:t>
            </a:r>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D4CBAE7F-1853-FC6D-6D7B-FE49AD6F00EA}"/>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7D163037-99F4-45A1-4947-218261C0B4D1}"/>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a:extLst>
              <a:ext uri="{FF2B5EF4-FFF2-40B4-BE49-F238E27FC236}">
                <a16:creationId xmlns:a16="http://schemas.microsoft.com/office/drawing/2014/main" id="{E74E5587-C3B9-CE42-7951-3403E2F6D23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Tree>
    <p:extLst>
      <p:ext uri="{BB962C8B-B14F-4D97-AF65-F5344CB8AC3E}">
        <p14:creationId xmlns:p14="http://schemas.microsoft.com/office/powerpoint/2010/main" val="215419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40A6-96B5-ED67-85C4-6F9FDED8833D}"/>
              </a:ext>
            </a:extLst>
          </p:cNvPr>
          <p:cNvSpPr>
            <a:spLocks noGrp="1"/>
          </p:cNvSpPr>
          <p:nvPr>
            <p:ph type="title"/>
          </p:nvPr>
        </p:nvSpPr>
        <p:spPr>
          <a:xfrm>
            <a:off x="685800" y="361950"/>
            <a:ext cx="7772400" cy="914400"/>
          </a:xfrm>
        </p:spPr>
        <p:txBody>
          <a:bodyPr anchor="ctr">
            <a:normAutofit/>
          </a:bodyPr>
          <a:lstStyle/>
          <a:p>
            <a:r>
              <a:rPr lang="en-US" dirty="0"/>
              <a:t>Why keep bioinformatics </a:t>
            </a:r>
          </a:p>
        </p:txBody>
      </p:sp>
      <p:sp>
        <p:nvSpPr>
          <p:cNvPr id="3" name="Content Placeholder 2">
            <a:extLst>
              <a:ext uri="{FF2B5EF4-FFF2-40B4-BE49-F238E27FC236}">
                <a16:creationId xmlns:a16="http://schemas.microsoft.com/office/drawing/2014/main" id="{521EE578-D036-52D9-F020-B63DEE5313D3}"/>
              </a:ext>
            </a:extLst>
          </p:cNvPr>
          <p:cNvSpPr>
            <a:spLocks noGrp="1"/>
          </p:cNvSpPr>
          <p:nvPr>
            <p:ph sz="half" idx="1"/>
          </p:nvPr>
        </p:nvSpPr>
        <p:spPr>
          <a:xfrm>
            <a:off x="685800" y="1352551"/>
            <a:ext cx="3733800" cy="3352800"/>
          </a:xfrm>
        </p:spPr>
        <p:txBody>
          <a:bodyPr>
            <a:normAutofit/>
          </a:bodyPr>
          <a:lstStyle/>
          <a:p>
            <a:r>
              <a:rPr lang="en-US" dirty="0"/>
              <a:t>Biotechnology companies</a:t>
            </a:r>
          </a:p>
          <a:p>
            <a:pPr lvl="1"/>
            <a:r>
              <a:rPr lang="en-US" sz="1800" dirty="0"/>
              <a:t>Medicine</a:t>
            </a:r>
          </a:p>
          <a:p>
            <a:pPr lvl="1"/>
            <a:r>
              <a:rPr lang="en-US" sz="1800" dirty="0"/>
              <a:t>Organs	</a:t>
            </a:r>
          </a:p>
          <a:p>
            <a:r>
              <a:rPr lang="en-US" dirty="0"/>
              <a:t>Research</a:t>
            </a:r>
          </a:p>
          <a:p>
            <a:pPr lvl="1"/>
            <a:r>
              <a:rPr lang="en-US" sz="1800" dirty="0"/>
              <a:t>Genetic predictions</a:t>
            </a:r>
          </a:p>
          <a:p>
            <a:endParaRPr lang="en-US" dirty="0"/>
          </a:p>
          <a:p>
            <a:pPr lvl="1"/>
            <a:endParaRPr lang="en-US" sz="1800" dirty="0"/>
          </a:p>
        </p:txBody>
      </p:sp>
      <p:pic>
        <p:nvPicPr>
          <p:cNvPr id="9" name="Picture 8" descr="A sign on a building&#10;&#10;AI-generated content may be incorrect.">
            <a:hlinkClick r:id="rId3"/>
            <a:extLst>
              <a:ext uri="{FF2B5EF4-FFF2-40B4-BE49-F238E27FC236}">
                <a16:creationId xmlns:a16="http://schemas.microsoft.com/office/drawing/2014/main" id="{C0436D75-3DDA-7C25-945C-608A420A2621}"/>
              </a:ext>
            </a:extLst>
          </p:cNvPr>
          <p:cNvPicPr>
            <a:picLocks noChangeAspect="1"/>
          </p:cNvPicPr>
          <p:nvPr/>
        </p:nvPicPr>
        <p:blipFill>
          <a:blip r:embed="rId4"/>
          <a:srcRect l="2718" t="-2" r="14482"/>
          <a:stretch/>
        </p:blipFill>
        <p:spPr>
          <a:xfrm>
            <a:off x="4296427" y="1352551"/>
            <a:ext cx="4609578" cy="3131550"/>
          </a:xfrm>
          <a:prstGeom prst="rect">
            <a:avLst/>
          </a:prstGeom>
          <a:noFill/>
        </p:spPr>
      </p:pic>
      <p:sp>
        <p:nvSpPr>
          <p:cNvPr id="4" name="Footer Placeholder 3">
            <a:extLst>
              <a:ext uri="{FF2B5EF4-FFF2-40B4-BE49-F238E27FC236}">
                <a16:creationId xmlns:a16="http://schemas.microsoft.com/office/drawing/2014/main" id="{CB816401-DB66-C30C-35E6-6B992C327792}"/>
              </a:ext>
            </a:extLst>
          </p:cNvPr>
          <p:cNvSpPr>
            <a:spLocks noGrp="1"/>
          </p:cNvSpPr>
          <p:nvPr>
            <p:ph type="ftr" sz="quarter" idx="11"/>
          </p:nvPr>
        </p:nvSpPr>
        <p:spPr>
          <a:xfrm>
            <a:off x="0" y="4997196"/>
            <a:ext cx="5562600" cy="146304"/>
          </a:xfrm>
        </p:spPr>
        <p:txBody>
          <a:bodyPr anchor="ctr">
            <a:noAutofit/>
          </a:bodyPr>
          <a:lstStyle/>
          <a:p>
            <a:pPr>
              <a:lnSpc>
                <a:spcPct val="90000"/>
              </a:lnSpc>
              <a:spcAft>
                <a:spcPts val="600"/>
              </a:spcAft>
            </a:pPr>
            <a:r>
              <a:rPr lang="sk-SK"/>
              <a:t>© 2025 Keith A. Pray</a:t>
            </a:r>
            <a:endParaRPr lang="en-US" dirty="0"/>
          </a:p>
        </p:txBody>
      </p:sp>
      <p:sp>
        <p:nvSpPr>
          <p:cNvPr id="10" name="TextBox 9">
            <a:extLst>
              <a:ext uri="{FF2B5EF4-FFF2-40B4-BE49-F238E27FC236}">
                <a16:creationId xmlns:a16="http://schemas.microsoft.com/office/drawing/2014/main" id="{5D3DD89E-DFC7-FB11-326A-95C7E2012BA3}"/>
              </a:ext>
            </a:extLst>
          </p:cNvPr>
          <p:cNvSpPr txBox="1"/>
          <p:nvPr/>
        </p:nvSpPr>
        <p:spPr>
          <a:xfrm>
            <a:off x="4203032" y="4482116"/>
            <a:ext cx="4406194" cy="258532"/>
          </a:xfrm>
          <a:prstGeom prst="rect">
            <a:avLst/>
          </a:prstGeom>
          <a:noFill/>
        </p:spPr>
        <p:txBody>
          <a:bodyPr wrap="square" rtlCol="0">
            <a:spAutoFit/>
          </a:bodyPr>
          <a:lstStyle/>
          <a:p>
            <a:pPr>
              <a:lnSpc>
                <a:spcPct val="90000"/>
              </a:lnSpc>
            </a:pPr>
            <a:r>
              <a:rPr lang="en-US" sz="1200" dirty="0">
                <a:solidFill>
                  <a:schemeClr val="bg2">
                    <a:lumMod val="50000"/>
                  </a:schemeClr>
                </a:solidFill>
              </a:rPr>
              <a:t>https://www.bostonscientific.com/en-US/home.html</a:t>
            </a:r>
          </a:p>
        </p:txBody>
      </p:sp>
      <p:sp>
        <p:nvSpPr>
          <p:cNvPr id="6" name="TextBox 5">
            <a:extLst>
              <a:ext uri="{FF2B5EF4-FFF2-40B4-BE49-F238E27FC236}">
                <a16:creationId xmlns:a16="http://schemas.microsoft.com/office/drawing/2014/main" id="{FEB11490-50AE-6550-9511-8DD16EE5800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
        <p:nvSpPr>
          <p:cNvPr id="7" name="Slide Number Placeholder 4">
            <a:extLst>
              <a:ext uri="{FF2B5EF4-FFF2-40B4-BE49-F238E27FC236}">
                <a16:creationId xmlns:a16="http://schemas.microsoft.com/office/drawing/2014/main" id="{588F5EBC-2F54-9F0D-636F-41DA0F0392D5}"/>
              </a:ext>
            </a:extLst>
          </p:cNvPr>
          <p:cNvSpPr>
            <a:spLocks noGrp="1"/>
          </p:cNvSpPr>
          <p:nvPr>
            <p:ph type="sldNum" sz="quarter" idx="12"/>
          </p:nvPr>
        </p:nvSpPr>
        <p:spPr>
          <a:xfrm>
            <a:off x="8519160" y="4997196"/>
            <a:ext cx="624840" cy="146304"/>
          </a:xfrm>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75204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E709-4F7B-2B51-3E9E-B0A124DB3063}"/>
              </a:ext>
            </a:extLst>
          </p:cNvPr>
          <p:cNvSpPr>
            <a:spLocks noGrp="1"/>
          </p:cNvSpPr>
          <p:nvPr>
            <p:ph type="title"/>
          </p:nvPr>
        </p:nvSpPr>
        <p:spPr/>
        <p:txBody>
          <a:bodyPr/>
          <a:lstStyle/>
          <a:p>
            <a:r>
              <a:rPr lang="en-US" dirty="0"/>
              <a:t>Regulations</a:t>
            </a:r>
          </a:p>
        </p:txBody>
      </p:sp>
      <p:sp>
        <p:nvSpPr>
          <p:cNvPr id="3" name="Content Placeholder 2">
            <a:extLst>
              <a:ext uri="{FF2B5EF4-FFF2-40B4-BE49-F238E27FC236}">
                <a16:creationId xmlns:a16="http://schemas.microsoft.com/office/drawing/2014/main" id="{1D19C9C6-7C6E-00AD-6754-05DB81493542}"/>
              </a:ext>
            </a:extLst>
          </p:cNvPr>
          <p:cNvSpPr>
            <a:spLocks noGrp="1"/>
          </p:cNvSpPr>
          <p:nvPr>
            <p:ph idx="1"/>
          </p:nvPr>
        </p:nvSpPr>
        <p:spPr/>
        <p:txBody>
          <a:bodyPr/>
          <a:lstStyle/>
          <a:p>
            <a:r>
              <a:rPr lang="en-US" dirty="0"/>
              <a:t>Creating new federal and state laws around privacy</a:t>
            </a:r>
          </a:p>
          <a:p>
            <a:r>
              <a:rPr lang="en-US" dirty="0"/>
              <a:t>Previous laws on Information Privacy</a:t>
            </a:r>
          </a:p>
          <a:p>
            <a:pPr lvl="1"/>
            <a:r>
              <a:rPr lang="en-US" dirty="0"/>
              <a:t>HIPPA 1996</a:t>
            </a:r>
          </a:p>
          <a:p>
            <a:pPr lvl="1"/>
            <a:r>
              <a:rPr lang="en-US" dirty="0"/>
              <a:t>Privacy Act of 1974</a:t>
            </a:r>
          </a:p>
          <a:p>
            <a:pPr lvl="1"/>
            <a:r>
              <a:rPr lang="en-US" dirty="0"/>
              <a:t>E-government Act of 2002</a:t>
            </a:r>
          </a:p>
          <a:p>
            <a:pPr lvl="1"/>
            <a:r>
              <a:rPr lang="en-US" dirty="0"/>
              <a:t>California Consumer Privacy Act 2018 (state)</a:t>
            </a:r>
          </a:p>
        </p:txBody>
      </p:sp>
      <p:sp>
        <p:nvSpPr>
          <p:cNvPr id="4" name="Footer Placeholder 3">
            <a:extLst>
              <a:ext uri="{FF2B5EF4-FFF2-40B4-BE49-F238E27FC236}">
                <a16:creationId xmlns:a16="http://schemas.microsoft.com/office/drawing/2014/main" id="{B58D7D2B-7A4C-39F7-87E2-F794190EFE71}"/>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35CCBB88-7EBC-C6AE-20CF-191A458D0B18}"/>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a:extLst>
              <a:ext uri="{FF2B5EF4-FFF2-40B4-BE49-F238E27FC236}">
                <a16:creationId xmlns:a16="http://schemas.microsoft.com/office/drawing/2014/main" id="{0BB99BB6-052C-2FD6-9225-CE747C1F738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Tree>
    <p:extLst>
      <p:ext uri="{BB962C8B-B14F-4D97-AF65-F5344CB8AC3E}">
        <p14:creationId xmlns:p14="http://schemas.microsoft.com/office/powerpoint/2010/main" val="310809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18" y="438149"/>
            <a:ext cx="7772400" cy="914400"/>
          </a:xfrm>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spcBef>
                <a:spcPts val="600"/>
              </a:spcBef>
              <a:buNone/>
            </a:pPr>
            <a:r>
              <a:rPr lang="en-US" sz="1200" dirty="0"/>
              <a:t>[1]David Adams, Bioinformatics (National Human Genome Research Institute, April 07, 2025), </a:t>
            </a:r>
            <a:r>
              <a:rPr lang="en-US" sz="1200" dirty="0">
                <a:hlinkClick r:id="rId2"/>
              </a:rPr>
              <a:t>https://www.genome.gov/genetics-glossary/Bioinformatics</a:t>
            </a:r>
            <a:r>
              <a:rPr lang="en-US" sz="1200" dirty="0"/>
              <a:t> (04/07/25)</a:t>
            </a:r>
          </a:p>
          <a:p>
            <a:pPr marL="0" indent="0">
              <a:spcBef>
                <a:spcPts val="600"/>
              </a:spcBef>
              <a:buNone/>
            </a:pPr>
            <a:r>
              <a:rPr lang="en-US" sz="1200" dirty="0"/>
              <a:t>[2] Jane Nielsen, Dianne Nicol, Data ownership in genomic research consortia, </a:t>
            </a:r>
            <a:r>
              <a:rPr lang="en-US" sz="1200" i="1" dirty="0"/>
              <a:t>Journal of Law and the Biosciences</a:t>
            </a:r>
            <a:r>
              <a:rPr lang="en-US" sz="1200" dirty="0"/>
              <a:t>, Volume 11, Issue 2, July-December 2024, lsae024, </a:t>
            </a:r>
            <a:r>
              <a:rPr lang="en-US" sz="1200" dirty="0">
                <a:hlinkClick r:id="rId3"/>
              </a:rPr>
              <a:t>https://doi.org/10.1093/jlb/lsae024</a:t>
            </a:r>
            <a:r>
              <a:rPr lang="en-US" sz="1200" dirty="0"/>
              <a:t> (04/07/25)</a:t>
            </a:r>
          </a:p>
          <a:p>
            <a:pPr marL="0" indent="0">
              <a:spcBef>
                <a:spcPts val="600"/>
              </a:spcBef>
              <a:buNone/>
            </a:pPr>
            <a:r>
              <a:rPr lang="en-US" sz="1200" dirty="0"/>
              <a:t>[3] Assoc. for Molecular Pathology v. Myriad Genetics, Inc., 569 U.S. 576 (2013)</a:t>
            </a:r>
          </a:p>
          <a:p>
            <a:pPr marL="0" indent="0">
              <a:spcBef>
                <a:spcPts val="600"/>
              </a:spcBef>
              <a:buNone/>
            </a:pPr>
            <a:r>
              <a:rPr lang="en-US" sz="1200" dirty="0"/>
              <a:t>[4] Conor Murray, (Forbes, April 25, 2023), </a:t>
            </a:r>
            <a:r>
              <a:rPr lang="en-US" sz="1200" dirty="0">
                <a:hlinkClick r:id="rId4"/>
              </a:rPr>
              <a:t>https://www.forbes.com/sites/conormurray/2023/04/21/us-data-privacy-protection-laws-a-comprehensive-guide/</a:t>
            </a:r>
            <a:r>
              <a:rPr lang="en-US" sz="1200" dirty="0"/>
              <a:t> (04/07/25)</a:t>
            </a:r>
          </a:p>
          <a:p>
            <a:pPr marL="0" indent="0">
              <a:spcBef>
                <a:spcPts val="600"/>
              </a:spcBef>
              <a:buNone/>
            </a:pPr>
            <a:r>
              <a:rPr lang="en-US" sz="1200" dirty="0"/>
              <a:t>[5] U.S. Privacy Laws, (epic.org, April 07, 2025), </a:t>
            </a:r>
            <a:r>
              <a:rPr lang="en-US" sz="1200" dirty="0">
                <a:hlinkClick r:id="rId5"/>
              </a:rPr>
              <a:t>https://epic.org/issues/privacy-laws/united-states/</a:t>
            </a:r>
            <a:r>
              <a:rPr lang="en-US" sz="1200" dirty="0"/>
              <a:t> (04/07/25)</a:t>
            </a:r>
          </a:p>
          <a:p>
            <a:pPr marL="0" indent="0">
              <a:spcBef>
                <a:spcPts val="600"/>
              </a:spcBef>
              <a:buNone/>
            </a:pPr>
            <a:endParaRPr lang="en-US" sz="1600" dirty="0"/>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Willa Royce-Roll</a:t>
            </a:r>
          </a:p>
        </p:txBody>
      </p:sp>
    </p:spTree>
    <p:extLst>
      <p:ext uri="{BB962C8B-B14F-4D97-AF65-F5344CB8AC3E}">
        <p14:creationId xmlns:p14="http://schemas.microsoft.com/office/powerpoint/2010/main" val="423042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Apps Dopamine Driving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Xander Kirkman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1026" name="Picture 2" descr="Instagram | iOS Icon Gallery">
            <a:extLst>
              <a:ext uri="{FF2B5EF4-FFF2-40B4-BE49-F238E27FC236}">
                <a16:creationId xmlns:a16="http://schemas.microsoft.com/office/drawing/2014/main" id="{96F0222A-C286-7403-650A-F0B7C4806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268" y="3382768"/>
            <a:ext cx="1235464" cy="1235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kTok Social Media App Icon Editorial ...">
            <a:extLst>
              <a:ext uri="{FF2B5EF4-FFF2-40B4-BE49-F238E27FC236}">
                <a16:creationId xmlns:a16="http://schemas.microsoft.com/office/drawing/2014/main" id="{B8A9F58B-84D5-82F4-AA55-753853689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602" y="3380544"/>
            <a:ext cx="1235464" cy="1235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 logo, media, popular, snapchat ...">
            <a:extLst>
              <a:ext uri="{FF2B5EF4-FFF2-40B4-BE49-F238E27FC236}">
                <a16:creationId xmlns:a16="http://schemas.microsoft.com/office/drawing/2014/main" id="{BC295F1B-7A48-1F86-66C0-08B473FB06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934" y="3380544"/>
            <a:ext cx="1235464" cy="123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0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Apps Exploit you [1]</a:t>
            </a:r>
          </a:p>
        </p:txBody>
      </p:sp>
      <p:sp>
        <p:nvSpPr>
          <p:cNvPr id="3" name="Content Placeholder 2"/>
          <p:cNvSpPr>
            <a:spLocks noGrp="1"/>
          </p:cNvSpPr>
          <p:nvPr>
            <p:ph sz="half" idx="1"/>
          </p:nvPr>
        </p:nvSpPr>
        <p:spPr/>
        <p:txBody>
          <a:bodyPr/>
          <a:lstStyle/>
          <a:p>
            <a:r>
              <a:rPr lang="en-US" dirty="0"/>
              <a:t>Social media and apps are designed to trigger dopamine release.</a:t>
            </a:r>
          </a:p>
          <a:p>
            <a:r>
              <a:rPr lang="en-US" dirty="0"/>
              <a:t>Examples: scrolling, likes, notifications.</a:t>
            </a:r>
          </a:p>
          <a:p>
            <a:r>
              <a:rPr lang="en-US" dirty="0"/>
              <a:t>Algorithms prioritize content that sparks emotional responses </a:t>
            </a:r>
          </a:p>
          <a:p>
            <a:r>
              <a:rPr lang="en-US" dirty="0"/>
              <a:t>Gamification elements reinforce addictive behavior.</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pic>
        <p:nvPicPr>
          <p:cNvPr id="3079" name="Picture 7" descr="12,600+ Instagram Likes Stock Videos ...">
            <a:extLst>
              <a:ext uri="{FF2B5EF4-FFF2-40B4-BE49-F238E27FC236}">
                <a16:creationId xmlns:a16="http://schemas.microsoft.com/office/drawing/2014/main" id="{A45126A0-1EA1-EA73-8FC0-78C4621BA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507" y="1286736"/>
            <a:ext cx="3263213" cy="18273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nap Streak: Over 257 Royalty-Free ...">
            <a:extLst>
              <a:ext uri="{FF2B5EF4-FFF2-40B4-BE49-F238E27FC236}">
                <a16:creationId xmlns:a16="http://schemas.microsoft.com/office/drawing/2014/main" id="{C4A2F618-A1E3-2AC3-80E4-286C12AA79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83"/>
          <a:stretch/>
        </p:blipFill>
        <p:spPr bwMode="auto">
          <a:xfrm>
            <a:off x="6785178" y="3300276"/>
            <a:ext cx="1698397" cy="14812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hone Notification Vector Art, Icons ...">
            <a:extLst>
              <a:ext uri="{FF2B5EF4-FFF2-40B4-BE49-F238E27FC236}">
                <a16:creationId xmlns:a16="http://schemas.microsoft.com/office/drawing/2014/main" id="{077F95FD-79D5-0DF6-BD4A-02110B283A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508" y="3300276"/>
            <a:ext cx="1481274" cy="148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2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0642-5A3B-C461-2377-2DF7E5010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7D1AB-316B-439A-EE07-03D91E4609FC}"/>
              </a:ext>
            </a:extLst>
          </p:cNvPr>
          <p:cNvSpPr>
            <a:spLocks noGrp="1"/>
          </p:cNvSpPr>
          <p:nvPr>
            <p:ph type="title"/>
          </p:nvPr>
        </p:nvSpPr>
        <p:spPr/>
        <p:txBody>
          <a:bodyPr/>
          <a:lstStyle/>
          <a:p>
            <a:r>
              <a:rPr lang="en-US" dirty="0"/>
              <a:t>Mental Health Consequences [2] &amp; [8] &amp; [11] </a:t>
            </a:r>
          </a:p>
        </p:txBody>
      </p:sp>
      <p:sp>
        <p:nvSpPr>
          <p:cNvPr id="3" name="Content Placeholder 2">
            <a:extLst>
              <a:ext uri="{FF2B5EF4-FFF2-40B4-BE49-F238E27FC236}">
                <a16:creationId xmlns:a16="http://schemas.microsoft.com/office/drawing/2014/main" id="{AA63918E-A01F-8357-DF5C-AA171F9AFC24}"/>
              </a:ext>
            </a:extLst>
          </p:cNvPr>
          <p:cNvSpPr>
            <a:spLocks noGrp="1"/>
          </p:cNvSpPr>
          <p:nvPr>
            <p:ph sz="half" idx="1"/>
          </p:nvPr>
        </p:nvSpPr>
        <p:spPr/>
        <p:txBody>
          <a:bodyPr/>
          <a:lstStyle/>
          <a:p>
            <a:r>
              <a:rPr lang="en-US" dirty="0"/>
              <a:t>Link to anxiety, depression, and low self-esteem</a:t>
            </a:r>
          </a:p>
          <a:p>
            <a:r>
              <a:rPr lang="en-US" dirty="0"/>
              <a:t>Reference brain development concerns in adolescents</a:t>
            </a:r>
          </a:p>
          <a:p>
            <a:r>
              <a:rPr lang="en-US" dirty="0"/>
              <a:t>Overuse of social platforms leads to increased social comparison </a:t>
            </a:r>
          </a:p>
          <a:p>
            <a:r>
              <a:rPr lang="en-US" dirty="0"/>
              <a:t>Sleep disruption from late-night scrolling further worsens mental health.</a:t>
            </a:r>
          </a:p>
          <a:p>
            <a:endParaRPr lang="en-US" dirty="0"/>
          </a:p>
        </p:txBody>
      </p:sp>
      <p:sp>
        <p:nvSpPr>
          <p:cNvPr id="5" name="Footer Placeholder 4">
            <a:extLst>
              <a:ext uri="{FF2B5EF4-FFF2-40B4-BE49-F238E27FC236}">
                <a16:creationId xmlns:a16="http://schemas.microsoft.com/office/drawing/2014/main" id="{EEE605AA-F9C8-DE0D-678F-C9C7641D080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9C93711-2D2E-33D6-F606-6704EB4735CD}"/>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72311F60-CE62-477C-F58C-C1444D3DC5A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sp>
        <p:nvSpPr>
          <p:cNvPr id="16" name="Content Placeholder 15">
            <a:extLst>
              <a:ext uri="{FF2B5EF4-FFF2-40B4-BE49-F238E27FC236}">
                <a16:creationId xmlns:a16="http://schemas.microsoft.com/office/drawing/2014/main" id="{1BB9794C-C832-F0DF-EC8D-5AF8D890CA71}"/>
              </a:ext>
            </a:extLst>
          </p:cNvPr>
          <p:cNvSpPr>
            <a:spLocks noGrp="1"/>
          </p:cNvSpPr>
          <p:nvPr>
            <p:ph sz="half" idx="2"/>
          </p:nvPr>
        </p:nvSpPr>
        <p:spPr/>
        <p:txBody>
          <a:bodyPr/>
          <a:lstStyle/>
          <a:p>
            <a:endParaRPr lang="en-US"/>
          </a:p>
        </p:txBody>
      </p:sp>
      <p:pic>
        <p:nvPicPr>
          <p:cNvPr id="3081" name="Picture 9">
            <a:extLst>
              <a:ext uri="{FF2B5EF4-FFF2-40B4-BE49-F238E27FC236}">
                <a16:creationId xmlns:a16="http://schemas.microsoft.com/office/drawing/2014/main" id="{F43F445C-2C82-7A8A-7D9A-3C4D62B39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156" y="1056908"/>
            <a:ext cx="3940288" cy="394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2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thoughts are heard</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8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78183-21F4-ED55-90BE-341BF8ED4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8A29E-2A46-76DC-F8BD-78BAE9BD074A}"/>
              </a:ext>
            </a:extLst>
          </p:cNvPr>
          <p:cNvSpPr>
            <a:spLocks noGrp="1"/>
          </p:cNvSpPr>
          <p:nvPr>
            <p:ph type="title"/>
          </p:nvPr>
        </p:nvSpPr>
        <p:spPr>
          <a:xfrm>
            <a:off x="474651" y="361950"/>
            <a:ext cx="8428738" cy="914400"/>
          </a:xfrm>
        </p:spPr>
        <p:txBody>
          <a:bodyPr/>
          <a:lstStyle/>
          <a:p>
            <a:r>
              <a:rPr lang="en-US" dirty="0"/>
              <a:t>Behavioral and Cognitive Effects [3] &amp; [6] &amp; [9]</a:t>
            </a:r>
          </a:p>
        </p:txBody>
      </p:sp>
      <p:sp>
        <p:nvSpPr>
          <p:cNvPr id="3" name="Content Placeholder 2">
            <a:extLst>
              <a:ext uri="{FF2B5EF4-FFF2-40B4-BE49-F238E27FC236}">
                <a16:creationId xmlns:a16="http://schemas.microsoft.com/office/drawing/2014/main" id="{4C1C68DA-B542-1BB0-86A4-ABA6C9BE578A}"/>
              </a:ext>
            </a:extLst>
          </p:cNvPr>
          <p:cNvSpPr>
            <a:spLocks noGrp="1"/>
          </p:cNvSpPr>
          <p:nvPr>
            <p:ph sz="half" idx="1"/>
          </p:nvPr>
        </p:nvSpPr>
        <p:spPr/>
        <p:txBody>
          <a:bodyPr>
            <a:normAutofit/>
          </a:bodyPr>
          <a:lstStyle/>
          <a:p>
            <a:r>
              <a:rPr lang="en-US" dirty="0"/>
              <a:t>Shortened attention spans and impaired focus.</a:t>
            </a:r>
          </a:p>
          <a:p>
            <a:r>
              <a:rPr lang="en-US" dirty="0"/>
              <a:t>Reinforcement loop makes it hard to disengage or be present.</a:t>
            </a:r>
          </a:p>
          <a:p>
            <a:r>
              <a:rPr lang="en-US" dirty="0"/>
              <a:t>Dopamine dependency reduces intrinsic motivation for non-digital tasks.</a:t>
            </a:r>
          </a:p>
          <a:p>
            <a:r>
              <a:rPr lang="en-US" dirty="0"/>
              <a:t>Constant multitasking online weakens long-term memory and deep learning skills.</a:t>
            </a:r>
          </a:p>
        </p:txBody>
      </p:sp>
      <p:sp>
        <p:nvSpPr>
          <p:cNvPr id="5" name="Footer Placeholder 4">
            <a:extLst>
              <a:ext uri="{FF2B5EF4-FFF2-40B4-BE49-F238E27FC236}">
                <a16:creationId xmlns:a16="http://schemas.microsoft.com/office/drawing/2014/main" id="{CE7668E8-A63F-DD5D-0C35-E99778A2FC1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34211C7-23BE-04D7-F5C6-2064793C9E56}"/>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a:extLst>
              <a:ext uri="{FF2B5EF4-FFF2-40B4-BE49-F238E27FC236}">
                <a16:creationId xmlns:a16="http://schemas.microsoft.com/office/drawing/2014/main" id="{D5DF9822-85CA-55AC-FA01-9D7B2DCC6D5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pic>
        <p:nvPicPr>
          <p:cNvPr id="5124" name="Picture 4" descr="How top students are studying for longer despite shrinking attention spans  | Brainscape Academy">
            <a:extLst>
              <a:ext uri="{FF2B5EF4-FFF2-40B4-BE49-F238E27FC236}">
                <a16:creationId xmlns:a16="http://schemas.microsoft.com/office/drawing/2014/main" id="{ABCE72EF-BDFF-8F98-AB5B-46CBA6AD84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2" b="14228"/>
          <a:stretch/>
        </p:blipFill>
        <p:spPr bwMode="auto">
          <a:xfrm>
            <a:off x="4572000" y="1352551"/>
            <a:ext cx="4331389" cy="180292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Your Smartphone Stops You from ...">
            <a:extLst>
              <a:ext uri="{FF2B5EF4-FFF2-40B4-BE49-F238E27FC236}">
                <a16:creationId xmlns:a16="http://schemas.microsoft.com/office/drawing/2014/main" id="{2321C962-0ACD-1DFE-7D87-E1377A781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580" y="315547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1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F986B-A90B-0FAA-0202-F8A622DAA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2BF3A-C246-21AB-2803-1D610722C2C4}"/>
              </a:ext>
            </a:extLst>
          </p:cNvPr>
          <p:cNvSpPr>
            <a:spLocks noGrp="1"/>
          </p:cNvSpPr>
          <p:nvPr>
            <p:ph type="title"/>
          </p:nvPr>
        </p:nvSpPr>
        <p:spPr/>
        <p:txBody>
          <a:bodyPr/>
          <a:lstStyle/>
          <a:p>
            <a:r>
              <a:rPr lang="en-US" dirty="0"/>
              <a:t>Societal Impacts [4] &amp; [5] &amp; [10]</a:t>
            </a:r>
          </a:p>
        </p:txBody>
      </p:sp>
      <p:sp>
        <p:nvSpPr>
          <p:cNvPr id="3" name="Content Placeholder 2">
            <a:extLst>
              <a:ext uri="{FF2B5EF4-FFF2-40B4-BE49-F238E27FC236}">
                <a16:creationId xmlns:a16="http://schemas.microsoft.com/office/drawing/2014/main" id="{3C0A77D9-8C71-934D-FE9C-E32CB0867F5B}"/>
              </a:ext>
            </a:extLst>
          </p:cNvPr>
          <p:cNvSpPr>
            <a:spLocks noGrp="1"/>
          </p:cNvSpPr>
          <p:nvPr>
            <p:ph sz="half" idx="1"/>
          </p:nvPr>
        </p:nvSpPr>
        <p:spPr/>
        <p:txBody>
          <a:bodyPr>
            <a:normAutofit/>
          </a:bodyPr>
          <a:lstStyle/>
          <a:p>
            <a:r>
              <a:rPr lang="en-US" dirty="0"/>
              <a:t>Social withdrawal and reduced face-to-face interaction.</a:t>
            </a:r>
          </a:p>
          <a:p>
            <a:r>
              <a:rPr lang="en-US" dirty="0"/>
              <a:t>Productivity loss and impact on education/work.</a:t>
            </a:r>
          </a:p>
          <a:p>
            <a:r>
              <a:rPr lang="en-US" dirty="0"/>
              <a:t>Erosion of family time and real-world bonding </a:t>
            </a:r>
          </a:p>
          <a:p>
            <a:r>
              <a:rPr lang="en-US" dirty="0"/>
              <a:t>Increased polarization and misinformation as engagement-based algorithms amplify extreme content.</a:t>
            </a:r>
          </a:p>
        </p:txBody>
      </p:sp>
      <p:sp>
        <p:nvSpPr>
          <p:cNvPr id="5" name="Footer Placeholder 4">
            <a:extLst>
              <a:ext uri="{FF2B5EF4-FFF2-40B4-BE49-F238E27FC236}">
                <a16:creationId xmlns:a16="http://schemas.microsoft.com/office/drawing/2014/main" id="{D16ABE71-CF6A-F476-D052-8606DEA96EE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BD48F00E-F593-5494-04F6-A24A6FC9EAD8}"/>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BD8126F2-A669-94B8-4B71-CA4A1F342C7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pic>
        <p:nvPicPr>
          <p:cNvPr id="8200" name="Picture 8" descr="10 Simple Ways To Increase Your Productivity at Work">
            <a:extLst>
              <a:ext uri="{FF2B5EF4-FFF2-40B4-BE49-F238E27FC236}">
                <a16:creationId xmlns:a16="http://schemas.microsoft.com/office/drawing/2014/main" id="{C71DEA93-0BA6-5242-E51E-9E9A79D45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850" y="1011945"/>
            <a:ext cx="2910525" cy="242294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ow Does Social Media Affect Mental Health?">
            <a:extLst>
              <a:ext uri="{FF2B5EF4-FFF2-40B4-BE49-F238E27FC236}">
                <a16:creationId xmlns:a16="http://schemas.microsoft.com/office/drawing/2014/main" id="{1590B4F2-3CDE-03FB-A349-CA026BB20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976" y="3493871"/>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92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29C6-952E-3632-6053-A224794F3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5984D-677D-D2D0-B8C3-8F9A9D836A66}"/>
              </a:ext>
            </a:extLst>
          </p:cNvPr>
          <p:cNvSpPr>
            <a:spLocks noGrp="1"/>
          </p:cNvSpPr>
          <p:nvPr>
            <p:ph type="title"/>
          </p:nvPr>
        </p:nvSpPr>
        <p:spPr/>
        <p:txBody>
          <a:bodyPr/>
          <a:lstStyle/>
          <a:p>
            <a:r>
              <a:rPr lang="en-US" dirty="0"/>
              <a:t>But is it all bad?</a:t>
            </a:r>
          </a:p>
        </p:txBody>
      </p:sp>
      <p:sp>
        <p:nvSpPr>
          <p:cNvPr id="3" name="Content Placeholder 2">
            <a:extLst>
              <a:ext uri="{FF2B5EF4-FFF2-40B4-BE49-F238E27FC236}">
                <a16:creationId xmlns:a16="http://schemas.microsoft.com/office/drawing/2014/main" id="{AC99569A-85FC-98E9-EFC6-CB338EBA5865}"/>
              </a:ext>
            </a:extLst>
          </p:cNvPr>
          <p:cNvSpPr>
            <a:spLocks noGrp="1"/>
          </p:cNvSpPr>
          <p:nvPr>
            <p:ph sz="half" idx="1"/>
          </p:nvPr>
        </p:nvSpPr>
        <p:spPr/>
        <p:txBody>
          <a:bodyPr/>
          <a:lstStyle/>
          <a:p>
            <a:r>
              <a:rPr lang="en-US" dirty="0"/>
              <a:t>Dopamine-driven engagement can enhance:</a:t>
            </a:r>
          </a:p>
          <a:p>
            <a:pPr lvl="1"/>
            <a:r>
              <a:rPr lang="en-US" sz="1800" dirty="0"/>
              <a:t>Learning</a:t>
            </a:r>
          </a:p>
          <a:p>
            <a:pPr lvl="1"/>
            <a:r>
              <a:rPr lang="en-US" sz="1800" dirty="0"/>
              <a:t>Creativity </a:t>
            </a:r>
          </a:p>
          <a:p>
            <a:pPr lvl="1"/>
            <a:r>
              <a:rPr lang="en-US" sz="1800" dirty="0"/>
              <a:t>Social connection</a:t>
            </a:r>
          </a:p>
          <a:p>
            <a:r>
              <a:rPr lang="en-US" dirty="0"/>
              <a:t>Such as in educational apps or supportive online communities</a:t>
            </a:r>
          </a:p>
        </p:txBody>
      </p:sp>
      <p:sp>
        <p:nvSpPr>
          <p:cNvPr id="5" name="Footer Placeholder 4">
            <a:extLst>
              <a:ext uri="{FF2B5EF4-FFF2-40B4-BE49-F238E27FC236}">
                <a16:creationId xmlns:a16="http://schemas.microsoft.com/office/drawing/2014/main" id="{19EB0C87-CA2A-50DB-B0BB-FE83BC6A9397}"/>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85A5250E-5E5D-7820-7975-7170A7343CE7}"/>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a:extLst>
              <a:ext uri="{FF2B5EF4-FFF2-40B4-BE49-F238E27FC236}">
                <a16:creationId xmlns:a16="http://schemas.microsoft.com/office/drawing/2014/main" id="{DB4897C7-C66A-3980-812A-0C5A7867F30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pic>
        <p:nvPicPr>
          <p:cNvPr id="2053" name="Picture 5" descr="The world's best way to learn a language">
            <a:extLst>
              <a:ext uri="{FF2B5EF4-FFF2-40B4-BE49-F238E27FC236}">
                <a16:creationId xmlns:a16="http://schemas.microsoft.com/office/drawing/2014/main" id="{4952126B-E673-8ADF-180B-C3E460FB4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545" y="819150"/>
            <a:ext cx="1787554" cy="17875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han Academy - Peace Mission Evarsity 2025">
            <a:extLst>
              <a:ext uri="{FF2B5EF4-FFF2-40B4-BE49-F238E27FC236}">
                <a16:creationId xmlns:a16="http://schemas.microsoft.com/office/drawing/2014/main" id="{5833FA8E-A997-71F4-3CB7-359D85C96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791" y="718971"/>
            <a:ext cx="1787554" cy="178755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Instagram now lets you Edit Your Messages, Pin Your Chats and More |  Windows 11 Forum">
            <a:extLst>
              <a:ext uri="{FF2B5EF4-FFF2-40B4-BE49-F238E27FC236}">
                <a16:creationId xmlns:a16="http://schemas.microsoft.com/office/drawing/2014/main" id="{26CF451C-D715-B034-1BEE-DC3838D22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617" y="2631990"/>
            <a:ext cx="2800348" cy="243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8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EEE9-F6A9-A326-BAE2-C0AE34461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0DC57-2150-4109-1ECD-51668AEF53F3}"/>
              </a:ext>
            </a:extLst>
          </p:cNvPr>
          <p:cNvSpPr>
            <a:spLocks noGrp="1"/>
          </p:cNvSpPr>
          <p:nvPr>
            <p:ph type="title"/>
          </p:nvPr>
        </p:nvSpPr>
        <p:spPr/>
        <p:txBody>
          <a:bodyPr/>
          <a:lstStyle/>
          <a:p>
            <a:r>
              <a:rPr lang="en-US" dirty="0"/>
              <a:t>The Solution</a:t>
            </a:r>
          </a:p>
        </p:txBody>
      </p:sp>
      <p:sp>
        <p:nvSpPr>
          <p:cNvPr id="3" name="Content Placeholder 2">
            <a:extLst>
              <a:ext uri="{FF2B5EF4-FFF2-40B4-BE49-F238E27FC236}">
                <a16:creationId xmlns:a16="http://schemas.microsoft.com/office/drawing/2014/main" id="{419C982E-0DD8-AB29-723E-2408B8485816}"/>
              </a:ext>
            </a:extLst>
          </p:cNvPr>
          <p:cNvSpPr>
            <a:spLocks noGrp="1"/>
          </p:cNvSpPr>
          <p:nvPr>
            <p:ph sz="half" idx="1"/>
          </p:nvPr>
        </p:nvSpPr>
        <p:spPr/>
        <p:txBody>
          <a:bodyPr/>
          <a:lstStyle/>
          <a:p>
            <a:r>
              <a:rPr lang="en-US" dirty="0"/>
              <a:t>Limit time on apps</a:t>
            </a:r>
          </a:p>
          <a:p>
            <a:r>
              <a:rPr lang="en-US" dirty="0"/>
              <a:t>Turn off notification for social media</a:t>
            </a:r>
          </a:p>
          <a:p>
            <a:r>
              <a:rPr lang="en-US" dirty="0"/>
              <a:t>Be more present with the people around you</a:t>
            </a:r>
          </a:p>
          <a:p>
            <a:r>
              <a:rPr lang="en-US" dirty="0"/>
              <a:t>Don’t scroll on apps before bed</a:t>
            </a:r>
          </a:p>
          <a:p>
            <a:endParaRPr lang="en-US" dirty="0"/>
          </a:p>
          <a:p>
            <a:endParaRPr lang="en-US" dirty="0"/>
          </a:p>
        </p:txBody>
      </p:sp>
      <p:sp>
        <p:nvSpPr>
          <p:cNvPr id="5" name="Footer Placeholder 4">
            <a:extLst>
              <a:ext uri="{FF2B5EF4-FFF2-40B4-BE49-F238E27FC236}">
                <a16:creationId xmlns:a16="http://schemas.microsoft.com/office/drawing/2014/main" id="{FE5FCDE3-9E55-5F80-433D-4F8173064E6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53A3956-8FE2-2B95-ED04-A174C0D7541B}"/>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1471D2E3-3B5D-4343-F29F-77A341AAF9A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pic>
        <p:nvPicPr>
          <p:cNvPr id="7172" name="Picture 4" descr="How to Limit Screen Time on an iPhone ...">
            <a:extLst>
              <a:ext uri="{FF2B5EF4-FFF2-40B4-BE49-F238E27FC236}">
                <a16:creationId xmlns:a16="http://schemas.microsoft.com/office/drawing/2014/main" id="{22F9D5DD-BA8D-3965-58A6-5618853E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736" y="951519"/>
            <a:ext cx="2619375" cy="19620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w to Be More Outgoing">
            <a:extLst>
              <a:ext uri="{FF2B5EF4-FFF2-40B4-BE49-F238E27FC236}">
                <a16:creationId xmlns:a16="http://schemas.microsoft.com/office/drawing/2014/main" id="{F0AC2C53-44FB-41A6-A1C0-CEFDA611D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735" y="308382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ontrol and silence your iPhone ringer ...">
            <a:extLst>
              <a:ext uri="{FF2B5EF4-FFF2-40B4-BE49-F238E27FC236}">
                <a16:creationId xmlns:a16="http://schemas.microsoft.com/office/drawing/2014/main" id="{2A9CDAC9-F137-E0A1-AF1D-A12A678536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14" t="6495" r="3982"/>
          <a:stretch/>
        </p:blipFill>
        <p:spPr bwMode="auto">
          <a:xfrm>
            <a:off x="4282917" y="3083821"/>
            <a:ext cx="1747569"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9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2F1E-DD76-74BF-266D-BBF77FC9A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D966F-3265-E3A4-918A-B20C1320BB2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424FE79-4350-3317-B22A-D468EEEDD62E}"/>
              </a:ext>
            </a:extLst>
          </p:cNvPr>
          <p:cNvSpPr>
            <a:spLocks noGrp="1"/>
          </p:cNvSpPr>
          <p:nvPr>
            <p:ph idx="1"/>
          </p:nvPr>
        </p:nvSpPr>
        <p:spPr>
          <a:xfrm>
            <a:off x="0" y="1003412"/>
            <a:ext cx="9144000" cy="3993784"/>
          </a:xfrm>
        </p:spPr>
        <p:txBody>
          <a:bodyPr lIns="91440">
            <a:noAutofit/>
          </a:bodyPr>
          <a:lstStyle/>
          <a:p>
            <a:pPr marL="0" indent="0">
              <a:spcBef>
                <a:spcPts val="600"/>
              </a:spcBef>
              <a:buNone/>
            </a:pPr>
            <a:r>
              <a:rPr lang="en-US" sz="1050" dirty="0"/>
              <a:t>1. </a:t>
            </a:r>
            <a:r>
              <a:rPr lang="en-US" sz="1050" dirty="0" err="1"/>
              <a:t>ReachMD</a:t>
            </a:r>
            <a:r>
              <a:rPr lang="en-US" sz="1050" dirty="0"/>
              <a:t>, Understanding the Brain's Response to Social Media: A Closer Look at Dopaminergic Mechanisms, (</a:t>
            </a:r>
            <a:r>
              <a:rPr lang="en-US" sz="1050" dirty="0" err="1"/>
              <a:t>ReachMD</a:t>
            </a:r>
            <a:r>
              <a:rPr lang="en-US" sz="1050" dirty="0"/>
              <a:t>, n.d.), https://reachmd.com/news/understanding-the-brains-response-to-social-media-a-closer-look-at-dopaminergic-mechanisms/2470999/?utm (Accessed April 6, 2025).</a:t>
            </a:r>
          </a:p>
          <a:p>
            <a:pPr marL="0" indent="0">
              <a:spcBef>
                <a:spcPts val="600"/>
              </a:spcBef>
              <a:buNone/>
            </a:pPr>
            <a:r>
              <a:rPr lang="en-US" sz="1050" dirty="0"/>
              <a:t>2. UC Davis Health, Social Media’s Impact on Our Mental Health and Tips to Use It Safely, (UC Davis Health, May 2024), https://health.ucdavis.edu/blog/cultivating-health/social-medias-impact-our-mental-health-and-tips-to-use-it-safely/2024/05?utm (Accessed April 7, 2025).</a:t>
            </a:r>
          </a:p>
          <a:p>
            <a:pPr marL="0" indent="0">
              <a:spcBef>
                <a:spcPts val="600"/>
              </a:spcBef>
              <a:buNone/>
            </a:pPr>
            <a:r>
              <a:rPr lang="en-US" sz="1050" dirty="0"/>
              <a:t>3. Center for Humane Technology, Attention and Mental Health, (n.d.), https://www.humanetech.com/attention-mental-health?utm (Accessed April 6, 2025).</a:t>
            </a:r>
          </a:p>
          <a:p>
            <a:pPr marL="0" indent="0">
              <a:spcBef>
                <a:spcPts val="600"/>
              </a:spcBef>
              <a:buNone/>
            </a:pPr>
            <a:r>
              <a:rPr lang="en-US" sz="1050" dirty="0"/>
              <a:t>4. Regis College Online, Does Social Media Create Isolation?, (Regis College, n.d.), https://online.regiscollege.edu/blog/does-social-media-create-isolation/?utm (Accessed April 7, 2025).</a:t>
            </a:r>
          </a:p>
          <a:p>
            <a:pPr marL="0" indent="0">
              <a:spcBef>
                <a:spcPts val="600"/>
              </a:spcBef>
              <a:buNone/>
            </a:pPr>
            <a:r>
              <a:rPr lang="en-US" sz="1050" dirty="0"/>
              <a:t>5. St. Cloud Technical &amp; Community College, How Social Media Affects Student Productivity, (SCTCC, October 20, 2020), https://sctcc.edu/news/10-20-2020/how-social-media-affects-student-productivity?utm (Accessed April 6, 2025). </a:t>
            </a:r>
          </a:p>
          <a:p>
            <a:pPr marL="0" indent="0">
              <a:spcBef>
                <a:spcPts val="600"/>
              </a:spcBef>
              <a:buNone/>
            </a:pPr>
            <a:r>
              <a:rPr lang="en-US" sz="1050" dirty="0"/>
              <a:t>6. </a:t>
            </a:r>
            <a:r>
              <a:rPr lang="en-US" sz="1050" dirty="0" err="1"/>
              <a:t>Brainscape</a:t>
            </a:r>
            <a:r>
              <a:rPr lang="en-US" sz="1050" dirty="0"/>
              <a:t>, Top Students Are Increasing Their Attention Span—Here’s How, (</a:t>
            </a:r>
            <a:r>
              <a:rPr lang="en-US" sz="1050" dirty="0" err="1"/>
              <a:t>Brainscape</a:t>
            </a:r>
            <a:r>
              <a:rPr lang="en-US" sz="1050" dirty="0"/>
              <a:t>, n.d.), https://</a:t>
            </a:r>
            <a:r>
              <a:rPr lang="en-US" sz="1050" dirty="0" err="1"/>
              <a:t>www.brainscape.com</a:t>
            </a:r>
            <a:r>
              <a:rPr lang="en-US" sz="1050" dirty="0"/>
              <a:t>/academy/top-students-increasing-attention-span/ (Accessed April 7, 2025).</a:t>
            </a:r>
          </a:p>
          <a:p>
            <a:pPr marL="0" indent="0">
              <a:spcBef>
                <a:spcPts val="600"/>
              </a:spcBef>
              <a:buNone/>
            </a:pPr>
            <a:r>
              <a:rPr lang="en-US" sz="1050" dirty="0"/>
              <a:t>7. Asurion, Americans Check Their Phones 96 Times a Day, (PR Newswire, November 21, 2019), https://</a:t>
            </a:r>
            <a:r>
              <a:rPr lang="en-US" sz="1050" dirty="0" err="1"/>
              <a:t>www.prnewswire.com</a:t>
            </a:r>
            <a:r>
              <a:rPr lang="en-US" sz="1050" dirty="0"/>
              <a:t>/news-releases/americans-check-their-phones-96-times-a-day-300962643.html (Accessed April 6, 2025).</a:t>
            </a:r>
          </a:p>
          <a:p>
            <a:pPr marL="0" indent="0">
              <a:spcBef>
                <a:spcPts val="600"/>
              </a:spcBef>
              <a:buNone/>
            </a:pPr>
            <a:r>
              <a:rPr lang="en-US" sz="1050" dirty="0"/>
              <a:t>8. Riehm, K. E., et al., Associations Between Time Spent Using Social Media and Internalizing and Externalizing Problems Among U.S. Youth, (JAMA Psychiatry, September 2019), https://</a:t>
            </a:r>
            <a:r>
              <a:rPr lang="en-US" sz="1050" dirty="0" err="1"/>
              <a:t>pubmed.ncbi.nlm.nih.gov</a:t>
            </a:r>
            <a:r>
              <a:rPr lang="en-US" sz="1050" dirty="0"/>
              <a:t>/31509167/ (Accessed April 7, 2025).</a:t>
            </a:r>
          </a:p>
          <a:p>
            <a:pPr marL="0" indent="0">
              <a:spcBef>
                <a:spcPts val="600"/>
              </a:spcBef>
              <a:buNone/>
            </a:pPr>
            <a:r>
              <a:rPr lang="en-US" sz="1050" dirty="0"/>
              <a:t>9. Microsoft Canada, Attention Spans, (Time, May 2015), https://</a:t>
            </a:r>
            <a:r>
              <a:rPr lang="en-US" sz="1050" dirty="0" err="1"/>
              <a:t>time.com</a:t>
            </a:r>
            <a:r>
              <a:rPr lang="en-US" sz="1050" dirty="0"/>
              <a:t>/3858309/attention-spans-goldfish/ (Accessed April 6, 2025).</a:t>
            </a:r>
          </a:p>
          <a:p>
            <a:pPr marL="0" indent="0">
              <a:spcBef>
                <a:spcPts val="600"/>
              </a:spcBef>
              <a:buNone/>
            </a:pPr>
            <a:r>
              <a:rPr lang="en-US" sz="1050" dirty="0"/>
              <a:t>10. Vosoughi, S., Roy, D., &amp; Aral, S., The Spread of True and False News Online, (MIT News, March 8, 2018), https://</a:t>
            </a:r>
            <a:r>
              <a:rPr lang="en-US" sz="1050" dirty="0" err="1"/>
              <a:t>news.mit.edu</a:t>
            </a:r>
            <a:r>
              <a:rPr lang="en-US" sz="1050" dirty="0"/>
              <a:t>/2018/study-twitter-false-news-travels-faster-true-stories-0308 (Accessed April 7, 2025).</a:t>
            </a:r>
          </a:p>
          <a:p>
            <a:pPr marL="0" indent="0">
              <a:spcBef>
                <a:spcPts val="600"/>
              </a:spcBef>
              <a:buNone/>
            </a:pPr>
            <a:r>
              <a:rPr lang="en-US" sz="1050" dirty="0"/>
              <a:t>11. Stacker, </a:t>
            </a:r>
            <a:r>
              <a:rPr lang="en-US" sz="1050" i="1" dirty="0"/>
              <a:t>Is Social Media Fueling Youth Mental Health Crisis? Here’s What the Data Shows</a:t>
            </a:r>
            <a:r>
              <a:rPr lang="en-US" sz="1050" dirty="0"/>
              <a:t>, (KTVZ, March 20, 2024), </a:t>
            </a:r>
            <a:r>
              <a:rPr lang="en-US" sz="1050" dirty="0">
                <a:hlinkClick r:id="rId2">
                  <a:extLst>
                    <a:ext uri="{A12FA001-AC4F-418D-AE19-62706E023703}">
                      <ahyp:hlinkClr xmlns:ahyp="http://schemas.microsoft.com/office/drawing/2018/hyperlinkcolor" val="tx"/>
                    </a:ext>
                  </a:extLst>
                </a:hlinkClick>
              </a:rPr>
              <a:t>https://ktvz.com/stacker-science/2024/03/20/is-social-media-fueling-youth-mental-health-crisis-heres-what-the-data-shows/</a:t>
            </a:r>
            <a:r>
              <a:rPr lang="en-US" sz="1050" dirty="0"/>
              <a:t> (Accessed April 7, 2025).</a:t>
            </a:r>
          </a:p>
          <a:p>
            <a:pPr marL="0" indent="0">
              <a:spcBef>
                <a:spcPts val="600"/>
              </a:spcBef>
              <a:buNone/>
            </a:pPr>
            <a:endParaRPr lang="en-US" sz="1050" dirty="0"/>
          </a:p>
        </p:txBody>
      </p:sp>
      <p:sp>
        <p:nvSpPr>
          <p:cNvPr id="4" name="Footer Placeholder 3">
            <a:extLst>
              <a:ext uri="{FF2B5EF4-FFF2-40B4-BE49-F238E27FC236}">
                <a16:creationId xmlns:a16="http://schemas.microsoft.com/office/drawing/2014/main" id="{EBB699AF-55A1-C033-B89B-2A49AA3F8F66}"/>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E3696733-8230-AD90-6088-DCA188455937}"/>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a:extLst>
              <a:ext uri="{FF2B5EF4-FFF2-40B4-BE49-F238E27FC236}">
                <a16:creationId xmlns:a16="http://schemas.microsoft.com/office/drawing/2014/main" id="{53291AD7-14E0-4898-120C-F5890C6B639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Xander Kirkman</a:t>
            </a:r>
          </a:p>
        </p:txBody>
      </p:sp>
    </p:spTree>
    <p:extLst>
      <p:ext uri="{BB962C8B-B14F-4D97-AF65-F5344CB8AC3E}">
        <p14:creationId xmlns:p14="http://schemas.microsoft.com/office/powerpoint/2010/main" val="352972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Political Polarization Problems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Joshua Bearfield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194331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60AC-47EF-83AC-ED54-F0298CDA2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96DFE-3E29-1B0F-AC5E-0C836B6FC56B}"/>
              </a:ext>
            </a:extLst>
          </p:cNvPr>
          <p:cNvSpPr>
            <a:spLocks noGrp="1"/>
          </p:cNvSpPr>
          <p:nvPr>
            <p:ph type="title"/>
          </p:nvPr>
        </p:nvSpPr>
        <p:spPr/>
        <p:txBody>
          <a:bodyPr/>
          <a:lstStyle/>
          <a:p>
            <a:r>
              <a:rPr lang="en-US" dirty="0">
                <a:ea typeface="Cambria"/>
              </a:rPr>
              <a:t>The Algorithm</a:t>
            </a:r>
          </a:p>
        </p:txBody>
      </p:sp>
      <p:sp>
        <p:nvSpPr>
          <p:cNvPr id="3" name="Content Placeholder 2">
            <a:extLst>
              <a:ext uri="{FF2B5EF4-FFF2-40B4-BE49-F238E27FC236}">
                <a16:creationId xmlns:a16="http://schemas.microsoft.com/office/drawing/2014/main" id="{4EEC5BAE-907E-C030-CDA5-F4355F2CFAD3}"/>
              </a:ext>
            </a:extLst>
          </p:cNvPr>
          <p:cNvSpPr>
            <a:spLocks noGrp="1"/>
          </p:cNvSpPr>
          <p:nvPr>
            <p:ph sz="half" idx="1"/>
          </p:nvPr>
        </p:nvSpPr>
        <p:spPr/>
        <p:txBody>
          <a:bodyPr vert="horz" lIns="91436" tIns="45718" rIns="91436" bIns="45718" rtlCol="0" anchor="t">
            <a:normAutofit/>
          </a:bodyPr>
          <a:lstStyle/>
          <a:p>
            <a:pPr marL="205740" indent="-205740"/>
            <a:r>
              <a:rPr lang="en-US" dirty="0">
                <a:ea typeface="Cambria"/>
              </a:rPr>
              <a:t>Spreads biased news</a:t>
            </a:r>
            <a:endParaRPr lang="en-US" dirty="0"/>
          </a:p>
          <a:p>
            <a:pPr marL="205740" indent="-205740"/>
            <a:r>
              <a:rPr lang="en-US" dirty="0">
                <a:ea typeface="Cambria"/>
              </a:rPr>
              <a:t>Creates echo chambers, which create more radical beliefs [1]</a:t>
            </a:r>
          </a:p>
          <a:p>
            <a:pPr marL="205740" indent="-205740"/>
            <a:r>
              <a:rPr lang="en-US" dirty="0">
                <a:ea typeface="Cambria"/>
              </a:rPr>
              <a:t>Promotes extreme beliefs [2]</a:t>
            </a:r>
          </a:p>
        </p:txBody>
      </p:sp>
      <p:sp>
        <p:nvSpPr>
          <p:cNvPr id="4" name="Content Placeholder 3">
            <a:extLst>
              <a:ext uri="{FF2B5EF4-FFF2-40B4-BE49-F238E27FC236}">
                <a16:creationId xmlns:a16="http://schemas.microsoft.com/office/drawing/2014/main" id="{8866DA6E-3008-3955-0761-DA266C3A9D93}"/>
              </a:ext>
            </a:extLst>
          </p:cNvPr>
          <p:cNvSpPr>
            <a:spLocks noGrp="1"/>
          </p:cNvSpPr>
          <p:nvPr>
            <p:ph sz="half" idx="2"/>
          </p:nvPr>
        </p:nvSpPr>
        <p:spPr>
          <a:xfrm>
            <a:off x="6431379" y="3991978"/>
            <a:ext cx="613110" cy="525380"/>
          </a:xfrm>
          <a:ln>
            <a:solidFill>
              <a:schemeClr val="bg1"/>
            </a:solidFill>
          </a:ln>
        </p:spPr>
        <p:txBody>
          <a:bodyPr anchor="ctr">
            <a:normAutofit/>
          </a:bodyPr>
          <a:lstStyle/>
          <a:p>
            <a:pPr marL="0" indent="0" algn="ctr">
              <a:buNone/>
            </a:pPr>
            <a:r>
              <a:rPr lang="en-US" dirty="0">
                <a:ea typeface="Cambria"/>
              </a:rPr>
              <a:t>[5]</a:t>
            </a:r>
          </a:p>
        </p:txBody>
      </p:sp>
      <p:sp>
        <p:nvSpPr>
          <p:cNvPr id="5" name="Footer Placeholder 4">
            <a:extLst>
              <a:ext uri="{FF2B5EF4-FFF2-40B4-BE49-F238E27FC236}">
                <a16:creationId xmlns:a16="http://schemas.microsoft.com/office/drawing/2014/main" id="{648BC15C-D662-797A-5280-55D590D71CB8}"/>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46B038F-7C20-8233-185E-F5CB09F964B9}"/>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a:extLst>
              <a:ext uri="{FF2B5EF4-FFF2-40B4-BE49-F238E27FC236}">
                <a16:creationId xmlns:a16="http://schemas.microsoft.com/office/drawing/2014/main" id="{E7B5F948-7C60-2C96-3C1C-F62DFDB54763}"/>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Joshua Bearfield</a:t>
            </a:r>
            <a:endParaRPr lang="en-US" dirty="0"/>
          </a:p>
        </p:txBody>
      </p:sp>
      <p:pic>
        <p:nvPicPr>
          <p:cNvPr id="8" name="Picture 7">
            <a:extLst>
              <a:ext uri="{FF2B5EF4-FFF2-40B4-BE49-F238E27FC236}">
                <a16:creationId xmlns:a16="http://schemas.microsoft.com/office/drawing/2014/main" id="{B6AA5197-F39E-BFAB-F1E7-BAB3232A7965}"/>
              </a:ext>
            </a:extLst>
          </p:cNvPr>
          <p:cNvPicPr>
            <a:picLocks noChangeAspect="1"/>
          </p:cNvPicPr>
          <p:nvPr/>
        </p:nvPicPr>
        <p:blipFill>
          <a:blip r:embed="rId3"/>
          <a:stretch>
            <a:fillRect/>
          </a:stretch>
        </p:blipFill>
        <p:spPr>
          <a:xfrm>
            <a:off x="4425985" y="1173078"/>
            <a:ext cx="4412847" cy="2819902"/>
          </a:xfrm>
          <a:prstGeom prst="rect">
            <a:avLst/>
          </a:prstGeom>
        </p:spPr>
      </p:pic>
    </p:spTree>
    <p:extLst>
      <p:ext uri="{BB962C8B-B14F-4D97-AF65-F5344CB8AC3E}">
        <p14:creationId xmlns:p14="http://schemas.microsoft.com/office/powerpoint/2010/main" val="3213599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Anonymity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People are willing to act more extremely when given anonymity [3]</a:t>
            </a:r>
            <a:endParaRPr lang="en-US"/>
          </a:p>
          <a:p>
            <a:pPr marL="205740" indent="-205740"/>
            <a:r>
              <a:rPr lang="en-US" dirty="0">
                <a:ea typeface="Cambria"/>
              </a:rPr>
              <a:t>Easier to be inconsiderate and unkind to people</a:t>
            </a:r>
          </a:p>
          <a:p>
            <a:pPr marL="205740" indent="-205740"/>
            <a:r>
              <a:rPr lang="en-US" dirty="0">
                <a:ea typeface="Cambria"/>
              </a:rPr>
              <a:t>Foreign influence [4]</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Joshua Bearfield</a:t>
            </a:r>
            <a:endParaRPr lang="en-US" dirty="0"/>
          </a:p>
        </p:txBody>
      </p:sp>
      <p:sp>
        <p:nvSpPr>
          <p:cNvPr id="12" name="Content Placeholder 3">
            <a:extLst>
              <a:ext uri="{FF2B5EF4-FFF2-40B4-BE49-F238E27FC236}">
                <a16:creationId xmlns:a16="http://schemas.microsoft.com/office/drawing/2014/main" id="{3A0FB5FA-50CC-C947-2800-73F9FF7DE80B}"/>
              </a:ext>
            </a:extLst>
          </p:cNvPr>
          <p:cNvSpPr txBox="1">
            <a:spLocks/>
          </p:cNvSpPr>
          <p:nvPr/>
        </p:nvSpPr>
        <p:spPr>
          <a:xfrm>
            <a:off x="6424227" y="3653773"/>
            <a:ext cx="613110" cy="525380"/>
          </a:xfrm>
          <a:prstGeom prst="rect">
            <a:avLst/>
          </a:prstGeom>
          <a:ln>
            <a:solidFill>
              <a:schemeClr val="bg1"/>
            </a:solidFill>
          </a:ln>
        </p:spPr>
        <p:txBody>
          <a:bodyPr vert="horz" lIns="91436"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r>
              <a:rPr lang="en-US" dirty="0">
                <a:ea typeface="Cambria"/>
              </a:rPr>
              <a:t>[6]</a:t>
            </a:r>
          </a:p>
        </p:txBody>
      </p:sp>
      <p:pic>
        <p:nvPicPr>
          <p:cNvPr id="9" name="Picture 8" descr="A graph of negative views of other party&#10;&#10;AI-generated content may be incorrect.">
            <a:extLst>
              <a:ext uri="{FF2B5EF4-FFF2-40B4-BE49-F238E27FC236}">
                <a16:creationId xmlns:a16="http://schemas.microsoft.com/office/drawing/2014/main" id="{FC13185B-233B-87CF-0198-7D6F49F6E3AD}"/>
              </a:ext>
            </a:extLst>
          </p:cNvPr>
          <p:cNvPicPr>
            <a:picLocks noChangeAspect="1"/>
          </p:cNvPicPr>
          <p:nvPr/>
        </p:nvPicPr>
        <p:blipFill>
          <a:blip r:embed="rId3"/>
          <a:stretch>
            <a:fillRect/>
          </a:stretch>
        </p:blipFill>
        <p:spPr>
          <a:xfrm>
            <a:off x="4322493" y="1284787"/>
            <a:ext cx="4820113" cy="2364842"/>
          </a:xfrm>
          <a:prstGeom prst="rect">
            <a:avLst/>
          </a:prstGeom>
        </p:spPr>
      </p:pic>
    </p:spTree>
    <p:extLst>
      <p:ext uri="{BB962C8B-B14F-4D97-AF65-F5344CB8AC3E}">
        <p14:creationId xmlns:p14="http://schemas.microsoft.com/office/powerpoint/2010/main" val="241823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906AA-7753-F21F-B138-7A66BAC0C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66B4D-DCF5-FE52-49D0-E2377686D41D}"/>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D4F147BF-B42B-1363-00F3-B3F4A3EDBB87}"/>
              </a:ext>
            </a:extLst>
          </p:cNvPr>
          <p:cNvSpPr>
            <a:spLocks noGrp="1"/>
          </p:cNvSpPr>
          <p:nvPr>
            <p:ph sz="half" idx="1"/>
          </p:nvPr>
        </p:nvSpPr>
        <p:spPr/>
        <p:txBody>
          <a:bodyPr vert="horz" lIns="91436" tIns="45718" rIns="91436" bIns="45718" rtlCol="0" anchor="t">
            <a:normAutofit/>
          </a:bodyPr>
          <a:lstStyle/>
          <a:p>
            <a:pPr marL="205740" indent="-205740"/>
            <a:r>
              <a:rPr lang="en-US" dirty="0"/>
              <a:t>Hard to implement software solution</a:t>
            </a:r>
          </a:p>
          <a:p>
            <a:pPr marL="205740" indent="-205740"/>
            <a:r>
              <a:rPr lang="en-US" dirty="0">
                <a:ea typeface="Cambria"/>
              </a:rPr>
              <a:t>Being mindful</a:t>
            </a:r>
          </a:p>
          <a:p>
            <a:pPr marL="205740" indent="-205740"/>
            <a:r>
              <a:rPr lang="en-US" dirty="0">
                <a:ea typeface="Cambria"/>
              </a:rPr>
              <a:t>Engage in meaningful political discussions</a:t>
            </a:r>
          </a:p>
          <a:p>
            <a:pPr marL="205740" indent="-205740"/>
            <a:r>
              <a:rPr lang="en-US" dirty="0">
                <a:ea typeface="Cambria"/>
              </a:rPr>
              <a:t>Expose yourself to content that challenges your beliefs [6]</a:t>
            </a:r>
          </a:p>
          <a:p>
            <a:pPr marL="205740" indent="-205740"/>
            <a:endParaRPr lang="en-US" dirty="0">
              <a:ea typeface="Cambria"/>
            </a:endParaRPr>
          </a:p>
        </p:txBody>
      </p:sp>
      <p:sp>
        <p:nvSpPr>
          <p:cNvPr id="5" name="Footer Placeholder 4">
            <a:extLst>
              <a:ext uri="{FF2B5EF4-FFF2-40B4-BE49-F238E27FC236}">
                <a16:creationId xmlns:a16="http://schemas.microsoft.com/office/drawing/2014/main" id="{AD64BC5D-D10A-E84E-FE80-A1BF9FF3D512}"/>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E53D7CF-67A0-C900-E0BA-6C625A5FC048}"/>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a:extLst>
              <a:ext uri="{FF2B5EF4-FFF2-40B4-BE49-F238E27FC236}">
                <a16:creationId xmlns:a16="http://schemas.microsoft.com/office/drawing/2014/main" id="{EEEC99BB-3354-2D2A-EB5F-C6959B996D79}"/>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Joshua Bearfield</a:t>
            </a:r>
            <a:endParaRPr lang="en-US" dirty="0"/>
          </a:p>
        </p:txBody>
      </p:sp>
      <p:pic>
        <p:nvPicPr>
          <p:cNvPr id="13" name="Content Placeholder 12">
            <a:extLst>
              <a:ext uri="{FF2B5EF4-FFF2-40B4-BE49-F238E27FC236}">
                <a16:creationId xmlns:a16="http://schemas.microsoft.com/office/drawing/2014/main" id="{186B39D6-2948-1D52-63BB-125B4CE282E5}"/>
              </a:ext>
            </a:extLst>
          </p:cNvPr>
          <p:cNvPicPr>
            <a:picLocks noGrp="1" noChangeAspect="1"/>
          </p:cNvPicPr>
          <p:nvPr>
            <p:ph sz="half" idx="2"/>
          </p:nvPr>
        </p:nvPicPr>
        <p:blipFill>
          <a:blip r:embed="rId3"/>
          <a:stretch>
            <a:fillRect/>
          </a:stretch>
        </p:blipFill>
        <p:spPr>
          <a:xfrm>
            <a:off x="4098470" y="912189"/>
            <a:ext cx="4740729" cy="3172164"/>
          </a:xfrm>
        </p:spPr>
      </p:pic>
      <p:sp>
        <p:nvSpPr>
          <p:cNvPr id="15" name="Content Placeholder 3">
            <a:extLst>
              <a:ext uri="{FF2B5EF4-FFF2-40B4-BE49-F238E27FC236}">
                <a16:creationId xmlns:a16="http://schemas.microsoft.com/office/drawing/2014/main" id="{2E4A5061-C01C-F177-95C4-E771FE4B9E8A}"/>
              </a:ext>
            </a:extLst>
          </p:cNvPr>
          <p:cNvSpPr txBox="1">
            <a:spLocks/>
          </p:cNvSpPr>
          <p:nvPr/>
        </p:nvSpPr>
        <p:spPr>
          <a:xfrm>
            <a:off x="6161156" y="4080130"/>
            <a:ext cx="613110" cy="525380"/>
          </a:xfrm>
          <a:prstGeom prst="rect">
            <a:avLst/>
          </a:prstGeom>
          <a:ln>
            <a:solidFill>
              <a:schemeClr val="bg1"/>
            </a:solidFill>
          </a:ln>
        </p:spPr>
        <p:txBody>
          <a:bodyPr vert="horz" lIns="91436"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r>
              <a:rPr lang="en-US" dirty="0">
                <a:ea typeface="Cambria"/>
              </a:rPr>
              <a:t>[6]</a:t>
            </a:r>
          </a:p>
        </p:txBody>
      </p:sp>
    </p:spTree>
    <p:extLst>
      <p:ext uri="{BB962C8B-B14F-4D97-AF65-F5344CB8AC3E}">
        <p14:creationId xmlns:p14="http://schemas.microsoft.com/office/powerpoint/2010/main" val="3351764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vert="horz" lIns="91440" tIns="45718" rIns="91436" bIns="45718" rtlCol="0" anchor="t">
            <a:normAutofit fontScale="77500" lnSpcReduction="20000"/>
          </a:bodyPr>
          <a:lstStyle/>
          <a:p>
            <a:pPr marL="0" indent="0">
              <a:spcBef>
                <a:spcPts val="600"/>
              </a:spcBef>
              <a:buNone/>
            </a:pPr>
            <a:r>
              <a:rPr lang="en-US" dirty="0"/>
              <a:t>[1] </a:t>
            </a:r>
            <a:r>
              <a:rPr lang="en-US" dirty="0">
                <a:ea typeface="+mn-lt"/>
                <a:cs typeface="+mn-lt"/>
              </a:rPr>
              <a:t>Diana C. Mutz, </a:t>
            </a:r>
            <a:r>
              <a:rPr lang="en-US" i="1" dirty="0">
                <a:ea typeface="+mn-lt"/>
                <a:cs typeface="+mn-lt"/>
              </a:rPr>
              <a:t>Hearing the Other Side</a:t>
            </a:r>
            <a:r>
              <a:rPr lang="en-US" dirty="0">
                <a:ea typeface="+mn-lt"/>
                <a:cs typeface="+mn-lt"/>
              </a:rPr>
              <a:t> (Cambridge University Press, 2006), 3</a:t>
            </a:r>
            <a:endParaRPr lang="en-US" dirty="0"/>
          </a:p>
          <a:p>
            <a:pPr marL="0" indent="0">
              <a:spcBef>
                <a:spcPts val="600"/>
              </a:spcBef>
              <a:buNone/>
            </a:pPr>
            <a:r>
              <a:rPr lang="en-US" dirty="0"/>
              <a:t>[2] </a:t>
            </a:r>
            <a:r>
              <a:rPr lang="en-US" dirty="0">
                <a:ea typeface="+mn-lt"/>
                <a:cs typeface="+mn-lt"/>
              </a:rPr>
              <a:t>Sriniwas Pandey, </a:t>
            </a:r>
            <a:r>
              <a:rPr lang="en-US" err="1">
                <a:ea typeface="+mn-lt"/>
                <a:cs typeface="+mn-lt"/>
              </a:rPr>
              <a:t>Yiding</a:t>
            </a:r>
            <a:r>
              <a:rPr lang="en-US" dirty="0">
                <a:ea typeface="+mn-lt"/>
                <a:cs typeface="+mn-lt"/>
              </a:rPr>
              <a:t> Cao, </a:t>
            </a:r>
            <a:r>
              <a:rPr lang="en-US" err="1">
                <a:ea typeface="+mn-lt"/>
                <a:cs typeface="+mn-lt"/>
              </a:rPr>
              <a:t>Yingjun</a:t>
            </a:r>
            <a:r>
              <a:rPr lang="en-US" dirty="0">
                <a:ea typeface="+mn-lt"/>
                <a:cs typeface="+mn-lt"/>
              </a:rPr>
              <a:t> Dong, Minjun Kim, Neil G. MacLaren, Shelley D. Dionne, Francis J. </a:t>
            </a:r>
            <a:r>
              <a:rPr lang="en-US" err="1">
                <a:ea typeface="+mn-lt"/>
                <a:cs typeface="+mn-lt"/>
              </a:rPr>
              <a:t>Yammarino</a:t>
            </a:r>
            <a:r>
              <a:rPr lang="en-US" dirty="0">
                <a:ea typeface="+mn-lt"/>
                <a:cs typeface="+mn-lt"/>
              </a:rPr>
              <a:t> &amp; Hiroki Sayama, </a:t>
            </a:r>
            <a:r>
              <a:rPr lang="en-US" i="1" dirty="0">
                <a:ea typeface="+mn-lt"/>
                <a:cs typeface="+mn-lt"/>
              </a:rPr>
              <a:t>Generation and influence of eccentric ideas on social networks </a:t>
            </a:r>
            <a:r>
              <a:rPr lang="en-US" dirty="0">
                <a:ea typeface="+mn-lt"/>
                <a:cs typeface="+mn-lt"/>
              </a:rPr>
              <a:t>(Science Reports, 22 November 2023), </a:t>
            </a:r>
            <a:r>
              <a:rPr lang="en-US" dirty="0">
                <a:ea typeface="+mn-lt"/>
                <a:cs typeface="+mn-lt"/>
                <a:hlinkClick r:id="rId2"/>
              </a:rPr>
              <a:t>https://www.nature.com/articles/s41598-023-47823-0</a:t>
            </a:r>
            <a:r>
              <a:rPr lang="en-US" dirty="0">
                <a:ea typeface="+mn-lt"/>
                <a:cs typeface="+mn-lt"/>
              </a:rPr>
              <a:t> (4/6/25)</a:t>
            </a:r>
          </a:p>
          <a:p>
            <a:pPr marL="0" indent="0">
              <a:buNone/>
            </a:pPr>
            <a:r>
              <a:rPr lang="en-US" dirty="0"/>
              <a:t>[3] Philip Zimbardo, </a:t>
            </a:r>
            <a:r>
              <a:rPr lang="en-US" i="1" dirty="0">
                <a:ea typeface="+mn-lt"/>
                <a:cs typeface="+mn-lt"/>
              </a:rPr>
              <a:t>The Human Choice: Individuation, Reason, and Order versus Deindividuation, Impulse, and Chaos </a:t>
            </a:r>
            <a:r>
              <a:rPr lang="en-US" dirty="0">
                <a:ea typeface="+mn-lt"/>
                <a:cs typeface="+mn-lt"/>
              </a:rPr>
              <a:t>(University of Nebraska Press, 1969), 28</a:t>
            </a:r>
          </a:p>
          <a:p>
            <a:pPr marL="0" indent="0">
              <a:spcBef>
                <a:spcPts val="600"/>
              </a:spcBef>
              <a:buNone/>
            </a:pPr>
            <a:r>
              <a:rPr lang="en-US" dirty="0"/>
              <a:t>[4] </a:t>
            </a:r>
            <a:r>
              <a:rPr lang="en-US" i="1" dirty="0"/>
              <a:t>US vs Kostiantyn Kalashnikov and Elena Afanasyeva, </a:t>
            </a:r>
            <a:r>
              <a:rPr lang="en-US" dirty="0"/>
              <a:t>(US District Court of Southern District of New York), </a:t>
            </a:r>
            <a:r>
              <a:rPr lang="en-US" dirty="0">
                <a:ea typeface="+mn-lt"/>
                <a:cs typeface="+mn-lt"/>
                <a:hlinkClick r:id="rId3"/>
              </a:rPr>
              <a:t>https://www.justice.gov/archives/opa/media/1366266/dl</a:t>
            </a:r>
            <a:endParaRPr lang="en-US">
              <a:ea typeface="Cambria"/>
            </a:endParaRPr>
          </a:p>
          <a:p>
            <a:pPr marL="0" indent="0">
              <a:spcBef>
                <a:spcPts val="600"/>
              </a:spcBef>
              <a:buNone/>
            </a:pPr>
            <a:r>
              <a:rPr lang="en-US" dirty="0"/>
              <a:t>[5] </a:t>
            </a:r>
            <a:r>
              <a:rPr lang="en-US" dirty="0">
                <a:ea typeface="+mn-lt"/>
                <a:cs typeface="+mn-lt"/>
              </a:rPr>
              <a:t>Kenyon, Jonathan &amp; Binder, Jens &amp; Baker-Beall, Christopher. (2021). Exploring the role of the Internet in </a:t>
            </a:r>
            <a:r>
              <a:rPr lang="en-US" dirty="0" err="1">
                <a:ea typeface="+mn-lt"/>
                <a:cs typeface="+mn-lt"/>
              </a:rPr>
              <a:t>radicalisation</a:t>
            </a:r>
            <a:r>
              <a:rPr lang="en-US" dirty="0">
                <a:ea typeface="+mn-lt"/>
                <a:cs typeface="+mn-lt"/>
              </a:rPr>
              <a:t> and offending of convicted extremists. 10.13140/RG.2.2.15981.19688. </a:t>
            </a:r>
          </a:p>
          <a:p>
            <a:pPr marL="0" indent="0">
              <a:spcBef>
                <a:spcPts val="600"/>
              </a:spcBef>
              <a:buNone/>
            </a:pPr>
            <a:r>
              <a:rPr lang="en-US">
                <a:ea typeface="+mn-lt"/>
                <a:cs typeface="+mn-lt"/>
              </a:rPr>
              <a:t>[6] Dana Schowalter, </a:t>
            </a:r>
            <a:r>
              <a:rPr lang="en-US" i="1">
                <a:ea typeface="+mn-lt"/>
                <a:cs typeface="+mn-lt"/>
              </a:rPr>
              <a:t>Social Media and Polarization</a:t>
            </a:r>
            <a:r>
              <a:rPr lang="en-US">
                <a:ea typeface="+mn-lt"/>
                <a:cs typeface="+mn-lt"/>
              </a:rPr>
              <a:t>, (Pressbooks), </a:t>
            </a:r>
            <a:r>
              <a:rPr lang="en-US" dirty="0">
                <a:ea typeface="+mn-lt"/>
                <a:cs typeface="+mn-lt"/>
                <a:hlinkClick r:id="rId4"/>
              </a:rPr>
              <a:t>https://openoregon.pressbooks.pub/socialmediaculture/chapter/social-media-and-polarization/</a:t>
            </a:r>
            <a:r>
              <a:rPr lang="en-US">
                <a:ea typeface="+mn-lt"/>
                <a:cs typeface="+mn-lt"/>
              </a:rPr>
              <a:t> (4/8/25)</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Joshua Bearfield</a:t>
            </a:r>
            <a:endParaRPr lang="en-US" dirty="0"/>
          </a:p>
        </p:txBody>
      </p:sp>
    </p:spTree>
    <p:extLst>
      <p:ext uri="{BB962C8B-B14F-4D97-AF65-F5344CB8AC3E}">
        <p14:creationId xmlns:p14="http://schemas.microsoft.com/office/powerpoint/2010/main" val="140113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92500" lnSpcReduction="20000"/>
          </a:bodyPr>
          <a:lstStyle/>
          <a:p>
            <a:pPr marL="171450" indent="-171450">
              <a:buFont typeface="Arial"/>
              <a:buChar char="•"/>
            </a:pPr>
            <a:r>
              <a:rPr lang="en-US" dirty="0"/>
              <a:t>Use template</a:t>
            </a:r>
          </a:p>
          <a:p>
            <a:pPr marL="377218" lvl="1" indent="-171450">
              <a:buFont typeface="Arial"/>
              <a:buChar char="•"/>
            </a:pPr>
            <a:r>
              <a:rPr lang="en-US" dirty="0"/>
              <a:t>Do not change spacing/font sizes</a:t>
            </a:r>
          </a:p>
          <a:p>
            <a:pPr marL="171450" indent="-171450">
              <a:buFont typeface="Arial"/>
              <a:buChar char="•"/>
            </a:pPr>
            <a:r>
              <a:rPr lang="en-US" dirty="0"/>
              <a:t>Quantify </a:t>
            </a:r>
          </a:p>
          <a:p>
            <a:pPr marL="377218" lvl="1" indent="-171450">
              <a:buFont typeface="Arial"/>
              <a:buChar char="•"/>
            </a:pPr>
            <a:r>
              <a:rPr lang="en-US" dirty="0"/>
              <a:t>Not terms like: less, more, a lot, huge, great, big, tiny, drastic, quicker, faster, easier, etc.</a:t>
            </a:r>
          </a:p>
          <a:p>
            <a:pPr marL="171450" indent="-171450">
              <a:buFont typeface="Arial"/>
              <a:buChar char="•"/>
            </a:pPr>
            <a:r>
              <a:rPr lang="en-US" dirty="0"/>
              <a:t>Use supporting + example data</a:t>
            </a:r>
          </a:p>
          <a:p>
            <a:pPr marL="171450" indent="-171450">
              <a:buFont typeface="Arial"/>
              <a:buChar char="•"/>
            </a:pPr>
            <a:r>
              <a:rPr lang="en-US" dirty="0"/>
              <a:t>Avoid encyclopedic + blog sources</a:t>
            </a:r>
          </a:p>
          <a:p>
            <a:pPr marL="377218" lvl="1" indent="-171450">
              <a:buFont typeface="Arial"/>
              <a:buChar char="•"/>
            </a:pPr>
            <a:r>
              <a:rPr lang="en-US" dirty="0">
                <a:hlinkClick r:id="rId3"/>
              </a:rPr>
              <a:t>https://socialimps.keithpray.net/assignments/references/</a:t>
            </a:r>
            <a:r>
              <a:rPr lang="en-US" dirty="0"/>
              <a:t> </a:t>
            </a:r>
          </a:p>
          <a:p>
            <a:pPr marL="171450" indent="-171450">
              <a:buFont typeface="Arial"/>
              <a:buChar char="•"/>
            </a:pPr>
            <a:r>
              <a:rPr lang="en-US" dirty="0"/>
              <a:t>Many missing timelines</a:t>
            </a:r>
          </a:p>
          <a:p>
            <a:pPr marL="377218" lvl="1" indent="-171450">
              <a:buFont typeface="Arial"/>
              <a:buChar char="•"/>
            </a:pPr>
            <a:r>
              <a:rPr lang="en-US" dirty="0"/>
              <a:t>I added an Appendix to the template</a:t>
            </a:r>
          </a:p>
          <a:p>
            <a:pPr marL="171450" indent="-171450">
              <a:buFont typeface="Arial"/>
              <a:buChar char="•"/>
            </a:pPr>
            <a:r>
              <a:rPr lang="en-US" dirty="0"/>
              <a:t>Inline citing [1]</a:t>
            </a:r>
          </a:p>
          <a:p>
            <a:r>
              <a:rPr lang="en-US" dirty="0">
                <a:hlinkClick r:id="rId4"/>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195853A6-10CA-F598-E42F-FD37C0BFA152}"/>
              </a:ext>
            </a:extLst>
          </p:cNvPr>
          <p:cNvPicPr>
            <a:picLocks noChangeAspect="1"/>
          </p:cNvPicPr>
          <p:nvPr/>
        </p:nvPicPr>
        <p:blipFill>
          <a:blip r:embed="rId5"/>
          <a:stretch>
            <a:fillRect/>
          </a:stretch>
        </p:blipFill>
        <p:spPr>
          <a:xfrm>
            <a:off x="3803257" y="540154"/>
            <a:ext cx="5340743" cy="4063191"/>
          </a:xfrm>
          <a:prstGeom prst="rect">
            <a:avLst/>
          </a:prstGeom>
        </p:spPr>
      </p:pic>
    </p:spTree>
    <p:extLst>
      <p:ext uri="{BB962C8B-B14F-4D97-AF65-F5344CB8AC3E}">
        <p14:creationId xmlns:p14="http://schemas.microsoft.com/office/powerpoint/2010/main" val="216472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Address email to entire course staff for quickest response</a:t>
            </a:r>
          </a:p>
          <a:p>
            <a:r>
              <a:rPr lang="en-US" dirty="0"/>
              <a:t>Review Presentation and Paper Guidelines on course site</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17381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18 Max Possible</a:t>
            </a:r>
          </a:p>
          <a:p>
            <a:r>
              <a:rPr lang="en-US" dirty="0"/>
              <a:t>5 Classes</a:t>
            </a:r>
          </a:p>
          <a:p>
            <a:r>
              <a:rPr lang="en-US" dirty="0"/>
              <a:t>1 Paper</a:t>
            </a:r>
          </a:p>
        </p:txBody>
      </p:sp>
      <p:sp>
        <p:nvSpPr>
          <p:cNvPr id="2" name="Footer Placeholder 1">
            <a:extLst>
              <a:ext uri="{FF2B5EF4-FFF2-40B4-BE49-F238E27FC236}">
                <a16:creationId xmlns:a16="http://schemas.microsoft.com/office/drawing/2014/main" id="{1EC12AF9-F87F-8FF6-0785-F4D03933B63A}"/>
              </a:ext>
            </a:extLst>
          </p:cNvPr>
          <p:cNvSpPr>
            <a:spLocks noGrp="1"/>
          </p:cNvSpPr>
          <p:nvPr>
            <p:ph type="ftr" sz="quarter" idx="11"/>
          </p:nvPr>
        </p:nvSpPr>
        <p:spPr/>
        <p:txBody>
          <a:bodyPr/>
          <a:lstStyle/>
          <a:p>
            <a:r>
              <a:rPr lang="sk-SK"/>
              <a:t>© 2025 Keith A. Pray</a:t>
            </a:r>
            <a:endParaRPr lang="en-US"/>
          </a:p>
        </p:txBody>
      </p:sp>
      <p:sp>
        <p:nvSpPr>
          <p:cNvPr id="8" name="Slide Number Placeholder 7">
            <a:extLst>
              <a:ext uri="{FF2B5EF4-FFF2-40B4-BE49-F238E27FC236}">
                <a16:creationId xmlns:a16="http://schemas.microsoft.com/office/drawing/2014/main" id="{CFFFD8A6-BA62-BE1E-CD49-7D86F2BDEC17}"/>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10" name="Picture 9">
            <a:extLst>
              <a:ext uri="{FF2B5EF4-FFF2-40B4-BE49-F238E27FC236}">
                <a16:creationId xmlns:a16="http://schemas.microsoft.com/office/drawing/2014/main" id="{D8E90AAB-E6A7-8A35-E216-73667263FFC8}"/>
              </a:ext>
            </a:extLst>
          </p:cNvPr>
          <p:cNvPicPr>
            <a:picLocks noChangeAspect="1"/>
          </p:cNvPicPr>
          <p:nvPr/>
        </p:nvPicPr>
        <p:blipFill>
          <a:blip r:embed="rId3"/>
          <a:stretch>
            <a:fillRect/>
          </a:stretch>
        </p:blipFill>
        <p:spPr>
          <a:xfrm>
            <a:off x="2758763" y="340986"/>
            <a:ext cx="5699437" cy="4802514"/>
          </a:xfrm>
          <a:prstGeom prst="rect">
            <a:avLst/>
          </a:prstGeom>
        </p:spPr>
      </p:pic>
    </p:spTree>
    <p:extLst>
      <p:ext uri="{BB962C8B-B14F-4D97-AF65-F5344CB8AC3E}">
        <p14:creationId xmlns:p14="http://schemas.microsoft.com/office/powerpoint/2010/main" val="384069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1026" name="Picture 2" descr="What is Your Password? - YouTube">
            <a:hlinkClick r:id="rId3"/>
            <a:extLst>
              <a:ext uri="{FF2B5EF4-FFF2-40B4-BE49-F238E27FC236}">
                <a16:creationId xmlns:a16="http://schemas.microsoft.com/office/drawing/2014/main" id="{AF2CA04B-B189-3C9A-9B38-D5434411C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72092"/>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a:extLst>
              <a:ext uri="{FF2B5EF4-FFF2-40B4-BE49-F238E27FC236}">
                <a16:creationId xmlns:a16="http://schemas.microsoft.com/office/drawing/2014/main" id="{5B335BD3-65C1-5F18-85A6-F97B9DE2CABE}"/>
              </a:ext>
            </a:extLst>
          </p:cNvPr>
          <p:cNvPicPr>
            <a:picLocks noChangeAspect="1"/>
          </p:cNvPicPr>
          <p:nvPr/>
        </p:nvPicPr>
        <p:blipFill>
          <a:blip r:embed="rId6"/>
          <a:stretch>
            <a:fillRect/>
          </a:stretch>
        </p:blipFill>
        <p:spPr>
          <a:xfrm>
            <a:off x="0" y="4308070"/>
            <a:ext cx="914400" cy="513695"/>
          </a:xfrm>
          <a:prstGeom prst="rect">
            <a:avLst/>
          </a:prstGeom>
        </p:spPr>
      </p:pic>
      <p:grpSp>
        <p:nvGrpSpPr>
          <p:cNvPr id="16" name="Group 15">
            <a:extLst>
              <a:ext uri="{FF2B5EF4-FFF2-40B4-BE49-F238E27FC236}">
                <a16:creationId xmlns:a16="http://schemas.microsoft.com/office/drawing/2014/main" id="{23AD4E09-60A1-ABDD-3675-1F2B39EBBE3B}"/>
              </a:ext>
            </a:extLst>
          </p:cNvPr>
          <p:cNvGrpSpPr/>
          <p:nvPr/>
        </p:nvGrpSpPr>
        <p:grpSpPr>
          <a:xfrm>
            <a:off x="4335240" y="342594"/>
            <a:ext cx="4532905" cy="4754186"/>
            <a:chOff x="4335240" y="342594"/>
            <a:chExt cx="4532905" cy="4754186"/>
          </a:xfrm>
        </p:grpSpPr>
        <p:pic>
          <p:nvPicPr>
            <p:cNvPr id="9" name="Picture 8"/>
            <p:cNvPicPr>
              <a:picLocks noChangeAspect="1"/>
            </p:cNvPicPr>
            <p:nvPr/>
          </p:nvPicPr>
          <p:blipFill>
            <a:blip r:embed="rId7"/>
            <a:stretch>
              <a:fillRect/>
            </a:stretch>
          </p:blipFill>
          <p:spPr>
            <a:xfrm>
              <a:off x="4335240" y="342594"/>
              <a:ext cx="4532905" cy="4754186"/>
            </a:xfrm>
            <a:prstGeom prst="rect">
              <a:avLst/>
            </a:prstGeom>
          </p:spPr>
        </p:pic>
        <p:sp>
          <p:nvSpPr>
            <p:cNvPr id="5" name="TextBox 4">
              <a:extLst>
                <a:ext uri="{FF2B5EF4-FFF2-40B4-BE49-F238E27FC236}">
                  <a16:creationId xmlns:a16="http://schemas.microsoft.com/office/drawing/2014/main" id="{25CDBF6B-3016-6B0F-194B-0F2065D2373C}"/>
                </a:ext>
              </a:extLst>
            </p:cNvPr>
            <p:cNvSpPr txBox="1">
              <a:spLocks noChangeAspect="1"/>
            </p:cNvSpPr>
            <p:nvPr/>
          </p:nvSpPr>
          <p:spPr>
            <a:xfrm>
              <a:off x="5462187" y="2553983"/>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1</a:t>
              </a:r>
            </a:p>
          </p:txBody>
        </p:sp>
        <p:sp>
          <p:nvSpPr>
            <p:cNvPr id="11" name="TextBox 10">
              <a:extLst>
                <a:ext uri="{FF2B5EF4-FFF2-40B4-BE49-F238E27FC236}">
                  <a16:creationId xmlns:a16="http://schemas.microsoft.com/office/drawing/2014/main" id="{0B52FEF4-B4C1-B990-E3E5-A716ED9C2BE1}"/>
                </a:ext>
              </a:extLst>
            </p:cNvPr>
            <p:cNvSpPr txBox="1">
              <a:spLocks noChangeAspect="1"/>
            </p:cNvSpPr>
            <p:nvPr/>
          </p:nvSpPr>
          <p:spPr>
            <a:xfrm>
              <a:off x="6992283" y="2553983"/>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2</a:t>
              </a:r>
            </a:p>
          </p:txBody>
        </p:sp>
        <p:sp>
          <p:nvSpPr>
            <p:cNvPr id="12" name="TextBox 11">
              <a:extLst>
                <a:ext uri="{FF2B5EF4-FFF2-40B4-BE49-F238E27FC236}">
                  <a16:creationId xmlns:a16="http://schemas.microsoft.com/office/drawing/2014/main" id="{7D932F45-1A61-535A-6B39-97E87426BDBD}"/>
                </a:ext>
              </a:extLst>
            </p:cNvPr>
            <p:cNvSpPr txBox="1">
              <a:spLocks noChangeAspect="1"/>
            </p:cNvSpPr>
            <p:nvPr/>
          </p:nvSpPr>
          <p:spPr>
            <a:xfrm>
              <a:off x="8510179" y="2553983"/>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3</a:t>
              </a:r>
            </a:p>
          </p:txBody>
        </p:sp>
        <p:sp>
          <p:nvSpPr>
            <p:cNvPr id="13" name="TextBox 12">
              <a:extLst>
                <a:ext uri="{FF2B5EF4-FFF2-40B4-BE49-F238E27FC236}">
                  <a16:creationId xmlns:a16="http://schemas.microsoft.com/office/drawing/2014/main" id="{18FE506B-6580-4314-FA0F-1DE6DD34FC1B}"/>
                </a:ext>
              </a:extLst>
            </p:cNvPr>
            <p:cNvSpPr txBox="1">
              <a:spLocks noChangeAspect="1"/>
            </p:cNvSpPr>
            <p:nvPr/>
          </p:nvSpPr>
          <p:spPr>
            <a:xfrm>
              <a:off x="5462187" y="4736824"/>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4</a:t>
              </a:r>
            </a:p>
          </p:txBody>
        </p:sp>
        <p:sp>
          <p:nvSpPr>
            <p:cNvPr id="14" name="TextBox 13">
              <a:extLst>
                <a:ext uri="{FF2B5EF4-FFF2-40B4-BE49-F238E27FC236}">
                  <a16:creationId xmlns:a16="http://schemas.microsoft.com/office/drawing/2014/main" id="{31FD09F3-9BD6-F2D4-9D68-2E595E71CFAE}"/>
                </a:ext>
              </a:extLst>
            </p:cNvPr>
            <p:cNvSpPr txBox="1">
              <a:spLocks noChangeAspect="1"/>
            </p:cNvSpPr>
            <p:nvPr/>
          </p:nvSpPr>
          <p:spPr>
            <a:xfrm>
              <a:off x="6992283" y="4736824"/>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5</a:t>
              </a:r>
            </a:p>
          </p:txBody>
        </p:sp>
        <p:sp>
          <p:nvSpPr>
            <p:cNvPr id="15" name="TextBox 14">
              <a:extLst>
                <a:ext uri="{FF2B5EF4-FFF2-40B4-BE49-F238E27FC236}">
                  <a16:creationId xmlns:a16="http://schemas.microsoft.com/office/drawing/2014/main" id="{BD1D72F1-3A02-0D72-9B37-28AD5F9E9BE1}"/>
                </a:ext>
              </a:extLst>
            </p:cNvPr>
            <p:cNvSpPr txBox="1">
              <a:spLocks noChangeAspect="1"/>
            </p:cNvSpPr>
            <p:nvPr/>
          </p:nvSpPr>
          <p:spPr>
            <a:xfrm>
              <a:off x="8510179" y="4736824"/>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6</a:t>
              </a:r>
            </a:p>
          </p:txBody>
        </p:sp>
      </p:gr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1087822"/>
            <a:ext cx="3733800" cy="3909374"/>
          </a:xfrm>
        </p:spPr>
        <p:txBody>
          <a:bodyPr>
            <a:normAutofit fontScale="92500"/>
          </a:bodyPr>
          <a:lstStyle/>
          <a:p>
            <a:pPr>
              <a:lnSpc>
                <a:spcPct val="110000"/>
              </a:lnSpc>
              <a:spcBef>
                <a:spcPts val="100"/>
              </a:spcBef>
              <a:spcAft>
                <a:spcPts val="100"/>
              </a:spcAft>
            </a:pPr>
            <a:r>
              <a:rPr lang="en-US" sz="1200" dirty="0"/>
              <a:t>p. 227 Alexa calling unbeknown scary</a:t>
            </a:r>
          </a:p>
          <a:p>
            <a:pPr>
              <a:lnSpc>
                <a:spcPct val="110000"/>
              </a:lnSpc>
              <a:spcBef>
                <a:spcPts val="100"/>
              </a:spcBef>
              <a:spcAft>
                <a:spcPts val="100"/>
              </a:spcAft>
            </a:pPr>
            <a:r>
              <a:rPr lang="en-US" sz="1200" dirty="0"/>
              <a:t>p. 235 How much do you use computer labs now?</a:t>
            </a:r>
          </a:p>
          <a:p>
            <a:pPr>
              <a:lnSpc>
                <a:spcPct val="110000"/>
              </a:lnSpc>
              <a:spcBef>
                <a:spcPts val="100"/>
              </a:spcBef>
              <a:spcAft>
                <a:spcPts val="100"/>
              </a:spcAft>
            </a:pPr>
            <a:r>
              <a:rPr lang="en-US" sz="1200" dirty="0"/>
              <a:t>p. 230 Panopticon. “moral capital” Book/movie 1984 relationship == subversive act</a:t>
            </a:r>
          </a:p>
          <a:p>
            <a:pPr>
              <a:lnSpc>
                <a:spcPct val="110000"/>
              </a:lnSpc>
              <a:spcBef>
                <a:spcPts val="100"/>
              </a:spcBef>
              <a:spcAft>
                <a:spcPts val="100"/>
              </a:spcAft>
            </a:pPr>
            <a:r>
              <a:rPr lang="en-US" sz="1200" dirty="0"/>
              <a:t>p. 232 Brahmins footnote 1 missing </a:t>
            </a:r>
            <a:r>
              <a:rPr lang="en-US" sz="1200" dirty="0">
                <a:sym typeface="Wingdings" pitchFamily="2" charset="2"/>
              </a:rPr>
              <a:t></a:t>
            </a:r>
            <a:r>
              <a:rPr lang="en-US" sz="1200" dirty="0"/>
              <a:t> Wikipedia. Tech price down privacy invasion up?</a:t>
            </a:r>
          </a:p>
          <a:p>
            <a:pPr>
              <a:lnSpc>
                <a:spcPct val="110000"/>
              </a:lnSpc>
              <a:spcBef>
                <a:spcPts val="100"/>
              </a:spcBef>
              <a:spcAft>
                <a:spcPts val="100"/>
              </a:spcAft>
            </a:pPr>
            <a:r>
              <a:rPr lang="en-US" sz="1200" dirty="0"/>
              <a:t>p. 235 New Parents: How common are internet connected home surveillance systems? Many daycares monitor, any studies yet? </a:t>
            </a:r>
          </a:p>
          <a:p>
            <a:pPr>
              <a:lnSpc>
                <a:spcPct val="110000"/>
              </a:lnSpc>
              <a:spcBef>
                <a:spcPts val="100"/>
              </a:spcBef>
              <a:spcAft>
                <a:spcPts val="100"/>
              </a:spcAft>
            </a:pPr>
            <a:r>
              <a:rPr lang="en-US" sz="1200" dirty="0"/>
              <a:t>p. 236 Do you expect privacy in others’ homes? </a:t>
            </a:r>
          </a:p>
          <a:p>
            <a:pPr>
              <a:lnSpc>
                <a:spcPct val="110000"/>
              </a:lnSpc>
              <a:spcBef>
                <a:spcPts val="100"/>
              </a:spcBef>
              <a:spcAft>
                <a:spcPts val="100"/>
              </a:spcAft>
            </a:pPr>
            <a:r>
              <a:rPr lang="en-US" sz="1200" dirty="0"/>
              <a:t>p. 238 2010 source 100 million tags/day, still?</a:t>
            </a:r>
          </a:p>
          <a:p>
            <a:pPr>
              <a:lnSpc>
                <a:spcPct val="110000"/>
              </a:lnSpc>
              <a:spcBef>
                <a:spcPts val="100"/>
              </a:spcBef>
              <a:spcAft>
                <a:spcPts val="100"/>
              </a:spcAft>
            </a:pPr>
            <a:r>
              <a:rPr lang="en-US" sz="1200" dirty="0"/>
              <a:t>p. 237 Not consistent with being a good employer</a:t>
            </a:r>
          </a:p>
          <a:p>
            <a:pPr>
              <a:lnSpc>
                <a:spcPct val="120000"/>
              </a:lnSpc>
              <a:spcBef>
                <a:spcPts val="0"/>
              </a:spcBef>
            </a:pPr>
            <a:r>
              <a:rPr lang="en-US" sz="1200" dirty="0"/>
              <a:t>p. 239 Anything come of EPIC Facebook Tag Suggestions complaint? ShopRite source 2008, still?</a:t>
            </a:r>
          </a:p>
          <a:p>
            <a:pPr>
              <a:lnSpc>
                <a:spcPct val="120000"/>
              </a:lnSpc>
              <a:spcBef>
                <a:spcPts val="0"/>
              </a:spcBef>
            </a:pPr>
            <a:r>
              <a:rPr lang="en-US" sz="1200" dirty="0"/>
              <a:t>p. 240 Loyalty programs changed since 2003?</a:t>
            </a:r>
          </a:p>
          <a:p>
            <a:pPr>
              <a:lnSpc>
                <a:spcPct val="120000"/>
              </a:lnSpc>
              <a:spcBef>
                <a:spcPts val="0"/>
              </a:spcBef>
            </a:pPr>
            <a:r>
              <a:rPr lang="en-US" sz="1200" dirty="0"/>
              <a:t>p. 241 Clothing body scans common now, 2003 source?</a:t>
            </a:r>
          </a:p>
          <a:p>
            <a:pPr>
              <a:lnSpc>
                <a:spcPct val="120000"/>
              </a:lnSpc>
              <a:spcBef>
                <a:spcPts val="0"/>
              </a:spcBef>
            </a:pPr>
            <a:r>
              <a:rPr lang="en-US" sz="1200" dirty="0"/>
              <a:t>p. 242 Is there a way to disable RFID’s now, 2004 source? How common implanted chips now, latest source 2010?</a:t>
            </a:r>
          </a:p>
        </p:txBody>
      </p:sp>
      <p:sp>
        <p:nvSpPr>
          <p:cNvPr id="11" name="Content Placeholder 10"/>
          <p:cNvSpPr>
            <a:spLocks noGrp="1"/>
          </p:cNvSpPr>
          <p:nvPr>
            <p:ph sz="half" idx="2"/>
          </p:nvPr>
        </p:nvSpPr>
        <p:spPr>
          <a:xfrm>
            <a:off x="4724400" y="1087822"/>
            <a:ext cx="3733800" cy="3909374"/>
          </a:xfrm>
        </p:spPr>
        <p:txBody>
          <a:bodyPr lIns="91440">
            <a:normAutofit fontScale="92500"/>
          </a:bodyPr>
          <a:lstStyle/>
          <a:p>
            <a:pPr>
              <a:lnSpc>
                <a:spcPct val="120000"/>
              </a:lnSpc>
              <a:spcBef>
                <a:spcPts val="0"/>
              </a:spcBef>
            </a:pPr>
            <a:r>
              <a:rPr lang="en-US" sz="1200" dirty="0"/>
              <a:t>p. 243 Any OnStar listening in events since 2009 claim they can’t happen? How much do auto black boxes record now, source 2003?</a:t>
            </a:r>
          </a:p>
          <a:p>
            <a:pPr>
              <a:lnSpc>
                <a:spcPct val="120000"/>
              </a:lnSpc>
              <a:spcBef>
                <a:spcPts val="0"/>
              </a:spcBef>
            </a:pPr>
            <a:r>
              <a:rPr lang="en-US" sz="1200" dirty="0"/>
              <a:t>p. 244 Does </a:t>
            </a:r>
            <a:r>
              <a:rPr lang="en-US" sz="1200" dirty="0" err="1"/>
              <a:t>Tivo’s</a:t>
            </a:r>
            <a:r>
              <a:rPr lang="en-US" sz="1200" dirty="0"/>
              <a:t> ad skip weaken time shifting fair use? Browsers, not Servers, put cookies on local drives</a:t>
            </a:r>
          </a:p>
          <a:p>
            <a:pPr>
              <a:lnSpc>
                <a:spcPct val="120000"/>
              </a:lnSpc>
              <a:spcBef>
                <a:spcPts val="0"/>
              </a:spcBef>
            </a:pPr>
            <a:r>
              <a:rPr lang="en-US" sz="1200" dirty="0"/>
              <a:t>p. 248 Target execs were not savvy before see pp. 294. 2012 source same year Target outed pregnant teen to parents.</a:t>
            </a:r>
          </a:p>
          <a:p>
            <a:pPr>
              <a:lnSpc>
                <a:spcPct val="120000"/>
              </a:lnSpc>
              <a:spcBef>
                <a:spcPts val="0"/>
              </a:spcBef>
            </a:pPr>
            <a:r>
              <a:rPr lang="en-US" sz="1200" dirty="0"/>
              <a:t>p. 249 500 mil more than US population. Only 1500 pieces info/consumer, source 2012.</a:t>
            </a:r>
          </a:p>
          <a:p>
            <a:pPr>
              <a:lnSpc>
                <a:spcPct val="120000"/>
              </a:lnSpc>
              <a:spcBef>
                <a:spcPts val="0"/>
              </a:spcBef>
            </a:pPr>
            <a:r>
              <a:rPr lang="en-US" sz="1200" dirty="0"/>
              <a:t>p. 250 2014 source employers checking social media</a:t>
            </a:r>
          </a:p>
          <a:p>
            <a:pPr>
              <a:lnSpc>
                <a:spcPct val="120000"/>
              </a:lnSpc>
              <a:spcBef>
                <a:spcPts val="0"/>
              </a:spcBef>
            </a:pPr>
            <a:r>
              <a:rPr lang="en-US" sz="1200" dirty="0"/>
              <a:t>p. 254 How many times Zuckerberg quoted “I know we can do better”? Why did Apple not enforce policy of asking permission in the API? </a:t>
            </a:r>
          </a:p>
          <a:p>
            <a:pPr>
              <a:lnSpc>
                <a:spcPct val="120000"/>
              </a:lnSpc>
              <a:spcBef>
                <a:spcPts val="0"/>
              </a:spcBef>
            </a:pPr>
            <a:r>
              <a:rPr lang="en-US" sz="1200" dirty="0"/>
              <a:t>p. 255 When did Apple introduce App Tracking Transparency?</a:t>
            </a:r>
          </a:p>
          <a:p>
            <a:pPr>
              <a:lnSpc>
                <a:spcPct val="120000"/>
              </a:lnSpc>
              <a:spcBef>
                <a:spcPts val="0"/>
              </a:spcBef>
            </a:pPr>
            <a:r>
              <a:rPr lang="en-US" sz="1200" dirty="0"/>
              <a:t>p. 257 10 hours &gt; 1 page paper</a:t>
            </a:r>
          </a:p>
          <a:p>
            <a:pPr>
              <a:lnSpc>
                <a:spcPct val="120000"/>
              </a:lnSpc>
              <a:spcBef>
                <a:spcPts val="0"/>
              </a:spcBef>
            </a:pPr>
            <a:r>
              <a:rPr lang="en-US" sz="1200" dirty="0"/>
              <a:t>Questions I liked: 30, 36</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Do background reading and decide “Yes” or “No” </a:t>
            </a:r>
          </a:p>
          <a:p>
            <a:pPr lvl="1"/>
            <a:r>
              <a:rPr lang="en-US" dirty="0"/>
              <a:t>Be prepared to argue both with notes, facts, dates, high quality sources</a:t>
            </a:r>
          </a:p>
          <a:p>
            <a:pPr lvl="1"/>
            <a:endParaRPr lang="en-US" dirty="0"/>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914400" y="1494580"/>
            <a:ext cx="7315200" cy="1494448"/>
          </a:xfrm>
        </p:spPr>
        <p:txBody>
          <a:bodyPr/>
          <a:lstStyle/>
          <a:p>
            <a:r>
              <a:rPr lang="en-US" dirty="0"/>
              <a:t>REGULATING Bioinformatics</a:t>
            </a:r>
            <a:br>
              <a:rPr lang="en-US" dirty="0"/>
            </a:br>
            <a:br>
              <a:rPr lang="en-US" sz="2200" dirty="0"/>
            </a:br>
            <a:r>
              <a:rPr lang="en-US" sz="2200" dirty="0"/>
              <a:t>How should we regulate the Commercial Use of bioinformatics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3238500"/>
            <a:ext cx="7315200" cy="762000"/>
          </a:xfrm>
        </p:spPr>
        <p:txBody>
          <a:bodyPr/>
          <a:lstStyle/>
          <a:p>
            <a:r>
              <a:rPr lang="en-US" dirty="0"/>
              <a:t>Willa Royce-Roll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3274847"/>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44109</TotalTime>
  <Words>3902</Words>
  <Application>Microsoft Macintosh PowerPoint</Application>
  <PresentationFormat>On-screen Show (16:9)</PresentationFormat>
  <Paragraphs>431</Paragraphs>
  <Slides>31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vt:lpstr>
      <vt:lpstr>Wingdings</vt:lpstr>
      <vt:lpstr>Red Radial 16x9</vt:lpstr>
      <vt:lpstr>Class 6 Information Privacy</vt:lpstr>
      <vt:lpstr>what works well Online With Zoom</vt:lpstr>
      <vt:lpstr>Papers</vt:lpstr>
      <vt:lpstr>Grades To Date</vt:lpstr>
      <vt:lpstr>Overview</vt:lpstr>
      <vt:lpstr>My Reading Notes</vt:lpstr>
      <vt:lpstr>Assignment</vt:lpstr>
      <vt:lpstr>Overview</vt:lpstr>
      <vt:lpstr>REGULATING Bioinformatics  How should we regulate the Commercial Use of bioinformatics</vt:lpstr>
      <vt:lpstr>Bioinformatics and biometrics</vt:lpstr>
      <vt:lpstr>A growing issue</vt:lpstr>
      <vt:lpstr>PowerPoint Presentation</vt:lpstr>
      <vt:lpstr>Bioinformatic legalities</vt:lpstr>
      <vt:lpstr>Why keep bioinformatics </vt:lpstr>
      <vt:lpstr>Regulations</vt:lpstr>
      <vt:lpstr>References</vt:lpstr>
      <vt:lpstr>Apps Dopamine Driving You</vt:lpstr>
      <vt:lpstr>How Apps Exploit you [1]</vt:lpstr>
      <vt:lpstr>Mental Health Consequences [2] &amp; [8] &amp; [11] </vt:lpstr>
      <vt:lpstr>Behavioral and Cognitive Effects [3] &amp; [6] &amp; [9]</vt:lpstr>
      <vt:lpstr>Societal Impacts [4] &amp; [5] &amp; [10]</vt:lpstr>
      <vt:lpstr>But is it all bad?</vt:lpstr>
      <vt:lpstr>The Solution</vt:lpstr>
      <vt:lpstr>References</vt:lpstr>
      <vt:lpstr>Political Polarization Problems</vt:lpstr>
      <vt:lpstr>The Algorithm</vt:lpstr>
      <vt:lpstr>Anonymity</vt:lpstr>
      <vt:lpstr>What to do?</vt:lpstr>
      <vt:lpstr>References</vt:lpstr>
      <vt:lpstr>Class 6 The End</vt:lpstr>
      <vt:lpstr>Logistics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543</cp:revision>
  <dcterms:created xsi:type="dcterms:W3CDTF">2014-08-25T02:19:16Z</dcterms:created>
  <dcterms:modified xsi:type="dcterms:W3CDTF">2025-04-12T19:20:37Z</dcterms:modified>
</cp:coreProperties>
</file>